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5"/>
  </p:notesMasterIdLst>
  <p:handoutMasterIdLst>
    <p:handoutMasterId r:id="rId26"/>
  </p:handoutMasterIdLst>
  <p:sldIdLst>
    <p:sldId id="289" r:id="rId5"/>
    <p:sldId id="288" r:id="rId6"/>
    <p:sldId id="276" r:id="rId7"/>
    <p:sldId id="263" r:id="rId8"/>
    <p:sldId id="265" r:id="rId9"/>
    <p:sldId id="261" r:id="rId10"/>
    <p:sldId id="283" r:id="rId11"/>
    <p:sldId id="264" r:id="rId12"/>
    <p:sldId id="266" r:id="rId13"/>
    <p:sldId id="268" r:id="rId14"/>
    <p:sldId id="290" r:id="rId15"/>
    <p:sldId id="291" r:id="rId16"/>
    <p:sldId id="293" r:id="rId17"/>
    <p:sldId id="292" r:id="rId18"/>
    <p:sldId id="294" r:id="rId19"/>
    <p:sldId id="296" r:id="rId20"/>
    <p:sldId id="297" r:id="rId21"/>
    <p:sldId id="298" r:id="rId22"/>
    <p:sldId id="299" r:id="rId23"/>
    <p:sldId id="262"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51A3244-32AA-801D-5F95-DEE9119E92C6}" name="Vega, Lauren A." initials="VL" userId="S::lavega@nsu.edu::8eeab06c-c1ba-44d4-91c7-a35354c637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B60"/>
    <a:srgbClr val="D9BD63"/>
    <a:srgbClr val="1F46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5E2CC-0389-44A8-98FB-3A6FB2AD8C0D}" v="10" dt="2025-10-02T13:59:42.195"/>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94" autoAdjust="0"/>
  </p:normalViewPr>
  <p:slideViewPr>
    <p:cSldViewPr snapToGrid="0">
      <p:cViewPr varScale="1">
        <p:scale>
          <a:sx n="118" d="100"/>
          <a:sy n="118" d="100"/>
        </p:scale>
        <p:origin x="195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ga, Lauren A." userId="S::lavega@nsu.edu::8eeab06c-c1ba-44d4-91c7-a35354c637b0" providerId="AD" clId="Web-{FD63EC37-450E-6D9F-CA8E-7DCBE730F355}"/>
    <pc:docChg chg="mod modSld">
      <pc:chgData name="Vega, Lauren A." userId="S::lavega@nsu.edu::8eeab06c-c1ba-44d4-91c7-a35354c637b0" providerId="AD" clId="Web-{FD63EC37-450E-6D9F-CA8E-7DCBE730F355}" dt="2025-09-29T20:04:06.375" v="478" actId="20577"/>
      <pc:docMkLst>
        <pc:docMk/>
      </pc:docMkLst>
      <pc:sldChg chg="modSp">
        <pc:chgData name="Vega, Lauren A." userId="S::lavega@nsu.edu::8eeab06c-c1ba-44d4-91c7-a35354c637b0" providerId="AD" clId="Web-{FD63EC37-450E-6D9F-CA8E-7DCBE730F355}" dt="2025-09-29T20:04:06.375" v="478" actId="20577"/>
        <pc:sldMkLst>
          <pc:docMk/>
          <pc:sldMk cId="3666674671" sldId="261"/>
        </pc:sldMkLst>
        <pc:spChg chg="mod">
          <ac:chgData name="Vega, Lauren A." userId="S::lavega@nsu.edu::8eeab06c-c1ba-44d4-91c7-a35354c637b0" providerId="AD" clId="Web-{FD63EC37-450E-6D9F-CA8E-7DCBE730F355}" dt="2025-09-29T20:04:06.375" v="478" actId="20577"/>
          <ac:spMkLst>
            <pc:docMk/>
            <pc:sldMk cId="3666674671" sldId="261"/>
            <ac:spMk id="3" creationId="{A6A33159-D030-2F82-A142-F75940728319}"/>
          </ac:spMkLst>
        </pc:spChg>
      </pc:sldChg>
      <pc:sldChg chg="modSp">
        <pc:chgData name="Vega, Lauren A." userId="S::lavega@nsu.edu::8eeab06c-c1ba-44d4-91c7-a35354c637b0" providerId="AD" clId="Web-{FD63EC37-450E-6D9F-CA8E-7DCBE730F355}" dt="2025-09-29T14:42:42.229" v="174" actId="20577"/>
        <pc:sldMkLst>
          <pc:docMk/>
          <pc:sldMk cId="2737241225" sldId="263"/>
        </pc:sldMkLst>
        <pc:spChg chg="mod">
          <ac:chgData name="Vega, Lauren A." userId="S::lavega@nsu.edu::8eeab06c-c1ba-44d4-91c7-a35354c637b0" providerId="AD" clId="Web-{FD63EC37-450E-6D9F-CA8E-7DCBE730F355}" dt="2025-09-29T14:42:42.229" v="174" actId="20577"/>
          <ac:spMkLst>
            <pc:docMk/>
            <pc:sldMk cId="2737241225" sldId="263"/>
            <ac:spMk id="3" creationId="{ECC8AA23-D8D0-93BE-5C5F-103A750B0D2F}"/>
          </ac:spMkLst>
        </pc:spChg>
      </pc:sldChg>
      <pc:sldChg chg="modSp modCm">
        <pc:chgData name="Vega, Lauren A." userId="S::lavega@nsu.edu::8eeab06c-c1ba-44d4-91c7-a35354c637b0" providerId="AD" clId="Web-{FD63EC37-450E-6D9F-CA8E-7DCBE730F355}" dt="2025-09-29T20:02:26.515" v="470" actId="20577"/>
        <pc:sldMkLst>
          <pc:docMk/>
          <pc:sldMk cId="837402205" sldId="264"/>
        </pc:sldMkLst>
        <pc:spChg chg="mod">
          <ac:chgData name="Vega, Lauren A." userId="S::lavega@nsu.edu::8eeab06c-c1ba-44d4-91c7-a35354c637b0" providerId="AD" clId="Web-{FD63EC37-450E-6D9F-CA8E-7DCBE730F355}" dt="2025-09-29T20:02:26.515" v="470" actId="20577"/>
          <ac:spMkLst>
            <pc:docMk/>
            <pc:sldMk cId="837402205" sldId="264"/>
            <ac:spMk id="3" creationId="{68A5FD2B-E3E5-1C2B-0151-21F216B14A33}"/>
          </ac:spMkLst>
        </pc:spChg>
        <pc:spChg chg="mod">
          <ac:chgData name="Vega, Lauren A." userId="S::lavega@nsu.edu::8eeab06c-c1ba-44d4-91c7-a35354c637b0" providerId="AD" clId="Web-{FD63EC37-450E-6D9F-CA8E-7DCBE730F355}" dt="2025-09-29T17:59:56.963" v="461" actId="20577"/>
          <ac:spMkLst>
            <pc:docMk/>
            <pc:sldMk cId="837402205" sldId="264"/>
            <ac:spMk id="4" creationId="{ACFBB810-3430-2C29-1AA0-9744AA0A1AA3}"/>
          </ac:spMkLst>
        </pc:spChg>
        <pc:extLst>
          <p:ext xmlns:p="http://schemas.openxmlformats.org/presentationml/2006/main" uri="{D6D511B9-2390-475A-947B-AFAB55BFBCF1}">
            <pc226:cmChg xmlns:pc226="http://schemas.microsoft.com/office/powerpoint/2022/06/main/command" chg="mod">
              <pc226:chgData name="Vega, Lauren A." userId="S::lavega@nsu.edu::8eeab06c-c1ba-44d4-91c7-a35354c637b0" providerId="AD" clId="Web-{FD63EC37-450E-6D9F-CA8E-7DCBE730F355}" dt="2025-09-29T20:01:31.655" v="469" actId="20577"/>
              <pc2:cmMkLst xmlns:pc2="http://schemas.microsoft.com/office/powerpoint/2019/9/main/command">
                <pc:docMk/>
                <pc:sldMk cId="837402205" sldId="264"/>
                <pc2:cmMk id="{478A5223-0C84-4492-A5BF-C7AB53C10D0C}"/>
              </pc2:cmMkLst>
            </pc226:cmChg>
          </p:ext>
        </pc:extLst>
      </pc:sldChg>
      <pc:sldChg chg="modSp modCm">
        <pc:chgData name="Vega, Lauren A." userId="S::lavega@nsu.edu::8eeab06c-c1ba-44d4-91c7-a35354c637b0" providerId="AD" clId="Web-{FD63EC37-450E-6D9F-CA8E-7DCBE730F355}" dt="2025-09-29T17:27:01.774" v="434" actId="20577"/>
        <pc:sldMkLst>
          <pc:docMk/>
          <pc:sldMk cId="729609147" sldId="265"/>
        </pc:sldMkLst>
        <pc:spChg chg="mod">
          <ac:chgData name="Vega, Lauren A." userId="S::lavega@nsu.edu::8eeab06c-c1ba-44d4-91c7-a35354c637b0" providerId="AD" clId="Web-{FD63EC37-450E-6D9F-CA8E-7DCBE730F355}" dt="2025-09-29T17:27:01.774" v="434" actId="20577"/>
          <ac:spMkLst>
            <pc:docMk/>
            <pc:sldMk cId="729609147" sldId="265"/>
            <ac:spMk id="3" creationId="{FACE640F-7F5A-BDB7-205D-765FA80B6796}"/>
          </ac:spMkLst>
        </pc:spChg>
        <pc:spChg chg="mod">
          <ac:chgData name="Vega, Lauren A." userId="S::lavega@nsu.edu::8eeab06c-c1ba-44d4-91c7-a35354c637b0" providerId="AD" clId="Web-{FD63EC37-450E-6D9F-CA8E-7DCBE730F355}" dt="2025-09-29T14:49:07.722" v="186" actId="20577"/>
          <ac:spMkLst>
            <pc:docMk/>
            <pc:sldMk cId="729609147" sldId="265"/>
            <ac:spMk id="4" creationId="{83302BFD-960F-CBB3-E984-CDC12813A10C}"/>
          </ac:spMkLst>
        </pc:spChg>
        <pc:extLst>
          <p:ext xmlns:p="http://schemas.openxmlformats.org/presentationml/2006/main" uri="{D6D511B9-2390-475A-947B-AFAB55BFBCF1}">
            <pc226:cmChg xmlns:pc226="http://schemas.microsoft.com/office/powerpoint/2022/06/main/command" chg="mod">
              <pc226:chgData name="Vega, Lauren A." userId="S::lavega@nsu.edu::8eeab06c-c1ba-44d4-91c7-a35354c637b0" providerId="AD" clId="Web-{FD63EC37-450E-6D9F-CA8E-7DCBE730F355}" dt="2025-09-29T17:26:36.117" v="433" actId="20577"/>
              <pc2:cmMkLst xmlns:pc2="http://schemas.microsoft.com/office/powerpoint/2019/9/main/command">
                <pc:docMk/>
                <pc:sldMk cId="729609147" sldId="265"/>
                <pc2:cmMk id="{B2F6F0F2-D40F-4AB1-920A-EBBCEA2B8396}"/>
              </pc2:cmMkLst>
            </pc226:cmChg>
          </p:ext>
        </pc:extLst>
      </pc:sldChg>
      <pc:sldChg chg="modSp">
        <pc:chgData name="Vega, Lauren A." userId="S::lavega@nsu.edu::8eeab06c-c1ba-44d4-91c7-a35354c637b0" providerId="AD" clId="Web-{FD63EC37-450E-6D9F-CA8E-7DCBE730F355}" dt="2025-09-29T15:16:46.555" v="275" actId="1076"/>
        <pc:sldMkLst>
          <pc:docMk/>
          <pc:sldMk cId="643777997" sldId="266"/>
        </pc:sldMkLst>
        <pc:spChg chg="mod">
          <ac:chgData name="Vega, Lauren A." userId="S::lavega@nsu.edu::8eeab06c-c1ba-44d4-91c7-a35354c637b0" providerId="AD" clId="Web-{FD63EC37-450E-6D9F-CA8E-7DCBE730F355}" dt="2025-09-29T15:16:46.555" v="275" actId="1076"/>
          <ac:spMkLst>
            <pc:docMk/>
            <pc:sldMk cId="643777997" sldId="266"/>
            <ac:spMk id="3" creationId="{05948542-FCE1-3AE6-C6C9-17975609DF70}"/>
          </ac:spMkLst>
        </pc:spChg>
      </pc:sldChg>
      <pc:sldChg chg="modSp modCm">
        <pc:chgData name="Vega, Lauren A." userId="S::lavega@nsu.edu::8eeab06c-c1ba-44d4-91c7-a35354c637b0" providerId="AD" clId="Web-{FD63EC37-450E-6D9F-CA8E-7DCBE730F355}" dt="2025-09-29T17:11:39.336" v="420"/>
        <pc:sldMkLst>
          <pc:docMk/>
          <pc:sldMk cId="1038351183" sldId="288"/>
        </pc:sldMkLst>
        <pc:graphicFrameChg chg="mod modGraphic">
          <ac:chgData name="Vega, Lauren A." userId="S::lavega@nsu.edu::8eeab06c-c1ba-44d4-91c7-a35354c637b0" providerId="AD" clId="Web-{FD63EC37-450E-6D9F-CA8E-7DCBE730F355}" dt="2025-09-29T17:11:39.336" v="420"/>
          <ac:graphicFrameMkLst>
            <pc:docMk/>
            <pc:sldMk cId="1038351183" sldId="288"/>
            <ac:graphicFrameMk id="10" creationId="{9B75A482-6007-0882-97B9-D31EF8E7B7DF}"/>
          </ac:graphicFrameMkLst>
        </pc:graphicFrameChg>
        <pc:picChg chg="mod">
          <ac:chgData name="Vega, Lauren A." userId="S::lavega@nsu.edu::8eeab06c-c1ba-44d4-91c7-a35354c637b0" providerId="AD" clId="Web-{FD63EC37-450E-6D9F-CA8E-7DCBE730F355}" dt="2025-09-29T14:35:55.261" v="143" actId="1076"/>
          <ac:picMkLst>
            <pc:docMk/>
            <pc:sldMk cId="1038351183" sldId="288"/>
            <ac:picMk id="12" creationId="{29B01981-A773-2136-F6C9-EA33AAC0A473}"/>
          </ac:picMkLst>
        </pc:picChg>
        <pc:extLst>
          <p:ext xmlns:p="http://schemas.openxmlformats.org/presentationml/2006/main" uri="{D6D511B9-2390-475A-947B-AFAB55BFBCF1}">
            <pc226:cmChg xmlns:pc226="http://schemas.microsoft.com/office/powerpoint/2022/06/main/command" chg="mod">
              <pc226:chgData name="Vega, Lauren A." userId="S::lavega@nsu.edu::8eeab06c-c1ba-44d4-91c7-a35354c637b0" providerId="AD" clId="Web-{FD63EC37-450E-6D9F-CA8E-7DCBE730F355}" dt="2025-09-29T17:11:39.320" v="419"/>
              <pc2:cmMkLst xmlns:pc2="http://schemas.microsoft.com/office/powerpoint/2019/9/main/command">
                <pc:docMk/>
                <pc:sldMk cId="1038351183" sldId="288"/>
                <pc2:cmMk id="{85D06134-B405-4699-A540-56E309FCC9E2}"/>
              </pc2:cmMkLst>
            </pc226:cmChg>
          </p:ext>
        </pc:extLst>
      </pc:sldChg>
      <pc:sldChg chg="modSp modCm">
        <pc:chgData name="Vega, Lauren A." userId="S::lavega@nsu.edu::8eeab06c-c1ba-44d4-91c7-a35354c637b0" providerId="AD" clId="Web-{FD63EC37-450E-6D9F-CA8E-7DCBE730F355}" dt="2025-09-29T17:12:57.712" v="430" actId="20577"/>
        <pc:sldMkLst>
          <pc:docMk/>
          <pc:sldMk cId="2760368710" sldId="291"/>
        </pc:sldMkLst>
        <pc:spChg chg="mod">
          <ac:chgData name="Vega, Lauren A." userId="S::lavega@nsu.edu::8eeab06c-c1ba-44d4-91c7-a35354c637b0" providerId="AD" clId="Web-{FD63EC37-450E-6D9F-CA8E-7DCBE730F355}" dt="2025-09-29T17:12:57.712" v="430" actId="20577"/>
          <ac:spMkLst>
            <pc:docMk/>
            <pc:sldMk cId="2760368710" sldId="291"/>
            <ac:spMk id="3" creationId="{328B6602-4A73-8E4D-4EA5-B6A8018D38F2}"/>
          </ac:spMkLst>
        </pc:spChg>
        <pc:spChg chg="mod">
          <ac:chgData name="Vega, Lauren A." userId="S::lavega@nsu.edu::8eeab06c-c1ba-44d4-91c7-a35354c637b0" providerId="AD" clId="Web-{FD63EC37-450E-6D9F-CA8E-7DCBE730F355}" dt="2025-09-29T15:23:29.705" v="344" actId="20577"/>
          <ac:spMkLst>
            <pc:docMk/>
            <pc:sldMk cId="2760368710" sldId="291"/>
            <ac:spMk id="4" creationId="{0D52E2AD-7A61-5D7E-1CFC-7EBF5DD57BE1}"/>
          </ac:spMkLst>
        </pc:spChg>
        <pc:extLst>
          <p:ext xmlns:p="http://schemas.openxmlformats.org/presentationml/2006/main" uri="{D6D511B9-2390-475A-947B-AFAB55BFBCF1}">
            <pc226:cmChg xmlns:pc226="http://schemas.microsoft.com/office/powerpoint/2022/06/main/command" chg="mod">
              <pc226:chgData name="Vega, Lauren A." userId="S::lavega@nsu.edu::8eeab06c-c1ba-44d4-91c7-a35354c637b0" providerId="AD" clId="Web-{FD63EC37-450E-6D9F-CA8E-7DCBE730F355}" dt="2025-09-29T17:12:36.743" v="429" actId="20577"/>
              <pc2:cmMkLst xmlns:pc2="http://schemas.microsoft.com/office/powerpoint/2019/9/main/command">
                <pc:docMk/>
                <pc:sldMk cId="2760368710" sldId="291"/>
                <pc2:cmMk id="{EBB65D10-C651-47B6-A7F5-3514F7247D18}"/>
              </pc2:cmMkLst>
            </pc226:cmChg>
            <pc226:cmChg xmlns:pc226="http://schemas.microsoft.com/office/powerpoint/2022/06/main/command" chg="mod">
              <pc226:chgData name="Vega, Lauren A." userId="S::lavega@nsu.edu::8eeab06c-c1ba-44d4-91c7-a35354c637b0" providerId="AD" clId="Web-{FD63EC37-450E-6D9F-CA8E-7DCBE730F355}" dt="2025-09-29T17:12:36.743" v="429" actId="20577"/>
              <pc2:cmMkLst xmlns:pc2="http://schemas.microsoft.com/office/powerpoint/2019/9/main/command">
                <pc:docMk/>
                <pc:sldMk cId="2760368710" sldId="291"/>
                <pc2:cmMk id="{4CF0B58F-9997-4C6D-89F5-5325D0A75FC0}"/>
              </pc2:cmMkLst>
            </pc226:cmChg>
          </p:ext>
        </pc:extLst>
      </pc:sldChg>
      <pc:sldChg chg="modSp">
        <pc:chgData name="Vega, Lauren A." userId="S::lavega@nsu.edu::8eeab06c-c1ba-44d4-91c7-a35354c637b0" providerId="AD" clId="Web-{FD63EC37-450E-6D9F-CA8E-7DCBE730F355}" dt="2025-09-29T15:25:06.151" v="352" actId="20577"/>
        <pc:sldMkLst>
          <pc:docMk/>
          <pc:sldMk cId="435727706" sldId="293"/>
        </pc:sldMkLst>
        <pc:spChg chg="mod">
          <ac:chgData name="Vega, Lauren A." userId="S::lavega@nsu.edu::8eeab06c-c1ba-44d4-91c7-a35354c637b0" providerId="AD" clId="Web-{FD63EC37-450E-6D9F-CA8E-7DCBE730F355}" dt="2025-09-29T15:25:06.151" v="352" actId="20577"/>
          <ac:spMkLst>
            <pc:docMk/>
            <pc:sldMk cId="435727706" sldId="293"/>
            <ac:spMk id="6" creationId="{3E8FFB39-D3E6-7BFB-553B-6EBA9EFE063C}"/>
          </ac:spMkLst>
        </pc:spChg>
      </pc:sldChg>
    </pc:docChg>
  </pc:docChgLst>
  <pc:docChgLst>
    <pc:chgData name="Vega, Lauren A." userId="8eeab06c-c1ba-44d4-91c7-a35354c637b0" providerId="ADAL" clId="{8648EA47-7618-48A1-9075-3D1191EA9AFD}"/>
    <pc:docChg chg="undo redo custSel addSld delSld modSld sldOrd modMainMaster modNotesMaster modHandout">
      <pc:chgData name="Vega, Lauren A." userId="8eeab06c-c1ba-44d4-91c7-a35354c637b0" providerId="ADAL" clId="{8648EA47-7618-48A1-9075-3D1191EA9AFD}" dt="2025-10-02T13:59:58.024" v="2969" actId="20577"/>
      <pc:docMkLst>
        <pc:docMk/>
      </pc:docMkLst>
      <pc:sldChg chg="modSp mod modTransition modNotesTx">
        <pc:chgData name="Vega, Lauren A." userId="8eeab06c-c1ba-44d4-91c7-a35354c637b0" providerId="ADAL" clId="{8648EA47-7618-48A1-9075-3D1191EA9AFD}" dt="2025-09-26T18:58:50.535" v="2835" actId="1076"/>
        <pc:sldMkLst>
          <pc:docMk/>
          <pc:sldMk cId="3666674671" sldId="261"/>
        </pc:sldMkLst>
        <pc:spChg chg="mod">
          <ac:chgData name="Vega, Lauren A." userId="8eeab06c-c1ba-44d4-91c7-a35354c637b0" providerId="ADAL" clId="{8648EA47-7618-48A1-9075-3D1191EA9AFD}" dt="2025-09-26T18:58:50.535" v="2835" actId="1076"/>
          <ac:spMkLst>
            <pc:docMk/>
            <pc:sldMk cId="3666674671" sldId="261"/>
            <ac:spMk id="3" creationId="{A6A33159-D030-2F82-A142-F75940728319}"/>
          </ac:spMkLst>
        </pc:spChg>
      </pc:sldChg>
      <pc:sldChg chg="addSp delSp modSp mod modTransition">
        <pc:chgData name="Vega, Lauren A." userId="8eeab06c-c1ba-44d4-91c7-a35354c637b0" providerId="ADAL" clId="{8648EA47-7618-48A1-9075-3D1191EA9AFD}" dt="2025-09-26T12:22:21.707" v="2510"/>
        <pc:sldMkLst>
          <pc:docMk/>
          <pc:sldMk cId="1210802199" sldId="262"/>
        </pc:sldMkLst>
        <pc:spChg chg="mod">
          <ac:chgData name="Vega, Lauren A." userId="8eeab06c-c1ba-44d4-91c7-a35354c637b0" providerId="ADAL" clId="{8648EA47-7618-48A1-9075-3D1191EA9AFD}" dt="2025-09-25T14:37:53.206" v="1126" actId="1076"/>
          <ac:spMkLst>
            <pc:docMk/>
            <pc:sldMk cId="1210802199" sldId="262"/>
            <ac:spMk id="2" creationId="{28BAC361-0D7A-DC05-86B5-6DD77D322F5B}"/>
          </ac:spMkLst>
        </pc:spChg>
      </pc:sldChg>
      <pc:sldChg chg="addSp delSp modSp mod ord modTransition modNotesTx">
        <pc:chgData name="Vega, Lauren A." userId="8eeab06c-c1ba-44d4-91c7-a35354c637b0" providerId="ADAL" clId="{8648EA47-7618-48A1-9075-3D1191EA9AFD}" dt="2025-09-26T18:46:32.641" v="2724" actId="113"/>
        <pc:sldMkLst>
          <pc:docMk/>
          <pc:sldMk cId="2737241225" sldId="263"/>
        </pc:sldMkLst>
        <pc:spChg chg="mod">
          <ac:chgData name="Vega, Lauren A." userId="8eeab06c-c1ba-44d4-91c7-a35354c637b0" providerId="ADAL" clId="{8648EA47-7618-48A1-9075-3D1191EA9AFD}" dt="2025-09-26T18:46:32.641" v="2724" actId="113"/>
          <ac:spMkLst>
            <pc:docMk/>
            <pc:sldMk cId="2737241225" sldId="263"/>
            <ac:spMk id="3" creationId="{ECC8AA23-D8D0-93BE-5C5F-103A750B0D2F}"/>
          </ac:spMkLst>
        </pc:spChg>
      </pc:sldChg>
      <pc:sldChg chg="modSp mod modTransition">
        <pc:chgData name="Vega, Lauren A." userId="8eeab06c-c1ba-44d4-91c7-a35354c637b0" providerId="ADAL" clId="{8648EA47-7618-48A1-9075-3D1191EA9AFD}" dt="2025-09-26T12:19:34.970" v="2492"/>
        <pc:sldMkLst>
          <pc:docMk/>
          <pc:sldMk cId="837402205" sldId="264"/>
        </pc:sldMkLst>
        <pc:spChg chg="mod">
          <ac:chgData name="Vega, Lauren A." userId="8eeab06c-c1ba-44d4-91c7-a35354c637b0" providerId="ADAL" clId="{8648EA47-7618-48A1-9075-3D1191EA9AFD}" dt="2025-09-25T12:52:31.642" v="334" actId="113"/>
          <ac:spMkLst>
            <pc:docMk/>
            <pc:sldMk cId="837402205" sldId="264"/>
            <ac:spMk id="3" creationId="{68A5FD2B-E3E5-1C2B-0151-21F216B14A33}"/>
          </ac:spMkLst>
        </pc:spChg>
        <pc:spChg chg="mod">
          <ac:chgData name="Vega, Lauren A." userId="8eeab06c-c1ba-44d4-91c7-a35354c637b0" providerId="ADAL" clId="{8648EA47-7618-48A1-9075-3D1191EA9AFD}" dt="2025-09-25T19:54:30.377" v="2303" actId="115"/>
          <ac:spMkLst>
            <pc:docMk/>
            <pc:sldMk cId="837402205" sldId="264"/>
            <ac:spMk id="4" creationId="{ACFBB810-3430-2C29-1AA0-9744AA0A1AA3}"/>
          </ac:spMkLst>
        </pc:spChg>
      </pc:sldChg>
      <pc:sldChg chg="addSp delSp modSp mod ord modTransition modNotesTx">
        <pc:chgData name="Vega, Lauren A." userId="8eeab06c-c1ba-44d4-91c7-a35354c637b0" providerId="ADAL" clId="{8648EA47-7618-48A1-9075-3D1191EA9AFD}" dt="2025-09-26T18:56:14.433" v="2817" actId="113"/>
        <pc:sldMkLst>
          <pc:docMk/>
          <pc:sldMk cId="729609147" sldId="265"/>
        </pc:sldMkLst>
        <pc:spChg chg="mod">
          <ac:chgData name="Vega, Lauren A." userId="8eeab06c-c1ba-44d4-91c7-a35354c637b0" providerId="ADAL" clId="{8648EA47-7618-48A1-9075-3D1191EA9AFD}" dt="2025-09-26T18:55:25.867" v="2813" actId="1076"/>
          <ac:spMkLst>
            <pc:docMk/>
            <pc:sldMk cId="729609147" sldId="265"/>
            <ac:spMk id="3" creationId="{FACE640F-7F5A-BDB7-205D-765FA80B6796}"/>
          </ac:spMkLst>
        </pc:spChg>
        <pc:spChg chg="mod">
          <ac:chgData name="Vega, Lauren A." userId="8eeab06c-c1ba-44d4-91c7-a35354c637b0" providerId="ADAL" clId="{8648EA47-7618-48A1-9075-3D1191EA9AFD}" dt="2025-09-26T18:56:14.433" v="2817" actId="113"/>
          <ac:spMkLst>
            <pc:docMk/>
            <pc:sldMk cId="729609147" sldId="265"/>
            <ac:spMk id="4" creationId="{83302BFD-960F-CBB3-E984-CDC12813A10C}"/>
          </ac:spMkLst>
        </pc:spChg>
      </pc:sldChg>
      <pc:sldChg chg="addSp delSp modSp mod ord modTransition">
        <pc:chgData name="Vega, Lauren A." userId="8eeab06c-c1ba-44d4-91c7-a35354c637b0" providerId="ADAL" clId="{8648EA47-7618-48A1-9075-3D1191EA9AFD}" dt="2025-09-26T12:19:34.970" v="2492"/>
        <pc:sldMkLst>
          <pc:docMk/>
          <pc:sldMk cId="643777997" sldId="266"/>
        </pc:sldMkLst>
        <pc:spChg chg="mod">
          <ac:chgData name="Vega, Lauren A." userId="8eeab06c-c1ba-44d4-91c7-a35354c637b0" providerId="ADAL" clId="{8648EA47-7618-48A1-9075-3D1191EA9AFD}" dt="2025-09-25T19:55:31.280" v="2304" actId="113"/>
          <ac:spMkLst>
            <pc:docMk/>
            <pc:sldMk cId="643777997" sldId="266"/>
            <ac:spMk id="3" creationId="{05948542-FCE1-3AE6-C6C9-17975609DF70}"/>
          </ac:spMkLst>
        </pc:spChg>
      </pc:sldChg>
      <pc:sldChg chg="addSp delSp modSp mod modTransition">
        <pc:chgData name="Vega, Lauren A." userId="8eeab06c-c1ba-44d4-91c7-a35354c637b0" providerId="ADAL" clId="{8648EA47-7618-48A1-9075-3D1191EA9AFD}" dt="2025-09-26T12:40:00.622" v="2709" actId="207"/>
        <pc:sldMkLst>
          <pc:docMk/>
          <pc:sldMk cId="4259977132" sldId="268"/>
        </pc:sldMkLst>
        <pc:spChg chg="mod">
          <ac:chgData name="Vega, Lauren A." userId="8eeab06c-c1ba-44d4-91c7-a35354c637b0" providerId="ADAL" clId="{8648EA47-7618-48A1-9075-3D1191EA9AFD}" dt="2025-09-25T20:04:20.326" v="2377" actId="1076"/>
          <ac:spMkLst>
            <pc:docMk/>
            <pc:sldMk cId="4259977132" sldId="268"/>
            <ac:spMk id="2" creationId="{B7545968-70F7-0180-6448-3547E442EF4A}"/>
          </ac:spMkLst>
        </pc:spChg>
        <pc:spChg chg="mod">
          <ac:chgData name="Vega, Lauren A." userId="8eeab06c-c1ba-44d4-91c7-a35354c637b0" providerId="ADAL" clId="{8648EA47-7618-48A1-9075-3D1191EA9AFD}" dt="2025-09-26T12:38:08.295" v="2706" actId="113"/>
          <ac:spMkLst>
            <pc:docMk/>
            <pc:sldMk cId="4259977132" sldId="268"/>
            <ac:spMk id="8" creationId="{215CE58D-2739-522B-7C3A-6A7C985360C0}"/>
          </ac:spMkLst>
        </pc:spChg>
        <pc:graphicFrameChg chg="add mod ord modGraphic">
          <ac:chgData name="Vega, Lauren A." userId="8eeab06c-c1ba-44d4-91c7-a35354c637b0" providerId="ADAL" clId="{8648EA47-7618-48A1-9075-3D1191EA9AFD}" dt="2025-09-26T12:40:00.622" v="2709" actId="207"/>
          <ac:graphicFrameMkLst>
            <pc:docMk/>
            <pc:sldMk cId="4259977132" sldId="268"/>
            <ac:graphicFrameMk id="9" creationId="{6F530282-5AF4-2EA3-5AAD-601BFCED45A6}"/>
          </ac:graphicFrameMkLst>
        </pc:graphicFrameChg>
      </pc:sldChg>
      <pc:sldChg chg="modTransition">
        <pc:chgData name="Vega, Lauren A." userId="8eeab06c-c1ba-44d4-91c7-a35354c637b0" providerId="ADAL" clId="{8648EA47-7618-48A1-9075-3D1191EA9AFD}" dt="2025-09-26T12:19:34.970" v="2492"/>
        <pc:sldMkLst>
          <pc:docMk/>
          <pc:sldMk cId="821088003" sldId="276"/>
        </pc:sldMkLst>
      </pc:sldChg>
      <pc:sldChg chg="modTransition">
        <pc:chgData name="Vega, Lauren A." userId="8eeab06c-c1ba-44d4-91c7-a35354c637b0" providerId="ADAL" clId="{8648EA47-7618-48A1-9075-3D1191EA9AFD}" dt="2025-09-26T12:19:34.970" v="2492"/>
        <pc:sldMkLst>
          <pc:docMk/>
          <pc:sldMk cId="4242039281" sldId="283"/>
        </pc:sldMkLst>
      </pc:sldChg>
      <pc:sldChg chg="addSp modSp mod modTransition modCm modNotesTx">
        <pc:chgData name="Vega, Lauren A." userId="8eeab06c-c1ba-44d4-91c7-a35354c637b0" providerId="ADAL" clId="{8648EA47-7618-48A1-9075-3D1191EA9AFD}" dt="2025-10-02T13:59:58.024" v="2969" actId="20577"/>
        <pc:sldMkLst>
          <pc:docMk/>
          <pc:sldMk cId="1038351183" sldId="288"/>
        </pc:sldMkLst>
        <pc:graphicFrameChg chg="mod modGraphic">
          <ac:chgData name="Vega, Lauren A." userId="8eeab06c-c1ba-44d4-91c7-a35354c637b0" providerId="ADAL" clId="{8648EA47-7618-48A1-9075-3D1191EA9AFD}" dt="2025-10-02T13:59:58.024" v="2969" actId="20577"/>
          <ac:graphicFrameMkLst>
            <pc:docMk/>
            <pc:sldMk cId="1038351183" sldId="288"/>
            <ac:graphicFrameMk id="10" creationId="{9B75A482-6007-0882-97B9-D31EF8E7B7DF}"/>
          </ac:graphicFrameMkLst>
        </pc:graphicFrameChg>
        <pc:picChg chg="add mod">
          <ac:chgData name="Vega, Lauren A." userId="8eeab06c-c1ba-44d4-91c7-a35354c637b0" providerId="ADAL" clId="{8648EA47-7618-48A1-9075-3D1191EA9AFD}" dt="2025-09-25T12:28:44.211" v="151" actId="1076"/>
          <ac:picMkLst>
            <pc:docMk/>
            <pc:sldMk cId="1038351183" sldId="288"/>
            <ac:picMk id="12" creationId="{29B01981-A773-2136-F6C9-EA33AAC0A473}"/>
          </ac:picMkLst>
        </pc:picChg>
        <pc:extLst>
          <p:ext xmlns:p="http://schemas.openxmlformats.org/presentationml/2006/main" uri="{D6D511B9-2390-475A-947B-AFAB55BFBCF1}">
            <pc226:cmChg xmlns:pc226="http://schemas.microsoft.com/office/powerpoint/2022/06/main/command" chg="mod">
              <pc226:chgData name="Vega, Lauren A." userId="8eeab06c-c1ba-44d4-91c7-a35354c637b0" providerId="ADAL" clId="{8648EA47-7618-48A1-9075-3D1191EA9AFD}" dt="2025-10-02T13:59:58.024" v="2969" actId="20577"/>
              <pc2:cmMkLst xmlns:pc2="http://schemas.microsoft.com/office/powerpoint/2019/9/main/command">
                <pc:docMk/>
                <pc:sldMk cId="1038351183" sldId="288"/>
                <pc2:cmMk id="{6F25C448-5022-45B2-AAF1-589604F50005}"/>
              </pc2:cmMkLst>
            </pc226:cmChg>
            <pc226:cmChg xmlns:pc226="http://schemas.microsoft.com/office/powerpoint/2022/06/main/command" chg="mod">
              <pc226:chgData name="Vega, Lauren A." userId="8eeab06c-c1ba-44d4-91c7-a35354c637b0" providerId="ADAL" clId="{8648EA47-7618-48A1-9075-3D1191EA9AFD}" dt="2025-10-02T12:55:06.278" v="2861" actId="20577"/>
              <pc2:cmMkLst xmlns:pc2="http://schemas.microsoft.com/office/powerpoint/2019/9/main/command">
                <pc:docMk/>
                <pc:sldMk cId="1038351183" sldId="288"/>
                <pc2:cmMk id="{09418561-255B-4090-8760-4BEB4DD188E9}"/>
              </pc2:cmMkLst>
            </pc226:cmChg>
          </p:ext>
        </pc:extLst>
      </pc:sldChg>
      <pc:sldChg chg="modTransition">
        <pc:chgData name="Vega, Lauren A." userId="8eeab06c-c1ba-44d4-91c7-a35354c637b0" providerId="ADAL" clId="{8648EA47-7618-48A1-9075-3D1191EA9AFD}" dt="2025-09-26T12:19:43.982" v="2493"/>
        <pc:sldMkLst>
          <pc:docMk/>
          <pc:sldMk cId="3078994387" sldId="289"/>
        </pc:sldMkLst>
      </pc:sldChg>
      <pc:sldChg chg="addSp delSp modSp new mod ord modTransition">
        <pc:chgData name="Vega, Lauren A." userId="8eeab06c-c1ba-44d4-91c7-a35354c637b0" providerId="ADAL" clId="{8648EA47-7618-48A1-9075-3D1191EA9AFD}" dt="2025-09-26T12:19:34.970" v="2492"/>
        <pc:sldMkLst>
          <pc:docMk/>
          <pc:sldMk cId="3738855326" sldId="290"/>
        </pc:sldMkLst>
        <pc:spChg chg="mod">
          <ac:chgData name="Vega, Lauren A." userId="8eeab06c-c1ba-44d4-91c7-a35354c637b0" providerId="ADAL" clId="{8648EA47-7618-48A1-9075-3D1191EA9AFD}" dt="2025-09-25T13:12:10.797" v="456" actId="1076"/>
          <ac:spMkLst>
            <pc:docMk/>
            <pc:sldMk cId="3738855326" sldId="290"/>
            <ac:spMk id="2" creationId="{61475492-5BB4-2AAB-6BB8-48958CF14FB6}"/>
          </ac:spMkLst>
        </pc:spChg>
        <pc:picChg chg="add mod modCrop">
          <ac:chgData name="Vega, Lauren A." userId="8eeab06c-c1ba-44d4-91c7-a35354c637b0" providerId="ADAL" clId="{8648EA47-7618-48A1-9075-3D1191EA9AFD}" dt="2025-09-25T13:12:41.610" v="461" actId="14826"/>
          <ac:picMkLst>
            <pc:docMk/>
            <pc:sldMk cId="3738855326" sldId="290"/>
            <ac:picMk id="6" creationId="{1CE23223-F31E-AE46-38DE-B95D3F2F2DF2}"/>
          </ac:picMkLst>
        </pc:picChg>
      </pc:sldChg>
      <pc:sldChg chg="delSp modSp new mod modTransition">
        <pc:chgData name="Vega, Lauren A." userId="8eeab06c-c1ba-44d4-91c7-a35354c637b0" providerId="ADAL" clId="{8648EA47-7618-48A1-9075-3D1191EA9AFD}" dt="2025-09-26T12:19:34.970" v="2492"/>
        <pc:sldMkLst>
          <pc:docMk/>
          <pc:sldMk cId="2760368710" sldId="291"/>
        </pc:sldMkLst>
        <pc:spChg chg="mod">
          <ac:chgData name="Vega, Lauren A." userId="8eeab06c-c1ba-44d4-91c7-a35354c637b0" providerId="ADAL" clId="{8648EA47-7618-48A1-9075-3D1191EA9AFD}" dt="2025-09-25T13:49:23.363" v="648" actId="1076"/>
          <ac:spMkLst>
            <pc:docMk/>
            <pc:sldMk cId="2760368710" sldId="291"/>
            <ac:spMk id="3" creationId="{328B6602-4A73-8E4D-4EA5-B6A8018D38F2}"/>
          </ac:spMkLst>
        </pc:spChg>
        <pc:spChg chg="mod">
          <ac:chgData name="Vega, Lauren A." userId="8eeab06c-c1ba-44d4-91c7-a35354c637b0" providerId="ADAL" clId="{8648EA47-7618-48A1-9075-3D1191EA9AFD}" dt="2025-09-25T13:50:00.994" v="651" actId="113"/>
          <ac:spMkLst>
            <pc:docMk/>
            <pc:sldMk cId="2760368710" sldId="291"/>
            <ac:spMk id="4" creationId="{0D52E2AD-7A61-5D7E-1CFC-7EBF5DD57BE1}"/>
          </ac:spMkLst>
        </pc:spChg>
      </pc:sldChg>
      <pc:sldChg chg="delSp modSp new mod modTransition">
        <pc:chgData name="Vega, Lauren A." userId="8eeab06c-c1ba-44d4-91c7-a35354c637b0" providerId="ADAL" clId="{8648EA47-7618-48A1-9075-3D1191EA9AFD}" dt="2025-09-26T12:19:34.970" v="2492"/>
        <pc:sldMkLst>
          <pc:docMk/>
          <pc:sldMk cId="684620083" sldId="292"/>
        </pc:sldMkLst>
        <pc:spChg chg="mod">
          <ac:chgData name="Vega, Lauren A." userId="8eeab06c-c1ba-44d4-91c7-a35354c637b0" providerId="ADAL" clId="{8648EA47-7618-48A1-9075-3D1191EA9AFD}" dt="2025-09-25T14:40:20.264" v="1144" actId="1076"/>
          <ac:spMkLst>
            <pc:docMk/>
            <pc:sldMk cId="684620083" sldId="292"/>
            <ac:spMk id="3" creationId="{31E61651-9ABE-BDB2-D0C7-B299BE9EC6B3}"/>
          </ac:spMkLst>
        </pc:spChg>
        <pc:spChg chg="mod">
          <ac:chgData name="Vega, Lauren A." userId="8eeab06c-c1ba-44d4-91c7-a35354c637b0" providerId="ADAL" clId="{8648EA47-7618-48A1-9075-3D1191EA9AFD}" dt="2025-09-25T14:40:36.763" v="1146" actId="14100"/>
          <ac:spMkLst>
            <pc:docMk/>
            <pc:sldMk cId="684620083" sldId="292"/>
            <ac:spMk id="4" creationId="{5ACA4235-AAA9-5E0E-2A6C-54607EC8A919}"/>
          </ac:spMkLst>
        </pc:spChg>
      </pc:sldChg>
      <pc:sldChg chg="addSp delSp modSp new mod ord modTransition setBg">
        <pc:chgData name="Vega, Lauren A." userId="8eeab06c-c1ba-44d4-91c7-a35354c637b0" providerId="ADAL" clId="{8648EA47-7618-48A1-9075-3D1191EA9AFD}" dt="2025-09-26T12:19:34.970" v="2492"/>
        <pc:sldMkLst>
          <pc:docMk/>
          <pc:sldMk cId="435727706" sldId="293"/>
        </pc:sldMkLst>
        <pc:spChg chg="add mod">
          <ac:chgData name="Vega, Lauren A." userId="8eeab06c-c1ba-44d4-91c7-a35354c637b0" providerId="ADAL" clId="{8648EA47-7618-48A1-9075-3D1191EA9AFD}" dt="2025-09-25T20:07:27.836" v="2427" actId="207"/>
          <ac:spMkLst>
            <pc:docMk/>
            <pc:sldMk cId="435727706" sldId="293"/>
            <ac:spMk id="6" creationId="{3E8FFB39-D3E6-7BFB-553B-6EBA9EFE063C}"/>
          </ac:spMkLst>
        </pc:spChg>
        <pc:picChg chg="add mod modCrop">
          <ac:chgData name="Vega, Lauren A." userId="8eeab06c-c1ba-44d4-91c7-a35354c637b0" providerId="ADAL" clId="{8648EA47-7618-48A1-9075-3D1191EA9AFD}" dt="2025-09-25T13:22:13.253" v="515" actId="26606"/>
          <ac:picMkLst>
            <pc:docMk/>
            <pc:sldMk cId="435727706" sldId="293"/>
            <ac:picMk id="5" creationId="{B6509A9B-05CB-061D-A31C-AD2F6DA014B8}"/>
          </ac:picMkLst>
        </pc:picChg>
      </pc:sldChg>
      <pc:sldChg chg="addSp delSp modSp new mod ord modTransition setBg">
        <pc:chgData name="Vega, Lauren A." userId="8eeab06c-c1ba-44d4-91c7-a35354c637b0" providerId="ADAL" clId="{8648EA47-7618-48A1-9075-3D1191EA9AFD}" dt="2025-09-26T12:19:34.970" v="2492"/>
        <pc:sldMkLst>
          <pc:docMk/>
          <pc:sldMk cId="2595212645" sldId="294"/>
        </pc:sldMkLst>
        <pc:spChg chg="add mod">
          <ac:chgData name="Vega, Lauren A." userId="8eeab06c-c1ba-44d4-91c7-a35354c637b0" providerId="ADAL" clId="{8648EA47-7618-48A1-9075-3D1191EA9AFD}" dt="2025-09-25T14:39:03.824" v="1131" actId="113"/>
          <ac:spMkLst>
            <pc:docMk/>
            <pc:sldMk cId="2595212645" sldId="294"/>
            <ac:spMk id="7" creationId="{8ABF2829-C965-4D23-A4F3-BCAF0ED7CF89}"/>
          </ac:spMkLst>
        </pc:spChg>
        <pc:spChg chg="add mod">
          <ac:chgData name="Vega, Lauren A." userId="8eeab06c-c1ba-44d4-91c7-a35354c637b0" providerId="ADAL" clId="{8648EA47-7618-48A1-9075-3D1191EA9AFD}" dt="2025-09-25T14:38:32.954" v="1127" actId="1076"/>
          <ac:spMkLst>
            <pc:docMk/>
            <pc:sldMk cId="2595212645" sldId="294"/>
            <ac:spMk id="76" creationId="{AC7CCB6A-95F7-3A41-9AAD-B8E8117A385F}"/>
          </ac:spMkLst>
        </pc:spChg>
        <pc:spChg chg="add">
          <ac:chgData name="Vega, Lauren A." userId="8eeab06c-c1ba-44d4-91c7-a35354c637b0" providerId="ADAL" clId="{8648EA47-7618-48A1-9075-3D1191EA9AFD}" dt="2025-09-25T13:25:39.368" v="533" actId="26606"/>
          <ac:spMkLst>
            <pc:docMk/>
            <pc:sldMk cId="2595212645" sldId="294"/>
            <ac:spMk id="97" creationId="{6E0D4398-84C2-41B8-BF30-3157F7B18DF2}"/>
          </ac:spMkLst>
        </pc:spChg>
        <pc:spChg chg="add">
          <ac:chgData name="Vega, Lauren A." userId="8eeab06c-c1ba-44d4-91c7-a35354c637b0" providerId="ADAL" clId="{8648EA47-7618-48A1-9075-3D1191EA9AFD}" dt="2025-09-25T13:25:39.368" v="533" actId="26606"/>
          <ac:spMkLst>
            <pc:docMk/>
            <pc:sldMk cId="2595212645" sldId="294"/>
            <ac:spMk id="99" creationId="{1E519840-CB5B-442F-AF8C-F848E7699768}"/>
          </ac:spMkLst>
        </pc:spChg>
        <pc:picChg chg="add mod ord">
          <ac:chgData name="Vega, Lauren A." userId="8eeab06c-c1ba-44d4-91c7-a35354c637b0" providerId="ADAL" clId="{8648EA47-7618-48A1-9075-3D1191EA9AFD}" dt="2025-09-25T13:25:39.368" v="533" actId="26606"/>
          <ac:picMkLst>
            <pc:docMk/>
            <pc:sldMk cId="2595212645" sldId="294"/>
            <ac:picMk id="6" creationId="{EB80EFED-7477-0D9B-451E-07D62F7BF716}"/>
          </ac:picMkLst>
        </pc:picChg>
        <pc:cxnChg chg="add">
          <ac:chgData name="Vega, Lauren A." userId="8eeab06c-c1ba-44d4-91c7-a35354c637b0" providerId="ADAL" clId="{8648EA47-7618-48A1-9075-3D1191EA9AFD}" dt="2025-09-25T13:25:39.368" v="533" actId="26606"/>
          <ac:cxnSpMkLst>
            <pc:docMk/>
            <pc:sldMk cId="2595212645" sldId="294"/>
            <ac:cxnSpMk id="83" creationId="{4436E0F2-A64B-471E-93C0-8DFE08CC57C8}"/>
          </ac:cxnSpMkLst>
        </pc:cxnChg>
        <pc:cxnChg chg="add">
          <ac:chgData name="Vega, Lauren A." userId="8eeab06c-c1ba-44d4-91c7-a35354c637b0" providerId="ADAL" clId="{8648EA47-7618-48A1-9075-3D1191EA9AFD}" dt="2025-09-25T13:25:39.368" v="533" actId="26606"/>
          <ac:cxnSpMkLst>
            <pc:docMk/>
            <pc:sldMk cId="2595212645" sldId="294"/>
            <ac:cxnSpMk id="95" creationId="{8550A431-0B61-421B-B4B7-24C0CFF0F938}"/>
          </ac:cxnSpMkLst>
        </pc:cxnChg>
        <pc:cxnChg chg="add">
          <ac:chgData name="Vega, Lauren A." userId="8eeab06c-c1ba-44d4-91c7-a35354c637b0" providerId="ADAL" clId="{8648EA47-7618-48A1-9075-3D1191EA9AFD}" dt="2025-09-25T13:25:39.368" v="533" actId="26606"/>
          <ac:cxnSpMkLst>
            <pc:docMk/>
            <pc:sldMk cId="2595212645" sldId="294"/>
            <ac:cxnSpMk id="101" creationId="{AC7EF422-3076-48F2-A38B-7CA851778E05}"/>
          </ac:cxnSpMkLst>
        </pc:cxnChg>
      </pc:sldChg>
      <pc:sldChg chg="addSp delSp modSp new mod ord modTransition">
        <pc:chgData name="Vega, Lauren A." userId="8eeab06c-c1ba-44d4-91c7-a35354c637b0" providerId="ADAL" clId="{8648EA47-7618-48A1-9075-3D1191EA9AFD}" dt="2025-09-26T12:19:34.970" v="2492"/>
        <pc:sldMkLst>
          <pc:docMk/>
          <pc:sldMk cId="1190896115" sldId="296"/>
        </pc:sldMkLst>
        <pc:spChg chg="mod">
          <ac:chgData name="Vega, Lauren A." userId="8eeab06c-c1ba-44d4-91c7-a35354c637b0" providerId="ADAL" clId="{8648EA47-7618-48A1-9075-3D1191EA9AFD}" dt="2025-09-25T14:41:18.040" v="1148" actId="14100"/>
          <ac:spMkLst>
            <pc:docMk/>
            <pc:sldMk cId="1190896115" sldId="296"/>
            <ac:spMk id="3" creationId="{DA95E204-845E-9C30-B50A-1BBA11B40CE4}"/>
          </ac:spMkLst>
        </pc:spChg>
        <pc:spChg chg="add mod">
          <ac:chgData name="Vega, Lauren A." userId="8eeab06c-c1ba-44d4-91c7-a35354c637b0" providerId="ADAL" clId="{8648EA47-7618-48A1-9075-3D1191EA9AFD}" dt="2025-09-25T14:41:26.521" v="1149" actId="1076"/>
          <ac:spMkLst>
            <pc:docMk/>
            <pc:sldMk cId="1190896115" sldId="296"/>
            <ac:spMk id="8" creationId="{1A2FBCEC-33F7-CFA3-382E-4DB9D1FFA9C7}"/>
          </ac:spMkLst>
        </pc:spChg>
        <pc:graphicFrameChg chg="add mod ord modGraphic">
          <ac:chgData name="Vega, Lauren A." userId="8eeab06c-c1ba-44d4-91c7-a35354c637b0" providerId="ADAL" clId="{8648EA47-7618-48A1-9075-3D1191EA9AFD}" dt="2025-09-25T20:10:04.203" v="2432" actId="20577"/>
          <ac:graphicFrameMkLst>
            <pc:docMk/>
            <pc:sldMk cId="1190896115" sldId="296"/>
            <ac:graphicFrameMk id="7" creationId="{C810F274-0F35-6C28-C922-74D16F9AD902}"/>
          </ac:graphicFrameMkLst>
        </pc:graphicFrameChg>
        <pc:graphicFrameChg chg="add mod modGraphic">
          <ac:chgData name="Vega, Lauren A." userId="8eeab06c-c1ba-44d4-91c7-a35354c637b0" providerId="ADAL" clId="{8648EA47-7618-48A1-9075-3D1191EA9AFD}" dt="2025-09-25T14:41:42.443" v="1150" actId="1076"/>
          <ac:graphicFrameMkLst>
            <pc:docMk/>
            <pc:sldMk cId="1190896115" sldId="296"/>
            <ac:graphicFrameMk id="9" creationId="{ABC1A973-E1AB-54E7-9BE6-6D54D29B3C71}"/>
          </ac:graphicFrameMkLst>
        </pc:graphicFrameChg>
      </pc:sldChg>
      <pc:sldChg chg="addSp delSp modSp new mod modTransition">
        <pc:chgData name="Vega, Lauren A." userId="8eeab06c-c1ba-44d4-91c7-a35354c637b0" providerId="ADAL" clId="{8648EA47-7618-48A1-9075-3D1191EA9AFD}" dt="2025-09-26T12:19:34.970" v="2492"/>
        <pc:sldMkLst>
          <pc:docMk/>
          <pc:sldMk cId="2446203991" sldId="297"/>
        </pc:sldMkLst>
        <pc:spChg chg="mod">
          <ac:chgData name="Vega, Lauren A." userId="8eeab06c-c1ba-44d4-91c7-a35354c637b0" providerId="ADAL" clId="{8648EA47-7618-48A1-9075-3D1191EA9AFD}" dt="2025-09-25T15:17:54.390" v="1450" actId="1076"/>
          <ac:spMkLst>
            <pc:docMk/>
            <pc:sldMk cId="2446203991" sldId="297"/>
            <ac:spMk id="3" creationId="{E8B0E948-C0D3-5A96-21E1-56A51080779D}"/>
          </ac:spMkLst>
        </pc:spChg>
        <pc:graphicFrameChg chg="add mod ord modGraphic">
          <ac:chgData name="Vega, Lauren A." userId="8eeab06c-c1ba-44d4-91c7-a35354c637b0" providerId="ADAL" clId="{8648EA47-7618-48A1-9075-3D1191EA9AFD}" dt="2025-09-25T19:14:07.817" v="1853" actId="113"/>
          <ac:graphicFrameMkLst>
            <pc:docMk/>
            <pc:sldMk cId="2446203991" sldId="297"/>
            <ac:graphicFrameMk id="6" creationId="{6E4620F2-7BD8-863D-88D2-DE70F63A877C}"/>
          </ac:graphicFrameMkLst>
        </pc:graphicFrameChg>
        <pc:graphicFrameChg chg="add mod modGraphic">
          <ac:chgData name="Vega, Lauren A." userId="8eeab06c-c1ba-44d4-91c7-a35354c637b0" providerId="ADAL" clId="{8648EA47-7618-48A1-9075-3D1191EA9AFD}" dt="2025-09-25T19:14:20.928" v="1857" actId="113"/>
          <ac:graphicFrameMkLst>
            <pc:docMk/>
            <pc:sldMk cId="2446203991" sldId="297"/>
            <ac:graphicFrameMk id="7" creationId="{17B9A60E-15CF-F6A5-1709-69C7EADCEBB5}"/>
          </ac:graphicFrameMkLst>
        </pc:graphicFrameChg>
      </pc:sldChg>
      <pc:sldChg chg="addSp delSp modSp new mod modTransition">
        <pc:chgData name="Vega, Lauren A." userId="8eeab06c-c1ba-44d4-91c7-a35354c637b0" providerId="ADAL" clId="{8648EA47-7618-48A1-9075-3D1191EA9AFD}" dt="2025-09-26T12:19:34.970" v="2492"/>
        <pc:sldMkLst>
          <pc:docMk/>
          <pc:sldMk cId="2227250310" sldId="298"/>
        </pc:sldMkLst>
        <pc:spChg chg="mod">
          <ac:chgData name="Vega, Lauren A." userId="8eeab06c-c1ba-44d4-91c7-a35354c637b0" providerId="ADAL" clId="{8648EA47-7618-48A1-9075-3D1191EA9AFD}" dt="2025-09-25T15:30:26.658" v="1584" actId="255"/>
          <ac:spMkLst>
            <pc:docMk/>
            <pc:sldMk cId="2227250310" sldId="298"/>
            <ac:spMk id="3" creationId="{F7D44171-18F1-AA6B-D9FB-8092297EBE0D}"/>
          </ac:spMkLst>
        </pc:spChg>
        <pc:spChg chg="add mod">
          <ac:chgData name="Vega, Lauren A." userId="8eeab06c-c1ba-44d4-91c7-a35354c637b0" providerId="ADAL" clId="{8648EA47-7618-48A1-9075-3D1191EA9AFD}" dt="2025-09-25T15:30:37.613" v="1585" actId="255"/>
          <ac:spMkLst>
            <pc:docMk/>
            <pc:sldMk cId="2227250310" sldId="298"/>
            <ac:spMk id="6" creationId="{AB231309-73F4-C234-2306-EB59BD4F4CA9}"/>
          </ac:spMkLst>
        </pc:spChg>
        <pc:graphicFrameChg chg="add mod ord modGraphic">
          <ac:chgData name="Vega, Lauren A." userId="8eeab06c-c1ba-44d4-91c7-a35354c637b0" providerId="ADAL" clId="{8648EA47-7618-48A1-9075-3D1191EA9AFD}" dt="2025-09-25T15:30:46.892" v="1586" actId="1076"/>
          <ac:graphicFrameMkLst>
            <pc:docMk/>
            <pc:sldMk cId="2227250310" sldId="298"/>
            <ac:graphicFrameMk id="5" creationId="{03C8C985-29B9-8601-5288-F5E75EAC3543}"/>
          </ac:graphicFrameMkLst>
        </pc:graphicFrameChg>
      </pc:sldChg>
      <pc:sldChg chg="addSp delSp modSp new mod modTransition">
        <pc:chgData name="Vega, Lauren A." userId="8eeab06c-c1ba-44d4-91c7-a35354c637b0" providerId="ADAL" clId="{8648EA47-7618-48A1-9075-3D1191EA9AFD}" dt="2025-10-02T12:54:31.725" v="2849" actId="20577"/>
        <pc:sldMkLst>
          <pc:docMk/>
          <pc:sldMk cId="3894234917" sldId="299"/>
        </pc:sldMkLst>
        <pc:spChg chg="mod">
          <ac:chgData name="Vega, Lauren A." userId="8eeab06c-c1ba-44d4-91c7-a35354c637b0" providerId="ADAL" clId="{8648EA47-7618-48A1-9075-3D1191EA9AFD}" dt="2025-09-25T19:12:04.094" v="1844" actId="1076"/>
          <ac:spMkLst>
            <pc:docMk/>
            <pc:sldMk cId="3894234917" sldId="299"/>
            <ac:spMk id="3" creationId="{D7AC13FA-0EBB-D5D3-EE1C-123BBAF05038}"/>
          </ac:spMkLst>
        </pc:spChg>
        <pc:spChg chg="mod">
          <ac:chgData name="Vega, Lauren A." userId="8eeab06c-c1ba-44d4-91c7-a35354c637b0" providerId="ADAL" clId="{8648EA47-7618-48A1-9075-3D1191EA9AFD}" dt="2025-09-25T19:12:22.523" v="1846" actId="1076"/>
          <ac:spMkLst>
            <pc:docMk/>
            <pc:sldMk cId="3894234917" sldId="299"/>
            <ac:spMk id="4" creationId="{2775586D-D913-80FB-39A0-D583A863C9B4}"/>
          </ac:spMkLst>
        </pc:spChg>
        <pc:graphicFrameChg chg="add mod modGraphic">
          <ac:chgData name="Vega, Lauren A." userId="8eeab06c-c1ba-44d4-91c7-a35354c637b0" providerId="ADAL" clId="{8648EA47-7618-48A1-9075-3D1191EA9AFD}" dt="2025-10-02T12:54:31.725" v="2849" actId="20577"/>
          <ac:graphicFrameMkLst>
            <pc:docMk/>
            <pc:sldMk cId="3894234917" sldId="299"/>
            <ac:graphicFrameMk id="5" creationId="{160447BC-5A7D-493E-B035-7A43FE4ABA8D}"/>
          </ac:graphicFrameMkLst>
        </pc:graphicFrameChg>
      </pc:sldChg>
      <pc:sldMasterChg chg="modTransition delSldLayout modSldLayout">
        <pc:chgData name="Vega, Lauren A." userId="8eeab06c-c1ba-44d4-91c7-a35354c637b0" providerId="ADAL" clId="{8648EA47-7618-48A1-9075-3D1191EA9AFD}" dt="2025-09-26T12:19:34.970" v="2492"/>
        <pc:sldMasterMkLst>
          <pc:docMk/>
          <pc:sldMasterMk cId="1556065105" sldId="2147483667"/>
        </pc:sldMasterMkLst>
        <pc:sldLayoutChg chg="modTransition">
          <pc:chgData name="Vega, Lauren A." userId="8eeab06c-c1ba-44d4-91c7-a35354c637b0" providerId="ADAL" clId="{8648EA47-7618-48A1-9075-3D1191EA9AFD}" dt="2025-09-26T12:19:34.970" v="2492"/>
          <pc:sldLayoutMkLst>
            <pc:docMk/>
            <pc:sldMasterMk cId="1556065105" sldId="2147483667"/>
            <pc:sldLayoutMk cId="1411565731" sldId="2147483668"/>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2667895802" sldId="2147483669"/>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3535638890" sldId="2147483670"/>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4208121580" sldId="2147483671"/>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3877208624" sldId="2147483672"/>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4049826422" sldId="2147483673"/>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762831205" sldId="2147483674"/>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1719983928" sldId="2147483675"/>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979663486" sldId="2147483676"/>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2461895889" sldId="2147483677"/>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247221431" sldId="2147483678"/>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1007240149" sldId="2147483679"/>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4225005661" sldId="2147483680"/>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4056528567" sldId="2147483681"/>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260937850" sldId="2147483682"/>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3192374036" sldId="2147483683"/>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866756647" sldId="2147483685"/>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4252046426" sldId="2147483686"/>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3656868073" sldId="2147483687"/>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177422774" sldId="2147483688"/>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1518789907" sldId="2147483689"/>
          </pc:sldLayoutMkLst>
        </pc:sldLayoutChg>
        <pc:sldLayoutChg chg="modTransition">
          <pc:chgData name="Vega, Lauren A." userId="8eeab06c-c1ba-44d4-91c7-a35354c637b0" providerId="ADAL" clId="{8648EA47-7618-48A1-9075-3D1191EA9AFD}" dt="2025-09-26T12:19:34.970" v="2492"/>
          <pc:sldLayoutMkLst>
            <pc:docMk/>
            <pc:sldMasterMk cId="1556065105" sldId="2147483667"/>
            <pc:sldLayoutMk cId="1125396299" sldId="21474836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DC994AA-C437-4EF4-8BEF-0B832D7FA420}" type="datetimeFigureOut">
              <a:rPr lang="en-US" smtClean="0"/>
              <a:t>10/1/2025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8B16356-3B28-4AAF-8099-7941810E2475}" type="datetimeFigureOut">
              <a:rPr lang="en-US" smtClean="0"/>
              <a:t>9/30/2025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71129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16</a:t>
            </a:fld>
            <a:endParaRPr lang="en-US"/>
          </a:p>
        </p:txBody>
      </p:sp>
    </p:spTree>
    <p:extLst>
      <p:ext uri="{BB962C8B-B14F-4D97-AF65-F5344CB8AC3E}">
        <p14:creationId xmlns:p14="http://schemas.microsoft.com/office/powerpoint/2010/main" val="136511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20</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deadline dates?</a:t>
            </a:r>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remove rain tickets as we are inside already? Update Commencement Program Booklet deadline?</a:t>
            </a:r>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158876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parking is still the same?</a:t>
            </a:r>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149579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272997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260937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66756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52046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5686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45A11E-9896-BD8B-8CC6-A79C124D89BC}"/>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86022B-53D6-6CE0-2093-873FC64A5D34}"/>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D4BD8F-684C-A145-3376-9E69B0E5BEE5}"/>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7C1DA9-2A25-EE21-085B-8857DC1AD722}"/>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236BB3-E567-A8A9-5EC2-BCEF79CFCF06}"/>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87C9F-C765-C63C-951E-70721DDACDC3}"/>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25665-0C9C-3899-9DB9-ED05D91E26E6}"/>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anchor="b" anchorCtr="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109014" y="2137059"/>
            <a:ext cx="7059592" cy="3986245"/>
          </a:xfrm>
        </p:spPr>
        <p:txBody>
          <a:bodyPr>
            <a:normAutofit/>
          </a:bodyPr>
          <a:lstStyle>
            <a:lvl1pPr marL="0" indent="0" algn="ctr">
              <a:buNone/>
              <a:defRPr lang="en-US" sz="2000" dirty="0"/>
            </a:lvl1p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7422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18789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5" r:id="rId17"/>
    <p:sldLayoutId id="2147483686" r:id="rId18"/>
    <p:sldLayoutId id="2147483687" r:id="rId19"/>
    <p:sldLayoutId id="2147483688" r:id="rId20"/>
    <p:sldLayoutId id="2147483689" r:id="rId21"/>
    <p:sldLayoutId id="214748369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nsu.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norfolkstate.bncollege.com/" TargetMode="External"/><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hyperlink" Target="https://www.nsu.edu/graduation/information" TargetMode="External"/><Relationship Id="rId3" Type="http://schemas.openxmlformats.org/officeDocument/2006/relationships/hyperlink" Target="https://alumnirelations.nsu.edu/" TargetMode="External"/><Relationship Id="rId7" Type="http://schemas.openxmlformats.org/officeDocument/2006/relationships/hyperlink" Target="https://www.nsu.edu/sgsr/contact-us" TargetMode="External"/><Relationship Id="rId2" Type="http://schemas.openxmlformats.org/officeDocument/2006/relationships/hyperlink" Target="https://www.nsu.edu/" TargetMode="External"/><Relationship Id="rId1" Type="http://schemas.openxmlformats.org/officeDocument/2006/relationships/slideLayout" Target="../slideLayouts/slideLayout17.xml"/><Relationship Id="rId6" Type="http://schemas.openxmlformats.org/officeDocument/2006/relationships/hyperlink" Target="https://www.nsu.edu/career-services" TargetMode="External"/><Relationship Id="rId11" Type="http://schemas.openxmlformats.org/officeDocument/2006/relationships/hyperlink" Target="https://nsuspartanstickets.universitytickets.com/w/" TargetMode="External"/><Relationship Id="rId5" Type="http://schemas.openxmlformats.org/officeDocument/2006/relationships/hyperlink" Target="https://www.nsu.edu/registrar" TargetMode="External"/><Relationship Id="rId10" Type="http://schemas.openxmlformats.org/officeDocument/2006/relationships/hyperlink" Target="https://www.nsu.edu/financial-aid/information" TargetMode="External"/><Relationship Id="rId4" Type="http://schemas.openxmlformats.org/officeDocument/2006/relationships/hyperlink" Target="https://norfolkstate.bncollege.com/" TargetMode="External"/><Relationship Id="rId9" Type="http://schemas.openxmlformats.org/officeDocument/2006/relationships/hyperlink" Target="https://www.nsu.edu/studentaccou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colleges.herffjones.com/college/Norfolk" TargetMode="External"/><Relationship Id="rId4" Type="http://schemas.openxmlformats.org/officeDocument/2006/relationships/hyperlink" Target="http://www.norfolkstate.bncolleg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546495" y="2826050"/>
            <a:ext cx="5427584" cy="3599727"/>
          </a:xfrm>
        </p:spPr>
        <p:txBody>
          <a:bodyPr/>
          <a:lstStyle/>
          <a:p>
            <a:pPr algn="ctr"/>
            <a:r>
              <a:rPr lang="en-US" dirty="0">
                <a:solidFill>
                  <a:srgbClr val="017B60"/>
                </a:solidFill>
              </a:rPr>
              <a:t>Commencement</a:t>
            </a:r>
            <a:br>
              <a:rPr lang="en-US" dirty="0">
                <a:solidFill>
                  <a:srgbClr val="017B60"/>
                </a:solidFill>
              </a:rPr>
            </a:br>
            <a:r>
              <a:rPr lang="en-US" sz="1800" dirty="0">
                <a:solidFill>
                  <a:schemeClr val="tx1"/>
                </a:solidFill>
                <a:latin typeface="Aptos Display" panose="020B0004020202020204" pitchFamily="34" charset="0"/>
              </a:rPr>
              <a:t>December 2025 Information Booklet</a:t>
            </a:r>
            <a:br>
              <a:rPr lang="en-US" dirty="0">
                <a:solidFill>
                  <a:schemeClr val="tx1"/>
                </a:solidFill>
              </a:rPr>
            </a:br>
            <a:br>
              <a:rPr lang="en-US" sz="1400" dirty="0">
                <a:solidFill>
                  <a:schemeClr val="tx1"/>
                </a:solidFill>
                <a:latin typeface="Aptos Display" panose="020B0004020202020204" pitchFamily="34" charset="0"/>
              </a:rPr>
            </a:br>
            <a:br>
              <a:rPr lang="en-US" sz="1400" dirty="0">
                <a:solidFill>
                  <a:schemeClr val="tx1"/>
                </a:solidFill>
                <a:latin typeface="Aptos Display" panose="020B0004020202020204" pitchFamily="34" charset="0"/>
              </a:rPr>
            </a:br>
            <a:r>
              <a:rPr lang="en-US" sz="1400" dirty="0">
                <a:solidFill>
                  <a:schemeClr val="tx1"/>
                </a:solidFill>
                <a:latin typeface="Aptos Display" panose="020B0004020202020204" pitchFamily="34" charset="0"/>
              </a:rPr>
              <a:t>Norfolk State University</a:t>
            </a:r>
            <a:br>
              <a:rPr lang="en-US" sz="1400" dirty="0">
                <a:solidFill>
                  <a:schemeClr val="tx1"/>
                </a:solidFill>
                <a:latin typeface="Aptos Display" panose="020B0004020202020204" pitchFamily="34" charset="0"/>
              </a:rPr>
            </a:br>
            <a:r>
              <a:rPr lang="en-US" sz="1400" dirty="0">
                <a:solidFill>
                  <a:schemeClr val="tx1"/>
                </a:solidFill>
                <a:latin typeface="Aptos Display" panose="020B0004020202020204" pitchFamily="34" charset="0"/>
              </a:rPr>
              <a:t>700 Park Avenue | Norfolk, VA 23504</a:t>
            </a:r>
            <a:br>
              <a:rPr lang="en-US" sz="1400" dirty="0">
                <a:solidFill>
                  <a:schemeClr val="tx1"/>
                </a:solidFill>
                <a:latin typeface="Aptos Display" panose="020B0004020202020204" pitchFamily="34" charset="0"/>
              </a:rPr>
            </a:br>
            <a:r>
              <a:rPr lang="en-US" sz="1400" dirty="0">
                <a:solidFill>
                  <a:schemeClr val="tx1"/>
                </a:solidFill>
                <a:latin typeface="Aptos Display" panose="020B0004020202020204" pitchFamily="34" charset="0"/>
              </a:rPr>
              <a:t>757-823-8600</a:t>
            </a:r>
            <a:br>
              <a:rPr lang="en-US" sz="1400" dirty="0">
                <a:solidFill>
                  <a:schemeClr val="tx1"/>
                </a:solidFill>
                <a:latin typeface="Aptos Display" panose="020B0004020202020204" pitchFamily="34" charset="0"/>
              </a:rPr>
            </a:br>
            <a:r>
              <a:rPr lang="en-US" sz="1400" dirty="0">
                <a:solidFill>
                  <a:schemeClr val="tx1"/>
                </a:solidFill>
                <a:latin typeface="Aptos Display" panose="020B0004020202020204" pitchFamily="34" charset="0"/>
                <a:hlinkClick r:id="rId3">
                  <a:extLst>
                    <a:ext uri="{A12FA001-AC4F-418D-AE19-62706E023703}">
                      <ahyp:hlinkClr xmlns:ahyp="http://schemas.microsoft.com/office/drawing/2018/hyperlinkcolor" val="tx"/>
                    </a:ext>
                  </a:extLst>
                </a:hlinkClick>
              </a:rPr>
              <a:t>www.nsu.edu</a:t>
            </a:r>
            <a:br>
              <a:rPr lang="en-US" sz="1400" dirty="0">
                <a:solidFill>
                  <a:schemeClr val="tx1"/>
                </a:solidFill>
              </a:rPr>
            </a:br>
            <a:br>
              <a:rPr lang="en-US" sz="1400" dirty="0"/>
            </a:br>
            <a:br>
              <a:rPr lang="en-US" sz="1400" dirty="0"/>
            </a:br>
            <a:endParaRPr lang="en-US" sz="1400" dirty="0"/>
          </a:p>
        </p:txBody>
      </p:sp>
      <p:pic>
        <p:nvPicPr>
          <p:cNvPr id="5" name="Picture Placeholder 4">
            <a:extLst>
              <a:ext uri="{FF2B5EF4-FFF2-40B4-BE49-F238E27FC236}">
                <a16:creationId xmlns:a16="http://schemas.microsoft.com/office/drawing/2014/main" id="{2743F0A6-BFA9-84EC-C1D7-1692225330A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5999" r="28780"/>
          <a:stretch>
            <a:fillRect/>
          </a:stretch>
        </p:blipFill>
        <p:spPr>
          <a:xfrm>
            <a:off x="5738835" y="0"/>
            <a:ext cx="6453165" cy="6858000"/>
          </a:xfrm>
        </p:spPr>
      </p:pic>
      <p:pic>
        <p:nvPicPr>
          <p:cNvPr id="8" name="Picture 7" descr="A logo of a tower&#10;&#10;AI-generated content may be incorrect.">
            <a:extLst>
              <a:ext uri="{FF2B5EF4-FFF2-40B4-BE49-F238E27FC236}">
                <a16:creationId xmlns:a16="http://schemas.microsoft.com/office/drawing/2014/main" id="{6D872B77-EA6F-27C9-3FBF-57E46F707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041" y="597686"/>
            <a:ext cx="3404493" cy="2427403"/>
          </a:xfrm>
          <a:prstGeom prst="rect">
            <a:avLst/>
          </a:prstGeom>
        </p:spPr>
      </p:pic>
    </p:spTree>
    <p:extLst>
      <p:ext uri="{BB962C8B-B14F-4D97-AF65-F5344CB8AC3E}">
        <p14:creationId xmlns:p14="http://schemas.microsoft.com/office/powerpoint/2010/main" val="3078994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828354" y="131720"/>
            <a:ext cx="10535292" cy="1325563"/>
          </a:xfrm>
          <a:noFill/>
        </p:spPr>
        <p:txBody>
          <a:bodyPr>
            <a:noAutofit/>
          </a:bodyPr>
          <a:lstStyle/>
          <a:p>
            <a:pPr algn="ctr"/>
            <a:r>
              <a:rPr lang="en-US" sz="5400" dirty="0">
                <a:solidFill>
                  <a:srgbClr val="017B60"/>
                </a:solidFill>
              </a:rPr>
              <a:t>Hotel Information</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sz="half" idx="1"/>
          </p:nvPr>
        </p:nvSpPr>
        <p:spPr>
          <a:xfrm>
            <a:off x="479461" y="2049795"/>
            <a:ext cx="2520593" cy="3919001"/>
          </a:xfrm>
          <a:solidFill>
            <a:schemeClr val="bg1"/>
          </a:solidFill>
        </p:spPr>
        <p:txBody>
          <a:bodyPr vert="horz" lIns="91440" tIns="45720" rIns="91440" bIns="45720" rtlCol="0" anchor="t">
            <a:normAutofit lnSpcReduction="10000"/>
          </a:bodyPr>
          <a:lstStyle/>
          <a:p>
            <a:r>
              <a:rPr lang="en-US" sz="2000" dirty="0"/>
              <a:t>Many establishments may provide a discounted rate for visitors attending NSU commencement. </a:t>
            </a:r>
            <a:r>
              <a:rPr lang="en-US" sz="2000" b="1" dirty="0"/>
              <a:t>Be sure to inquire with the reservation agent. </a:t>
            </a:r>
          </a:p>
          <a:p>
            <a:r>
              <a:rPr lang="en-US" sz="2000" dirty="0"/>
              <a:t>To assist family and friends with their accommodation needs, the following list of hotels has been provided: </a:t>
            </a:r>
          </a:p>
        </p:txBody>
      </p:sp>
      <p:graphicFrame>
        <p:nvGraphicFramePr>
          <p:cNvPr id="9" name="Table Placeholder 8">
            <a:extLst>
              <a:ext uri="{FF2B5EF4-FFF2-40B4-BE49-F238E27FC236}">
                <a16:creationId xmlns:a16="http://schemas.microsoft.com/office/drawing/2014/main" id="{6F530282-5AF4-2EA3-5AAD-601BFCED45A6}"/>
              </a:ext>
            </a:extLst>
          </p:cNvPr>
          <p:cNvGraphicFramePr>
            <a:graphicFrameLocks noGrp="1"/>
          </p:cNvGraphicFramePr>
          <p:nvPr>
            <p:ph type="tbl" sz="quarter" idx="13"/>
            <p:extLst>
              <p:ext uri="{D42A27DB-BD31-4B8C-83A1-F6EECF244321}">
                <p14:modId xmlns:p14="http://schemas.microsoft.com/office/powerpoint/2010/main" val="3636443299"/>
              </p:ext>
            </p:extLst>
          </p:nvPr>
        </p:nvGraphicFramePr>
        <p:xfrm>
          <a:off x="3092522" y="1690688"/>
          <a:ext cx="8620017" cy="4637216"/>
        </p:xfrm>
        <a:graphic>
          <a:graphicData uri="http://schemas.openxmlformats.org/drawingml/2006/table">
            <a:tbl>
              <a:tblPr firstRow="1" bandRow="1">
                <a:tableStyleId>{21E4AEA4-8DFA-4A89-87EB-49C32662AFE0}</a:tableStyleId>
              </a:tblPr>
              <a:tblGrid>
                <a:gridCol w="2873339">
                  <a:extLst>
                    <a:ext uri="{9D8B030D-6E8A-4147-A177-3AD203B41FA5}">
                      <a16:colId xmlns:a16="http://schemas.microsoft.com/office/drawing/2014/main" val="1933853997"/>
                    </a:ext>
                  </a:extLst>
                </a:gridCol>
                <a:gridCol w="2873339">
                  <a:extLst>
                    <a:ext uri="{9D8B030D-6E8A-4147-A177-3AD203B41FA5}">
                      <a16:colId xmlns:a16="http://schemas.microsoft.com/office/drawing/2014/main" val="1937292078"/>
                    </a:ext>
                  </a:extLst>
                </a:gridCol>
                <a:gridCol w="2873339">
                  <a:extLst>
                    <a:ext uri="{9D8B030D-6E8A-4147-A177-3AD203B41FA5}">
                      <a16:colId xmlns:a16="http://schemas.microsoft.com/office/drawing/2014/main" val="259913612"/>
                    </a:ext>
                  </a:extLst>
                </a:gridCol>
              </a:tblGrid>
              <a:tr h="309557">
                <a:tc gridSpan="3">
                  <a:txBody>
                    <a:bodyPr/>
                    <a:lstStyle/>
                    <a:p>
                      <a:pPr algn="ctr"/>
                      <a:r>
                        <a:rPr lang="en-US" sz="2000" dirty="0"/>
                        <a:t>Hotels closest proximity to campus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1259125487"/>
                  </a:ext>
                </a:extLst>
              </a:tr>
              <a:tr h="287676">
                <a:tc gridSpan="3">
                  <a:txBody>
                    <a:bodyPr/>
                    <a:lstStyle/>
                    <a:p>
                      <a:pPr algn="ctr"/>
                      <a:r>
                        <a:rPr lang="en-US" sz="1200" b="1" dirty="0">
                          <a:solidFill>
                            <a:srgbClr val="017B60"/>
                          </a:solidFill>
                        </a:rPr>
                        <a:t>Less than 2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3661407023"/>
                  </a:ext>
                </a:extLst>
              </a:tr>
              <a:tr h="484011">
                <a:tc>
                  <a:txBody>
                    <a:bodyPr/>
                    <a:lstStyle/>
                    <a:p>
                      <a:pPr algn="ctr"/>
                      <a:r>
                        <a:rPr lang="en-US" sz="1200" b="1" dirty="0"/>
                        <a:t>Courtyard Norfolk Downtown </a:t>
                      </a:r>
                    </a:p>
                    <a:p>
                      <a:pPr algn="ctr"/>
                      <a:r>
                        <a:rPr lang="en-US" sz="1200" dirty="0"/>
                        <a:t>520 Plume Street Norfolk, VA 23510 </a:t>
                      </a:r>
                    </a:p>
                    <a:p>
                      <a:pPr algn="ctr"/>
                      <a:r>
                        <a:rPr lang="en-US" sz="1200" dirty="0"/>
                        <a:t>757-963-6000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t>Norfolk Waterside Marriott </a:t>
                      </a:r>
                    </a:p>
                    <a:p>
                      <a:pPr algn="ctr"/>
                      <a:r>
                        <a:rPr lang="en-US" sz="1200" dirty="0"/>
                        <a:t>235 E Main Street Norfolk, VA 23510 </a:t>
                      </a:r>
                    </a:p>
                    <a:p>
                      <a:pPr algn="ctr"/>
                      <a:r>
                        <a:rPr lang="en-US" sz="1200" dirty="0"/>
                        <a:t>757-627-4200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t>Sheraton Norfolk Waterside </a:t>
                      </a:r>
                    </a:p>
                    <a:p>
                      <a:pPr algn="ctr"/>
                      <a:r>
                        <a:rPr lang="en-US" sz="1200" dirty="0"/>
                        <a:t>777 Waterside Drive Norfolk, VA 23510 </a:t>
                      </a:r>
                    </a:p>
                    <a:p>
                      <a:pPr algn="ctr"/>
                      <a:r>
                        <a:rPr lang="en-US" sz="1200" dirty="0"/>
                        <a:t>757-622-6664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2467442"/>
                  </a:ext>
                </a:extLst>
              </a:tr>
              <a:tr h="484011">
                <a:tc>
                  <a:txBody>
                    <a:bodyPr/>
                    <a:lstStyle/>
                    <a:p>
                      <a:pPr algn="ctr"/>
                      <a:r>
                        <a:rPr lang="en-US" sz="1200" b="1" dirty="0"/>
                        <a:t>Hilton Norfolk The Main </a:t>
                      </a:r>
                    </a:p>
                    <a:p>
                      <a:pPr algn="ctr"/>
                      <a:r>
                        <a:rPr lang="en-US" sz="1200" dirty="0"/>
                        <a:t>100 East Main Street Norfolk VA 23510 </a:t>
                      </a:r>
                    </a:p>
                    <a:p>
                      <a:pPr algn="ctr"/>
                      <a:r>
                        <a:rPr lang="en-US" sz="1200" dirty="0"/>
                        <a:t>757-763-6200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b="1" dirty="0"/>
                        <a:t>Wyndham Garden Downtown</a:t>
                      </a:r>
                    </a:p>
                    <a:p>
                      <a:pPr algn="ctr"/>
                      <a:r>
                        <a:rPr lang="en-US" sz="1200" dirty="0"/>
                        <a:t>700 Monticello Ave Norfolk, VA 23510</a:t>
                      </a:r>
                    </a:p>
                    <a:p>
                      <a:pPr algn="ctr"/>
                      <a:r>
                        <a:rPr lang="en-US" sz="1200" dirty="0"/>
                        <a:t>757-986-9573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2351974528"/>
                  </a:ext>
                </a:extLst>
              </a:tr>
              <a:tr h="275151">
                <a:tc gridSpan="3">
                  <a:txBody>
                    <a:bodyPr/>
                    <a:lstStyle/>
                    <a:p>
                      <a:pPr algn="ctr"/>
                      <a:r>
                        <a:rPr lang="en-US" sz="1200" b="1" dirty="0">
                          <a:solidFill>
                            <a:srgbClr val="017B60"/>
                          </a:solidFill>
                        </a:rPr>
                        <a:t>Less than 5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8331926"/>
                  </a:ext>
                </a:extLst>
              </a:tr>
              <a:tr h="484011">
                <a:tc>
                  <a:txBody>
                    <a:bodyPr/>
                    <a:lstStyle/>
                    <a:p>
                      <a:pPr algn="ctr"/>
                      <a:r>
                        <a:rPr lang="en-US" sz="1200" b="1" dirty="0" err="1"/>
                        <a:t>CandleWood</a:t>
                      </a:r>
                      <a:r>
                        <a:rPr lang="en-US" sz="1200" b="1" dirty="0"/>
                        <a:t> Suites Norfolk Airport </a:t>
                      </a:r>
                    </a:p>
                    <a:p>
                      <a:pPr algn="ctr"/>
                      <a:r>
                        <a:rPr lang="en-US" sz="1200" dirty="0"/>
                        <a:t>5600 Lowery Road Norfolk, VA 23502</a:t>
                      </a:r>
                    </a:p>
                    <a:p>
                      <a:pPr algn="ctr"/>
                      <a:r>
                        <a:rPr lang="en-US" sz="1200" dirty="0"/>
                        <a:t> 757-605-4001 or 888-226-3539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b="1" dirty="0"/>
                        <a:t>Double Tree by Hilton Hotel</a:t>
                      </a:r>
                    </a:p>
                    <a:p>
                      <a:pPr algn="ctr"/>
                      <a:r>
                        <a:rPr lang="en-US" sz="1200" dirty="0"/>
                        <a:t>1500 N. Military Hwy Norfolk, VA 23502</a:t>
                      </a:r>
                    </a:p>
                    <a:p>
                      <a:pPr algn="ctr"/>
                      <a:r>
                        <a:rPr lang="en-US" sz="1200" dirty="0"/>
                        <a:t>757-466-8000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3597186579"/>
                  </a:ext>
                </a:extLst>
              </a:tr>
              <a:tr h="294869">
                <a:tc gridSpan="3">
                  <a:txBody>
                    <a:bodyPr/>
                    <a:lstStyle/>
                    <a:p>
                      <a:pPr algn="ctr"/>
                      <a:r>
                        <a:rPr lang="en-US" sz="1200" b="1" dirty="0">
                          <a:solidFill>
                            <a:srgbClr val="017B60"/>
                          </a:solidFill>
                        </a:rPr>
                        <a:t>Less than 10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559592"/>
                  </a:ext>
                </a:extLst>
              </a:tr>
              <a:tr h="484011">
                <a:tc>
                  <a:txBody>
                    <a:bodyPr/>
                    <a:lstStyle/>
                    <a:p>
                      <a:pPr algn="ctr"/>
                      <a:r>
                        <a:rPr lang="en-US" sz="1200" b="1" dirty="0"/>
                        <a:t>Aloft Chesapeake </a:t>
                      </a:r>
                    </a:p>
                    <a:p>
                      <a:pPr algn="ctr"/>
                      <a:r>
                        <a:rPr lang="en-US" sz="1200" dirty="0"/>
                        <a:t>1454 Crossways Blvd Chesapeake, VA 23320 757-410-9562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b="1" dirty="0"/>
                        <a:t>Crowne Plaza Virginia Beach Town Center </a:t>
                      </a:r>
                    </a:p>
                    <a:p>
                      <a:pPr algn="ctr"/>
                      <a:r>
                        <a:rPr lang="en-US" sz="1200" dirty="0"/>
                        <a:t>4453 Bonney Road Virginia Beach, VA 23462 877-270-1393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b="1" dirty="0"/>
                        <a:t>Holiday Inn Virginia Beach-Norfolk Hotel </a:t>
                      </a:r>
                    </a:p>
                    <a:p>
                      <a:pPr algn="ctr"/>
                      <a:r>
                        <a:rPr lang="en-US" sz="1200" b="1" dirty="0"/>
                        <a:t>and Conference Center </a:t>
                      </a:r>
                    </a:p>
                    <a:p>
                      <a:pPr algn="ctr"/>
                      <a:r>
                        <a:rPr lang="en-US" sz="1200" dirty="0"/>
                        <a:t>5655 Greenwich Road Virginia Beach, VA 23462 757-499-4400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550639674"/>
                  </a:ext>
                </a:extLst>
              </a:tr>
              <a:tr h="484011">
                <a:tc>
                  <a:txBody>
                    <a:bodyPr/>
                    <a:lstStyle/>
                    <a:p>
                      <a:pPr algn="ctr"/>
                      <a:r>
                        <a:rPr lang="en-US" sz="1200" b="1" dirty="0"/>
                        <a:t>Norfolk Marriott Chesapeake </a:t>
                      </a:r>
                    </a:p>
                    <a:p>
                      <a:pPr algn="ctr"/>
                      <a:r>
                        <a:rPr lang="en-US" sz="1200" dirty="0"/>
                        <a:t>725 Woodlake Drive Chesapeake, VA 23320 757-523-1500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395251"/>
                  </a:ext>
                </a:extLst>
              </a:tr>
            </a:tbl>
          </a:graphicData>
        </a:graphic>
      </p:graphicFrame>
    </p:spTree>
    <p:extLst>
      <p:ext uri="{BB962C8B-B14F-4D97-AF65-F5344CB8AC3E}">
        <p14:creationId xmlns:p14="http://schemas.microsoft.com/office/powerpoint/2010/main" val="4259977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5492-5BB4-2AAB-6BB8-48958CF14FB6}"/>
              </a:ext>
            </a:extLst>
          </p:cNvPr>
          <p:cNvSpPr>
            <a:spLocks noGrp="1"/>
          </p:cNvSpPr>
          <p:nvPr>
            <p:ph type="title"/>
          </p:nvPr>
        </p:nvSpPr>
        <p:spPr>
          <a:xfrm>
            <a:off x="633663" y="1602289"/>
            <a:ext cx="6645965" cy="3653422"/>
          </a:xfrm>
        </p:spPr>
        <p:txBody>
          <a:bodyPr/>
          <a:lstStyle/>
          <a:p>
            <a:pPr algn="ctr"/>
            <a:r>
              <a:rPr lang="en-US" sz="5400" dirty="0">
                <a:solidFill>
                  <a:srgbClr val="017B60"/>
                </a:solidFill>
              </a:rPr>
              <a:t>Preparing </a:t>
            </a:r>
            <a:br>
              <a:rPr lang="en-US" sz="5400" dirty="0">
                <a:solidFill>
                  <a:srgbClr val="017B60"/>
                </a:solidFill>
              </a:rPr>
            </a:br>
            <a:r>
              <a:rPr lang="en-US" sz="5400" dirty="0">
                <a:solidFill>
                  <a:srgbClr val="017B60"/>
                </a:solidFill>
              </a:rPr>
              <a:t>for </a:t>
            </a:r>
            <a:br>
              <a:rPr lang="en-US" sz="5400" dirty="0">
                <a:solidFill>
                  <a:srgbClr val="017B60"/>
                </a:solidFill>
              </a:rPr>
            </a:br>
            <a:r>
              <a:rPr lang="en-US" sz="5400" dirty="0">
                <a:solidFill>
                  <a:srgbClr val="017B60"/>
                </a:solidFill>
              </a:rPr>
              <a:t>the Ceremony</a:t>
            </a:r>
            <a:br>
              <a:rPr lang="en-US" sz="5400" dirty="0">
                <a:solidFill>
                  <a:srgbClr val="017B60"/>
                </a:solidFill>
              </a:rPr>
            </a:br>
            <a:endParaRPr lang="en-US" sz="5400" dirty="0">
              <a:solidFill>
                <a:srgbClr val="017B60"/>
              </a:solidFill>
            </a:endParaRPr>
          </a:p>
        </p:txBody>
      </p:sp>
      <p:pic>
        <p:nvPicPr>
          <p:cNvPr id="6" name="Picture Placeholder 5">
            <a:extLst>
              <a:ext uri="{FF2B5EF4-FFF2-40B4-BE49-F238E27FC236}">
                <a16:creationId xmlns:a16="http://schemas.microsoft.com/office/drawing/2014/main" id="{1CE23223-F31E-AE46-38DE-B95D3F2F2DF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4" b="194"/>
          <a:stretch/>
        </p:blipFill>
        <p:spPr>
          <a:xfrm>
            <a:off x="7566991" y="-22860"/>
            <a:ext cx="4625008" cy="6903720"/>
          </a:xfrm>
        </p:spPr>
      </p:pic>
    </p:spTree>
    <p:extLst>
      <p:ext uri="{BB962C8B-B14F-4D97-AF65-F5344CB8AC3E}">
        <p14:creationId xmlns:p14="http://schemas.microsoft.com/office/powerpoint/2010/main" val="3738855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8B6602-4A73-8E4D-4EA5-B6A8018D38F2}"/>
              </a:ext>
            </a:extLst>
          </p:cNvPr>
          <p:cNvSpPr>
            <a:spLocks noGrp="1"/>
          </p:cNvSpPr>
          <p:nvPr>
            <p:ph sz="half" idx="14"/>
          </p:nvPr>
        </p:nvSpPr>
        <p:spPr>
          <a:xfrm>
            <a:off x="527222" y="321134"/>
            <a:ext cx="5523059" cy="6215731"/>
          </a:xfrm>
        </p:spPr>
        <p:txBody>
          <a:bodyPr vert="horz" lIns="91440" tIns="45720" rIns="91440" bIns="45720" rtlCol="0" anchor="t">
            <a:noAutofit/>
          </a:bodyPr>
          <a:lstStyle/>
          <a:p>
            <a:pPr>
              <a:lnSpc>
                <a:spcPct val="120000"/>
              </a:lnSpc>
              <a:spcBef>
                <a:spcPts val="0"/>
              </a:spcBef>
              <a:spcAft>
                <a:spcPts val="0"/>
              </a:spcAft>
            </a:pPr>
            <a:r>
              <a:rPr lang="en-US" sz="1050" b="1" dirty="0">
                <a:solidFill>
                  <a:srgbClr val="017B60"/>
                </a:solidFill>
              </a:rPr>
              <a:t>Participation in the Commencement Ceremony </a:t>
            </a:r>
          </a:p>
          <a:p>
            <a:pPr>
              <a:lnSpc>
                <a:spcPct val="120000"/>
              </a:lnSpc>
              <a:spcBef>
                <a:spcPts val="0"/>
              </a:spcBef>
              <a:spcAft>
                <a:spcPts val="0"/>
              </a:spcAft>
            </a:pPr>
            <a:r>
              <a:rPr lang="en-US" sz="1050" dirty="0"/>
              <a:t>Only those students who have been conferred will be allowed to participate in commencement. Degrees will be distributed during the commencement ceremony to students with no outstanding financial obligations. If you are taking a course(s) at another institution during your last semester, this can adversely affect your graduation participation as all grades MUST be posted in order for your degree to be conferred. Any candidate who submits a graduation application and has it processed by the Office of the Registrar will be able to purchase graduation attire when it is made available by the NSU Bookstore (distribution information will be posted by NSU Bookstore). This does not mean that you will be allowed to participate in the commencement ceremony. </a:t>
            </a:r>
          </a:p>
          <a:p>
            <a:pPr>
              <a:lnSpc>
                <a:spcPct val="120000"/>
              </a:lnSpc>
              <a:spcBef>
                <a:spcPts val="0"/>
              </a:spcBef>
              <a:spcAft>
                <a:spcPts val="0"/>
              </a:spcAft>
            </a:pPr>
            <a:endParaRPr lang="en-US" sz="1050" dirty="0"/>
          </a:p>
          <a:p>
            <a:pPr>
              <a:lnSpc>
                <a:spcPct val="120000"/>
              </a:lnSpc>
              <a:spcBef>
                <a:spcPts val="0"/>
              </a:spcBef>
              <a:spcAft>
                <a:spcPts val="0"/>
              </a:spcAft>
            </a:pPr>
            <a:r>
              <a:rPr lang="en-US" sz="1050" b="1" dirty="0">
                <a:solidFill>
                  <a:srgbClr val="017B60"/>
                </a:solidFill>
              </a:rPr>
              <a:t>Commencement Fees </a:t>
            </a:r>
          </a:p>
          <a:p>
            <a:pPr>
              <a:lnSpc>
                <a:spcPct val="120000"/>
              </a:lnSpc>
              <a:spcBef>
                <a:spcPts val="0"/>
              </a:spcBef>
              <a:spcAft>
                <a:spcPts val="0"/>
              </a:spcAft>
            </a:pPr>
            <a:r>
              <a:rPr lang="en-US" sz="1050" b="1" dirty="0"/>
              <a:t>All degree candidates are required to pay the mandatory $30 graduation application fee</a:t>
            </a:r>
            <a:r>
              <a:rPr lang="en-US" sz="1050" dirty="0"/>
              <a:t>. The payment deadline is Tuesday, November 25th. (The application fee is assessed each time an application is submitted.) Students must be financially cleared in order to receive degree and/or transcripts. This includes payment of the graduation fee, tuition and all other fees (Cashier’s Office, Student Services Center, 2nd floor, Room 209) as well as any outstanding parking (University Police Department) or library fines (Lyman B. Brooks Library Circulation/Reserve Department, 1st floor). </a:t>
            </a:r>
          </a:p>
          <a:p>
            <a:pPr>
              <a:lnSpc>
                <a:spcPct val="120000"/>
              </a:lnSpc>
              <a:spcBef>
                <a:spcPts val="0"/>
              </a:spcBef>
              <a:spcAft>
                <a:spcPts val="0"/>
              </a:spcAft>
            </a:pPr>
            <a:endParaRPr lang="en-US" sz="1050" dirty="0"/>
          </a:p>
          <a:p>
            <a:pPr>
              <a:lnSpc>
                <a:spcPct val="120000"/>
              </a:lnSpc>
              <a:spcBef>
                <a:spcPts val="0"/>
              </a:spcBef>
              <a:spcAft>
                <a:spcPts val="0"/>
              </a:spcAft>
            </a:pPr>
            <a:r>
              <a:rPr lang="en-US" sz="1050" b="1" dirty="0">
                <a:solidFill>
                  <a:srgbClr val="017B60"/>
                </a:solidFill>
              </a:rPr>
              <a:t>Important Dates to Remember: </a:t>
            </a:r>
          </a:p>
          <a:p>
            <a:pPr>
              <a:lnSpc>
                <a:spcPct val="120000"/>
              </a:lnSpc>
              <a:spcBef>
                <a:spcPts val="0"/>
              </a:spcBef>
              <a:spcAft>
                <a:spcPts val="0"/>
              </a:spcAft>
            </a:pPr>
            <a:r>
              <a:rPr lang="en-US" sz="1050" dirty="0"/>
              <a:t>Tuesday, November 25th - Final grades are due to the Office of the Registrar for Fall 2025 graduation candidates. </a:t>
            </a:r>
          </a:p>
          <a:p>
            <a:pPr>
              <a:lnSpc>
                <a:spcPct val="120000"/>
              </a:lnSpc>
              <a:spcBef>
                <a:spcPts val="0"/>
              </a:spcBef>
              <a:spcAft>
                <a:spcPts val="0"/>
              </a:spcAft>
            </a:pPr>
            <a:endParaRPr lang="en-US" sz="1050" dirty="0"/>
          </a:p>
          <a:p>
            <a:pPr>
              <a:lnSpc>
                <a:spcPct val="120000"/>
              </a:lnSpc>
              <a:spcBef>
                <a:spcPts val="0"/>
              </a:spcBef>
              <a:spcAft>
                <a:spcPts val="0"/>
              </a:spcAft>
            </a:pPr>
            <a:r>
              <a:rPr lang="en-US" sz="1050" dirty="0"/>
              <a:t>The Office of the Registrar will send an email to all undergraduate and graduate candidates informing them of their degree conferral and eligibility to participate in commencement ceremony. All questions should be directed to the Office of the Registrar at 757-823-8377 or regstrar@nsu.edu. </a:t>
            </a:r>
          </a:p>
          <a:p>
            <a:pPr>
              <a:lnSpc>
                <a:spcPct val="120000"/>
              </a:lnSpc>
              <a:spcBef>
                <a:spcPts val="0"/>
              </a:spcBef>
              <a:spcAft>
                <a:spcPts val="0"/>
              </a:spcAft>
            </a:pPr>
            <a:endParaRPr lang="en-US" sz="1050" dirty="0"/>
          </a:p>
          <a:p>
            <a:pPr>
              <a:lnSpc>
                <a:spcPct val="120000"/>
              </a:lnSpc>
              <a:spcBef>
                <a:spcPts val="0"/>
              </a:spcBef>
              <a:spcAft>
                <a:spcPts val="0"/>
              </a:spcAft>
            </a:pPr>
            <a:r>
              <a:rPr lang="en-US" sz="1050" b="1" dirty="0">
                <a:solidFill>
                  <a:srgbClr val="017B60"/>
                </a:solidFill>
              </a:rPr>
              <a:t>Commencement Rehearsal </a:t>
            </a:r>
          </a:p>
          <a:p>
            <a:pPr>
              <a:lnSpc>
                <a:spcPct val="120000"/>
              </a:lnSpc>
              <a:spcBef>
                <a:spcPts val="0"/>
              </a:spcBef>
              <a:spcAft>
                <a:spcPts val="0"/>
              </a:spcAft>
            </a:pPr>
            <a:r>
              <a:rPr lang="en-US" sz="1050" dirty="0"/>
              <a:t>Norfolk State University’s Commencement Rehearsal will be held at 9:00 a.m. on Friday, December 5, 2025 in Joseph G. Echols Memorial Hall. </a:t>
            </a:r>
            <a:r>
              <a:rPr lang="en-US" sz="1050" b="1" dirty="0"/>
              <a:t>It is mandatory that all candidates for graduation attend Commencement Rehearsal</a:t>
            </a:r>
            <a:r>
              <a:rPr lang="en-US" sz="1050" dirty="0"/>
              <a:t>. The rehearsal will last approximately two hours. Graduates will receive the most up-to-date information regarding commencement check-in, graduate line-up, and other pertinent details. </a:t>
            </a:r>
            <a:r>
              <a:rPr lang="en-US" sz="1050" b="1" dirty="0"/>
              <a:t>Graduates should bring picture ID and their hood</a:t>
            </a:r>
            <a:r>
              <a:rPr lang="en-US" sz="1050" dirty="0"/>
              <a:t>. </a:t>
            </a:r>
          </a:p>
        </p:txBody>
      </p:sp>
      <p:sp>
        <p:nvSpPr>
          <p:cNvPr id="4" name="Content Placeholder 3">
            <a:extLst>
              <a:ext uri="{FF2B5EF4-FFF2-40B4-BE49-F238E27FC236}">
                <a16:creationId xmlns:a16="http://schemas.microsoft.com/office/drawing/2014/main" id="{0D52E2AD-7A61-5D7E-1CFC-7EBF5DD57BE1}"/>
              </a:ext>
            </a:extLst>
          </p:cNvPr>
          <p:cNvSpPr>
            <a:spLocks noGrp="1"/>
          </p:cNvSpPr>
          <p:nvPr>
            <p:ph sz="half" idx="13"/>
          </p:nvPr>
        </p:nvSpPr>
        <p:spPr>
          <a:xfrm>
            <a:off x="6096000" y="321134"/>
            <a:ext cx="5212080" cy="6215731"/>
          </a:xfrm>
        </p:spPr>
        <p:txBody>
          <a:bodyPr vert="horz" lIns="91440" tIns="45720" rIns="91440" bIns="45720" rtlCol="0" anchor="t">
            <a:noAutofit/>
          </a:bodyPr>
          <a:lstStyle/>
          <a:p>
            <a:pPr>
              <a:lnSpc>
                <a:spcPct val="120000"/>
              </a:lnSpc>
              <a:spcBef>
                <a:spcPts val="0"/>
              </a:spcBef>
              <a:spcAft>
                <a:spcPts val="0"/>
              </a:spcAft>
            </a:pPr>
            <a:r>
              <a:rPr lang="en-US" sz="1050" b="1" dirty="0">
                <a:solidFill>
                  <a:srgbClr val="017B60"/>
                </a:solidFill>
              </a:rPr>
              <a:t>Senior Class Toast </a:t>
            </a:r>
          </a:p>
          <a:p>
            <a:pPr>
              <a:lnSpc>
                <a:spcPct val="120000"/>
              </a:lnSpc>
              <a:spcBef>
                <a:spcPts val="0"/>
              </a:spcBef>
              <a:spcAft>
                <a:spcPts val="0"/>
              </a:spcAft>
            </a:pPr>
            <a:r>
              <a:rPr lang="en-US" sz="1050" dirty="0"/>
              <a:t>The Senior Class Toast will be held at </a:t>
            </a:r>
            <a:r>
              <a:rPr lang="en-US" sz="1050" b="1" dirty="0"/>
              <a:t>12:00 p.m. on Thursday, December 4 at the Tony &amp; Kimberly Brothers Ballroom (Student Center, Room 138ABC)</a:t>
            </a:r>
            <a:r>
              <a:rPr lang="en-US" sz="1050" dirty="0"/>
              <a:t>. Tickets pick up and all other information regarding the Senior Class Toast will be disseminated by the Office of Alumni Relations. For more information, please call 757-823-8135. </a:t>
            </a:r>
          </a:p>
          <a:p>
            <a:pPr>
              <a:lnSpc>
                <a:spcPct val="120000"/>
              </a:lnSpc>
              <a:spcBef>
                <a:spcPts val="0"/>
              </a:spcBef>
              <a:spcAft>
                <a:spcPts val="0"/>
              </a:spcAft>
            </a:pPr>
            <a:endParaRPr lang="en-US" sz="1050" dirty="0"/>
          </a:p>
          <a:p>
            <a:pPr>
              <a:lnSpc>
                <a:spcPct val="120000"/>
              </a:lnSpc>
              <a:spcBef>
                <a:spcPts val="0"/>
              </a:spcBef>
              <a:spcAft>
                <a:spcPts val="0"/>
              </a:spcAft>
            </a:pPr>
            <a:r>
              <a:rPr lang="en-US" sz="1050" b="1" dirty="0">
                <a:solidFill>
                  <a:srgbClr val="017B60"/>
                </a:solidFill>
              </a:rPr>
              <a:t>Academic Attire </a:t>
            </a:r>
          </a:p>
          <a:p>
            <a:pPr>
              <a:lnSpc>
                <a:spcPct val="120000"/>
              </a:lnSpc>
              <a:spcBef>
                <a:spcPts val="0"/>
              </a:spcBef>
              <a:spcAft>
                <a:spcPts val="0"/>
              </a:spcAft>
            </a:pPr>
            <a:r>
              <a:rPr lang="en-US" sz="1050" dirty="0"/>
              <a:t>Full academic regalia (cap, gown, tassel, and hood) is required for those participating in the academic processional. Students will not be able to participate in Commencement Exercises without securing academic attire. It is strongly recommended that you purchase attire through the NSU Bookstore, as it has specific attire pertinent to NSU graduates. </a:t>
            </a:r>
          </a:p>
          <a:p>
            <a:pPr>
              <a:lnSpc>
                <a:spcPct val="120000"/>
              </a:lnSpc>
              <a:spcBef>
                <a:spcPts val="0"/>
              </a:spcBef>
              <a:spcAft>
                <a:spcPts val="0"/>
              </a:spcAft>
            </a:pPr>
            <a:endParaRPr lang="en-US" sz="1050" dirty="0"/>
          </a:p>
          <a:p>
            <a:pPr>
              <a:lnSpc>
                <a:spcPct val="120000"/>
              </a:lnSpc>
              <a:spcBef>
                <a:spcPts val="0"/>
              </a:spcBef>
              <a:spcAft>
                <a:spcPts val="0"/>
              </a:spcAft>
            </a:pPr>
            <a:r>
              <a:rPr lang="en-US" sz="1050" dirty="0"/>
              <a:t>In preparation for Commencement, the NSU Bookstore is requesting that you take the time now to review and prepare to order all of your graduation items. Academic regalia will be available for purchase up until the day before the commencement ceremony, while supplies last. Supplies are on a first come first-serve basis. In order to purchase regalia, your name must be on the current cleared graduation list provided by the Registrar’s Office. </a:t>
            </a:r>
          </a:p>
          <a:p>
            <a:pPr>
              <a:lnSpc>
                <a:spcPct val="120000"/>
              </a:lnSpc>
              <a:spcBef>
                <a:spcPts val="0"/>
              </a:spcBef>
              <a:spcAft>
                <a:spcPts val="0"/>
              </a:spcAft>
            </a:pPr>
            <a:endParaRPr lang="en-US" sz="1050" dirty="0"/>
          </a:p>
          <a:p>
            <a:pPr>
              <a:lnSpc>
                <a:spcPct val="120000"/>
              </a:lnSpc>
              <a:spcBef>
                <a:spcPts val="0"/>
              </a:spcBef>
              <a:spcAft>
                <a:spcPts val="0"/>
              </a:spcAft>
            </a:pPr>
            <a:r>
              <a:rPr lang="en-US" sz="1050" dirty="0"/>
              <a:t>Refunds and exchanges will not be accepted for academic regalia after the commencement ceremony. Honor stoles are worn by graduates receiving associate and bachelor’s degrees ONLY. Graduates’ names must appear on the honors list provided by the Registrar’s Office prior to purchase. </a:t>
            </a:r>
            <a:r>
              <a:rPr lang="en-US" sz="1050" b="1" dirty="0"/>
              <a:t>Please note: Master’s degree candidates and Ph.D. candidates do not receive honor designations. Therefore, honor stoles are not worn for graduate degree candidates. </a:t>
            </a:r>
          </a:p>
          <a:p>
            <a:pPr>
              <a:lnSpc>
                <a:spcPct val="120000"/>
              </a:lnSpc>
              <a:spcBef>
                <a:spcPts val="0"/>
              </a:spcBef>
              <a:spcAft>
                <a:spcPts val="0"/>
              </a:spcAft>
            </a:pPr>
            <a:endParaRPr lang="en-US" sz="1050" b="1" dirty="0"/>
          </a:p>
          <a:p>
            <a:pPr>
              <a:lnSpc>
                <a:spcPct val="120000"/>
              </a:lnSpc>
              <a:spcBef>
                <a:spcPts val="0"/>
              </a:spcBef>
              <a:spcAft>
                <a:spcPts val="0"/>
              </a:spcAft>
            </a:pPr>
            <a:r>
              <a:rPr lang="en-US" sz="1050" dirty="0"/>
              <a:t>Online orders will begin on the first day of Grad Fair.</a:t>
            </a:r>
          </a:p>
          <a:p>
            <a:pPr marL="285750" indent="-285750">
              <a:lnSpc>
                <a:spcPct val="120000"/>
              </a:lnSpc>
              <a:spcBef>
                <a:spcPts val="0"/>
              </a:spcBef>
              <a:spcAft>
                <a:spcPts val="0"/>
              </a:spcAft>
              <a:buFont typeface="Arial" panose="020B0604020202020204" pitchFamily="34" charset="0"/>
              <a:buChar char="•"/>
            </a:pPr>
            <a:r>
              <a:rPr lang="en-US" sz="1050" dirty="0"/>
              <a:t>Online Orders will be shipped directly to the address provided</a:t>
            </a:r>
          </a:p>
          <a:p>
            <a:pPr marL="285750" indent="-285750">
              <a:lnSpc>
                <a:spcPct val="120000"/>
              </a:lnSpc>
              <a:spcBef>
                <a:spcPts val="0"/>
              </a:spcBef>
              <a:spcAft>
                <a:spcPts val="0"/>
              </a:spcAft>
              <a:buFont typeface="Arial" panose="020B0604020202020204" pitchFamily="34" charset="0"/>
              <a:buChar char="•"/>
            </a:pPr>
            <a:r>
              <a:rPr lang="en-US" sz="1050" dirty="0"/>
              <a:t>$15.99 Shipping and Handling Fee for online purchases </a:t>
            </a:r>
          </a:p>
          <a:p>
            <a:pPr>
              <a:lnSpc>
                <a:spcPct val="120000"/>
              </a:lnSpc>
              <a:spcBef>
                <a:spcPts val="0"/>
              </a:spcBef>
              <a:spcAft>
                <a:spcPts val="0"/>
              </a:spcAft>
            </a:pPr>
            <a:endParaRPr lang="en-US" sz="1050" dirty="0"/>
          </a:p>
          <a:p>
            <a:pPr>
              <a:lnSpc>
                <a:spcPct val="120000"/>
              </a:lnSpc>
              <a:spcBef>
                <a:spcPts val="0"/>
              </a:spcBef>
              <a:spcAft>
                <a:spcPts val="0"/>
              </a:spcAft>
            </a:pPr>
            <a:r>
              <a:rPr lang="en-US" sz="1050" b="1" dirty="0"/>
              <a:t>NOTE: ** Full payment for academic regalia is required when the order is placed. If writing a check, please make it payable to the NSU Bookstore. Please bring proper ID. The graduation fee does not cover your academic regalia. </a:t>
            </a:r>
          </a:p>
        </p:txBody>
      </p:sp>
    </p:spTree>
    <p:extLst>
      <p:ext uri="{BB962C8B-B14F-4D97-AF65-F5344CB8AC3E}">
        <p14:creationId xmlns:p14="http://schemas.microsoft.com/office/powerpoint/2010/main" val="276036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in graduation gowns and caps&#10;&#10;AI-generated content may be incorrect.">
            <a:extLst>
              <a:ext uri="{FF2B5EF4-FFF2-40B4-BE49-F238E27FC236}">
                <a16:creationId xmlns:a16="http://schemas.microsoft.com/office/drawing/2014/main" id="{B6509A9B-05CB-061D-A31C-AD2F6DA014B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97" t="-97" r="13051" b="97"/>
          <a:stretch>
            <a:fillRect/>
          </a:stretch>
        </p:blipFill>
        <p:spPr>
          <a:xfrm>
            <a:off x="5624774" y="-6713"/>
            <a:ext cx="6578801" cy="6894576"/>
          </a:xfrm>
        </p:spPr>
      </p:pic>
      <p:sp>
        <p:nvSpPr>
          <p:cNvPr id="6" name="TextBox 5">
            <a:extLst>
              <a:ext uri="{FF2B5EF4-FFF2-40B4-BE49-F238E27FC236}">
                <a16:creationId xmlns:a16="http://schemas.microsoft.com/office/drawing/2014/main" id="{3E8FFB39-D3E6-7BFB-553B-6EBA9EFE063C}"/>
              </a:ext>
            </a:extLst>
          </p:cNvPr>
          <p:cNvSpPr txBox="1"/>
          <p:nvPr/>
        </p:nvSpPr>
        <p:spPr>
          <a:xfrm>
            <a:off x="688368" y="889843"/>
            <a:ext cx="5558319" cy="4893647"/>
          </a:xfrm>
          <a:prstGeom prst="rect">
            <a:avLst/>
          </a:prstGeom>
          <a:noFill/>
        </p:spPr>
        <p:txBody>
          <a:bodyPr wrap="square" lIns="91440" tIns="45720" rIns="91440" bIns="45720" rtlCol="0" anchor="t">
            <a:spAutoFit/>
          </a:bodyPr>
          <a:lstStyle/>
          <a:p>
            <a:r>
              <a:rPr lang="en-US" sz="1200" b="1" dirty="0">
                <a:solidFill>
                  <a:srgbClr val="017B60"/>
                </a:solidFill>
              </a:rPr>
              <a:t>Graduation Fair </a:t>
            </a:r>
          </a:p>
          <a:p>
            <a:r>
              <a:rPr lang="en-US" sz="1200" dirty="0"/>
              <a:t>The NSU Bookstore will host the Graduation Fair in conjunction with Herff Jones from 11 a.m. – 3 p.m. </a:t>
            </a:r>
            <a:r>
              <a:rPr lang="en-US" sz="1200" b="1" dirty="0"/>
              <a:t>on Tuesday, October 14 and Wednesday, October 15</a:t>
            </a:r>
            <a:r>
              <a:rPr lang="en-US" sz="1200" dirty="0"/>
              <a:t>. For more information regarding the Graduation Fair, please call the NSU Bookstore at 757-823-2037 or visit </a:t>
            </a:r>
            <a:r>
              <a:rPr lang="en-US" sz="1200" dirty="0">
                <a:hlinkClick r:id="rId3">
                  <a:extLst>
                    <a:ext uri="{A12FA001-AC4F-418D-AE19-62706E023703}">
                      <ahyp:hlinkClr xmlns:ahyp="http://schemas.microsoft.com/office/drawing/2018/hyperlinkcolor" val="tx"/>
                    </a:ext>
                  </a:extLst>
                </a:hlinkClick>
              </a:rPr>
              <a:t>www.norfolkstate.bncollege.com</a:t>
            </a:r>
            <a:r>
              <a:rPr lang="en-US" sz="1200" dirty="0"/>
              <a:t>.</a:t>
            </a:r>
          </a:p>
          <a:p>
            <a:endParaRPr lang="en-US" sz="1200" dirty="0"/>
          </a:p>
          <a:p>
            <a:r>
              <a:rPr lang="en-US" sz="1200" b="1" dirty="0">
                <a:solidFill>
                  <a:srgbClr val="017B60"/>
                </a:solidFill>
              </a:rPr>
              <a:t>Loan Exit Counseling</a:t>
            </a:r>
          </a:p>
          <a:p>
            <a:r>
              <a:rPr lang="en-US" sz="1200" dirty="0"/>
              <a:t>Borrowers of the Ford Direct Student Loan, Federal Perkins Loan, and Virginia State Student Loan (VSSL) must attend MANDATORY EXIT COUNSELING SESSIONS. For Direct Loans Exit Counseling only please complete the exit loan counseling online before attending the in-person session by visiting www.studentloans.gov login in with your FSA ID. Please print proof of counseling completion at the end of the online session and bring copy to the in-person session. If you do not sign in with your FSA ID, you cannot meet the requirement for completing this counseling. For Federal Perkins Loan and Virginia State Student Loan (VSSL) Counseling, please complete the exit loan counseling online before attending the in-person session by visiting www.ecsi.net/myacct. Login with </a:t>
            </a:r>
            <a:r>
              <a:rPr lang="en-US" sz="1200" dirty="0" err="1"/>
              <a:t>ECSIWebPin</a:t>
            </a:r>
            <a:r>
              <a:rPr lang="en-US" sz="1200" dirty="0"/>
              <a:t>. </a:t>
            </a:r>
          </a:p>
          <a:p>
            <a:endParaRPr lang="en-US" sz="1200" dirty="0"/>
          </a:p>
          <a:p>
            <a:r>
              <a:rPr lang="en-US" sz="1200" dirty="0"/>
              <a:t>Please print proof of counseling completion at the end of the online session, and bring copy to the in-person session, assist with the completion of the online Exit Counseling information, please bring with you the names, addresses and telephone Numbers of three different references not living with you. </a:t>
            </a:r>
          </a:p>
          <a:p>
            <a:endParaRPr lang="en-US" sz="1200" dirty="0"/>
          </a:p>
          <a:p>
            <a:r>
              <a:rPr lang="en-US" sz="1200" dirty="0"/>
              <a:t>Please contact the Office of Financial Aid at (757) 823-8381 or financialaid@nsu.edu for all Ford Direct Student Loans and Mr. Raymond Johnson at (757) 823-2647 rajohnson@nsu.edu in the Office of Student Accounts for Virginia State Student Loans – VSSL and/or Federal Perkins Loans.</a:t>
            </a:r>
          </a:p>
        </p:txBody>
      </p:sp>
    </p:spTree>
    <p:extLst>
      <p:ext uri="{BB962C8B-B14F-4D97-AF65-F5344CB8AC3E}">
        <p14:creationId xmlns:p14="http://schemas.microsoft.com/office/powerpoint/2010/main" val="43572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61651-9ABE-BDB2-D0C7-B299BE9EC6B3}"/>
              </a:ext>
            </a:extLst>
          </p:cNvPr>
          <p:cNvSpPr>
            <a:spLocks noGrp="1"/>
          </p:cNvSpPr>
          <p:nvPr>
            <p:ph sz="half" idx="14"/>
          </p:nvPr>
        </p:nvSpPr>
        <p:spPr>
          <a:xfrm>
            <a:off x="503436" y="321067"/>
            <a:ext cx="5106255" cy="6215866"/>
          </a:xfrm>
        </p:spPr>
        <p:txBody>
          <a:bodyPr>
            <a:noAutofit/>
          </a:bodyPr>
          <a:lstStyle/>
          <a:p>
            <a:pPr>
              <a:lnSpc>
                <a:spcPct val="120000"/>
              </a:lnSpc>
              <a:spcBef>
                <a:spcPts val="0"/>
              </a:spcBef>
              <a:spcAft>
                <a:spcPts val="0"/>
              </a:spcAft>
            </a:pPr>
            <a:r>
              <a:rPr lang="en-US" sz="1200" b="1" dirty="0">
                <a:solidFill>
                  <a:srgbClr val="017B60"/>
                </a:solidFill>
              </a:rPr>
              <a:t>Direct Loan Late-Stage Delinquency Program </a:t>
            </a:r>
          </a:p>
          <a:p>
            <a:pPr>
              <a:lnSpc>
                <a:spcPct val="120000"/>
              </a:lnSpc>
              <a:spcBef>
                <a:spcPts val="0"/>
              </a:spcBef>
              <a:spcAft>
                <a:spcPts val="0"/>
              </a:spcAft>
            </a:pPr>
            <a:r>
              <a:rPr lang="en-US" sz="1200" dirty="0"/>
              <a:t>Norfolk State University is a participant in the William D. Ford Direct Loan Late-Stage Delinquency Program. Many students go into default on their student loans because they do not understand their repayment options. The Direct Loan Servicing Center is facilitating communications with delinquent borrowers to help schools reduce default rates. Defaulting on your student loan not only affects you, but it also adversely affects Norfolk State University where you obtained your student loan. Late-Stage Delinquency includes borrowers who are more than 240 days, but less than 361 days, delinquent in making a payment on a subsidized or unsubsidized student loan. Borrowers who are in late-stage delinquency are at greatest risk of losing eligibility for Title IV aid and defaulting on their student loan. The good news is that this represents a small percentage of students in repayment. </a:t>
            </a:r>
          </a:p>
          <a:p>
            <a:pPr>
              <a:lnSpc>
                <a:spcPct val="120000"/>
              </a:lnSpc>
              <a:spcBef>
                <a:spcPts val="0"/>
              </a:spcBef>
              <a:spcAft>
                <a:spcPts val="0"/>
              </a:spcAft>
            </a:pPr>
            <a:endParaRPr lang="en-US" sz="1200" dirty="0"/>
          </a:p>
          <a:p>
            <a:pPr>
              <a:lnSpc>
                <a:spcPct val="120000"/>
              </a:lnSpc>
              <a:spcBef>
                <a:spcPts val="0"/>
              </a:spcBef>
              <a:spcAft>
                <a:spcPts val="0"/>
              </a:spcAft>
            </a:pPr>
            <a:r>
              <a:rPr lang="en-US" sz="1200" dirty="0"/>
              <a:t>Delinquent borrowers may call the Default Resolution Group at 800-621-3115 for assistance in bringing loans to current status. For Additional Information, visit www.studentloans.gov </a:t>
            </a:r>
          </a:p>
          <a:p>
            <a:pPr>
              <a:lnSpc>
                <a:spcPct val="120000"/>
              </a:lnSpc>
              <a:spcBef>
                <a:spcPts val="0"/>
              </a:spcBef>
              <a:spcAft>
                <a:spcPts val="0"/>
              </a:spcAft>
            </a:pPr>
            <a:endParaRPr lang="en-US" sz="1200" dirty="0"/>
          </a:p>
          <a:p>
            <a:pPr>
              <a:lnSpc>
                <a:spcPct val="120000"/>
              </a:lnSpc>
              <a:spcBef>
                <a:spcPts val="0"/>
              </a:spcBef>
              <a:spcAft>
                <a:spcPts val="0"/>
              </a:spcAft>
            </a:pPr>
            <a:r>
              <a:rPr lang="en-US" sz="1200" b="1" dirty="0"/>
              <a:t>It is very important for borrowers to understand the consequences of default:</a:t>
            </a:r>
          </a:p>
          <a:p>
            <a:pPr marL="285750" indent="-285750">
              <a:lnSpc>
                <a:spcPct val="120000"/>
              </a:lnSpc>
              <a:spcBef>
                <a:spcPts val="0"/>
              </a:spcBef>
              <a:spcAft>
                <a:spcPts val="0"/>
              </a:spcAft>
              <a:buFont typeface="Arial" panose="020B0604020202020204" pitchFamily="34" charset="0"/>
              <a:buChar char="•"/>
            </a:pPr>
            <a:r>
              <a:rPr lang="en-US" sz="1200" dirty="0"/>
              <a:t>The U. S. Treasury may withhold tax refunds to make payments (Federal Direct and Federal Perkins) on the defaulted loan.</a:t>
            </a:r>
          </a:p>
          <a:p>
            <a:pPr marL="285750" indent="-285750">
              <a:lnSpc>
                <a:spcPct val="120000"/>
              </a:lnSpc>
              <a:spcBef>
                <a:spcPts val="0"/>
              </a:spcBef>
              <a:spcAft>
                <a:spcPts val="0"/>
              </a:spcAft>
              <a:buFont typeface="Arial" panose="020B0604020202020204" pitchFamily="34" charset="0"/>
              <a:buChar char="•"/>
            </a:pPr>
            <a:r>
              <a:rPr lang="en-US" sz="1200" dirty="0"/>
              <a:t>The borrower may have to pay additional collection costs.</a:t>
            </a:r>
          </a:p>
          <a:p>
            <a:pPr marL="285750" indent="-285750">
              <a:lnSpc>
                <a:spcPct val="120000"/>
              </a:lnSpc>
              <a:spcBef>
                <a:spcPts val="0"/>
              </a:spcBef>
              <a:spcAft>
                <a:spcPts val="0"/>
              </a:spcAft>
              <a:buFont typeface="Arial" panose="020B0604020202020204" pitchFamily="34" charset="0"/>
              <a:buChar char="•"/>
            </a:pPr>
            <a:r>
              <a:rPr lang="en-US" sz="1200" dirty="0"/>
              <a:t>The borrower may be subject to wage garnishment.</a:t>
            </a:r>
          </a:p>
          <a:p>
            <a:pPr marL="285750" indent="-285750">
              <a:lnSpc>
                <a:spcPct val="120000"/>
              </a:lnSpc>
              <a:spcBef>
                <a:spcPts val="0"/>
              </a:spcBef>
              <a:spcAft>
                <a:spcPts val="0"/>
              </a:spcAft>
              <a:buFont typeface="Arial" panose="020B0604020202020204" pitchFamily="34" charset="0"/>
              <a:buChar char="•"/>
            </a:pPr>
            <a:r>
              <a:rPr lang="en-US" sz="1200" dirty="0"/>
              <a:t>Credit Bureaus may be notified, and credit ratings will suffer. This may mean that the borrower cannot get a car loan, a mortgage loan, a credit card, and may be reported as a bad credit risk, which can affect the borrower for years to come.</a:t>
            </a:r>
          </a:p>
          <a:p>
            <a:pPr marL="285750" indent="-285750">
              <a:lnSpc>
                <a:spcPct val="120000"/>
              </a:lnSpc>
              <a:spcBef>
                <a:spcPts val="0"/>
              </a:spcBef>
              <a:spcAft>
                <a:spcPts val="0"/>
              </a:spcAft>
              <a:buFont typeface="Arial" panose="020B0604020202020204" pitchFamily="34" charset="0"/>
              <a:buChar char="•"/>
            </a:pPr>
            <a:r>
              <a:rPr lang="en-US" sz="1200" dirty="0"/>
              <a:t>Once the loan is declared in default, the borrower is no longer entitled to any deferments or forbearances. In addition, the borrower may not receive any additional Title IV federal student aid. </a:t>
            </a:r>
          </a:p>
        </p:txBody>
      </p:sp>
      <p:sp>
        <p:nvSpPr>
          <p:cNvPr id="4" name="Content Placeholder 3">
            <a:extLst>
              <a:ext uri="{FF2B5EF4-FFF2-40B4-BE49-F238E27FC236}">
                <a16:creationId xmlns:a16="http://schemas.microsoft.com/office/drawing/2014/main" id="{5ACA4235-AAA9-5E0E-2A6C-54607EC8A919}"/>
              </a:ext>
            </a:extLst>
          </p:cNvPr>
          <p:cNvSpPr>
            <a:spLocks noGrp="1"/>
          </p:cNvSpPr>
          <p:nvPr>
            <p:ph sz="half" idx="13"/>
          </p:nvPr>
        </p:nvSpPr>
        <p:spPr>
          <a:xfrm>
            <a:off x="6141719" y="321067"/>
            <a:ext cx="5546845" cy="6215866"/>
          </a:xfrm>
        </p:spPr>
        <p:txBody>
          <a:bodyPr>
            <a:normAutofit/>
          </a:bodyPr>
          <a:lstStyle/>
          <a:p>
            <a:pPr>
              <a:lnSpc>
                <a:spcPct val="120000"/>
              </a:lnSpc>
              <a:spcBef>
                <a:spcPts val="0"/>
              </a:spcBef>
              <a:spcAft>
                <a:spcPts val="0"/>
              </a:spcAft>
            </a:pPr>
            <a:r>
              <a:rPr lang="en-US" sz="1200" b="1" dirty="0"/>
              <a:t>Note: You are obligated to repay your loan even if:</a:t>
            </a:r>
          </a:p>
          <a:p>
            <a:pPr marL="285750" indent="-285750">
              <a:lnSpc>
                <a:spcPct val="120000"/>
              </a:lnSpc>
              <a:spcBef>
                <a:spcPts val="0"/>
              </a:spcBef>
              <a:spcAft>
                <a:spcPts val="0"/>
              </a:spcAft>
              <a:buFont typeface="Arial" panose="020B0604020202020204" pitchFamily="34" charset="0"/>
              <a:buChar char="•"/>
            </a:pPr>
            <a:r>
              <a:rPr lang="en-US" sz="1200" dirty="0"/>
              <a:t>You do not complete your educational program </a:t>
            </a:r>
          </a:p>
          <a:p>
            <a:pPr marL="285750" indent="-285750">
              <a:lnSpc>
                <a:spcPct val="120000"/>
              </a:lnSpc>
              <a:spcBef>
                <a:spcPts val="0"/>
              </a:spcBef>
              <a:spcAft>
                <a:spcPts val="0"/>
              </a:spcAft>
              <a:buFont typeface="Arial" panose="020B0604020202020204" pitchFamily="34" charset="0"/>
              <a:buChar char="•"/>
            </a:pPr>
            <a:r>
              <a:rPr lang="en-US" sz="1200" dirty="0"/>
              <a:t>You are not satisfied with the education or other services you purchased from a school</a:t>
            </a:r>
          </a:p>
          <a:p>
            <a:pPr marL="285750" indent="-285750">
              <a:lnSpc>
                <a:spcPct val="120000"/>
              </a:lnSpc>
              <a:spcBef>
                <a:spcPts val="0"/>
              </a:spcBef>
              <a:spcAft>
                <a:spcPts val="0"/>
              </a:spcAft>
              <a:buFont typeface="Arial" panose="020B0604020202020204" pitchFamily="34" charset="0"/>
              <a:buChar char="•"/>
            </a:pPr>
            <a:r>
              <a:rPr lang="en-US" sz="1200" dirty="0"/>
              <a:t>You cannot find employment (although you may apply to defer payment for a specified time).</a:t>
            </a:r>
          </a:p>
          <a:p>
            <a:pPr>
              <a:lnSpc>
                <a:spcPct val="110000"/>
              </a:lnSpc>
              <a:spcBef>
                <a:spcPts val="0"/>
              </a:spcBef>
              <a:spcAft>
                <a:spcPts val="0"/>
              </a:spcAft>
            </a:pPr>
            <a:endParaRPr lang="en-US" sz="1200" b="1" dirty="0">
              <a:solidFill>
                <a:srgbClr val="017B60"/>
              </a:solidFill>
            </a:endParaRPr>
          </a:p>
          <a:p>
            <a:pPr>
              <a:lnSpc>
                <a:spcPct val="110000"/>
              </a:lnSpc>
              <a:spcBef>
                <a:spcPts val="0"/>
              </a:spcBef>
              <a:spcAft>
                <a:spcPts val="0"/>
              </a:spcAft>
            </a:pPr>
            <a:r>
              <a:rPr lang="en-US" sz="1200" b="1" dirty="0">
                <a:solidFill>
                  <a:srgbClr val="017B60"/>
                </a:solidFill>
              </a:rPr>
              <a:t>Academic Regalia </a:t>
            </a:r>
          </a:p>
          <a:p>
            <a:pPr>
              <a:lnSpc>
                <a:spcPct val="110000"/>
              </a:lnSpc>
              <a:spcBef>
                <a:spcPts val="0"/>
              </a:spcBef>
              <a:spcAft>
                <a:spcPts val="0"/>
              </a:spcAft>
            </a:pPr>
            <a:r>
              <a:rPr lang="en-US" sz="1200" dirty="0"/>
              <a:t>The most misunderstood, most improperly worn piece of academic regalia is the hood. Yet, it is the most important part as it identifies the degree earned by the recipient and the institution awarding the degree. Basically, it is a color-coded system. Other than hoods for the associate degree, the newer shield style hood has 5 components: shell, lining, trim, button with cord, and a cord on the front point. </a:t>
            </a:r>
          </a:p>
          <a:p>
            <a:pPr marL="285750" indent="-285750">
              <a:lnSpc>
                <a:spcPct val="110000"/>
              </a:lnSpc>
              <a:spcBef>
                <a:spcPts val="0"/>
              </a:spcBef>
              <a:spcAft>
                <a:spcPts val="0"/>
              </a:spcAft>
              <a:buFont typeface="Arial" panose="020B0604020202020204" pitchFamily="34" charset="0"/>
              <a:buChar char="•"/>
            </a:pPr>
            <a:r>
              <a:rPr lang="en-US" sz="1200" b="1" dirty="0"/>
              <a:t>Shell</a:t>
            </a:r>
            <a:r>
              <a:rPr lang="en-US" sz="1200" dirty="0"/>
              <a:t> - The outer part of the hood, generally green to match the gown. Purpose or function: Holds the hood together and gives it shape</a:t>
            </a:r>
          </a:p>
          <a:p>
            <a:pPr marL="285750" indent="-285750">
              <a:lnSpc>
                <a:spcPct val="110000"/>
              </a:lnSpc>
              <a:spcBef>
                <a:spcPts val="0"/>
              </a:spcBef>
              <a:spcAft>
                <a:spcPts val="0"/>
              </a:spcAft>
              <a:buFont typeface="Arial" panose="020B0604020202020204" pitchFamily="34" charset="0"/>
              <a:buChar char="•"/>
            </a:pPr>
            <a:r>
              <a:rPr lang="en-US" sz="1200" b="1" dirty="0"/>
              <a:t>Lining</a:t>
            </a:r>
            <a:r>
              <a:rPr lang="en-US" sz="1200" dirty="0"/>
              <a:t> - The inside of the shell shows one or more colors, generally the institution's colors. Purpose or function: Indicates the institution awarding the degree as filed with the American Council on Education.</a:t>
            </a:r>
          </a:p>
          <a:p>
            <a:pPr marL="285750" indent="-285750">
              <a:lnSpc>
                <a:spcPct val="110000"/>
              </a:lnSpc>
              <a:spcBef>
                <a:spcPts val="0"/>
              </a:spcBef>
              <a:spcAft>
                <a:spcPts val="0"/>
              </a:spcAft>
              <a:buFont typeface="Arial" panose="020B0604020202020204" pitchFamily="34" charset="0"/>
              <a:buChar char="•"/>
            </a:pPr>
            <a:r>
              <a:rPr lang="en-US" sz="1200" b="1" dirty="0"/>
              <a:t>Trim</a:t>
            </a:r>
            <a:r>
              <a:rPr lang="en-US" sz="1200" dirty="0"/>
              <a:t> - The velvet or velveteen strip on the edge of the shell. Purpose or function: Indicates the degree earned by the wearer</a:t>
            </a:r>
          </a:p>
          <a:p>
            <a:pPr marL="285750" indent="-285750">
              <a:lnSpc>
                <a:spcPct val="110000"/>
              </a:lnSpc>
              <a:spcBef>
                <a:spcPts val="0"/>
              </a:spcBef>
              <a:spcAft>
                <a:spcPts val="0"/>
              </a:spcAft>
              <a:buFont typeface="Arial" panose="020B0604020202020204" pitchFamily="34" charset="0"/>
              <a:buChar char="•"/>
            </a:pPr>
            <a:r>
              <a:rPr lang="en-US" sz="1200" b="1" dirty="0"/>
              <a:t>Button/Cord </a:t>
            </a:r>
            <a:r>
              <a:rPr lang="en-US" sz="1200" dirty="0"/>
              <a:t>- Sewn midway up the lining where the lining meets the trim. Purpose or function: Helps keep the hood in place when properly worn.</a:t>
            </a:r>
          </a:p>
          <a:p>
            <a:pPr marL="285750" indent="-285750">
              <a:lnSpc>
                <a:spcPct val="110000"/>
              </a:lnSpc>
              <a:spcBef>
                <a:spcPts val="0"/>
              </a:spcBef>
              <a:spcAft>
                <a:spcPts val="0"/>
              </a:spcAft>
              <a:buFont typeface="Arial" panose="020B0604020202020204" pitchFamily="34" charset="0"/>
              <a:buChar char="•"/>
            </a:pPr>
            <a:r>
              <a:rPr lang="en-US" sz="1200" b="1" dirty="0"/>
              <a:t>Front Cord </a:t>
            </a:r>
            <a:r>
              <a:rPr lang="en-US" sz="1200" dirty="0"/>
              <a:t>- Sewn at the front center of the hood (V-point) where the velvet trim meets the shell. Purpose or function: Keeps the hood away from the neck. It should be fastened to a dress button or the gown zipper.</a:t>
            </a:r>
          </a:p>
        </p:txBody>
      </p:sp>
    </p:spTree>
    <p:extLst>
      <p:ext uri="{BB962C8B-B14F-4D97-AF65-F5344CB8AC3E}">
        <p14:creationId xmlns:p14="http://schemas.microsoft.com/office/powerpoint/2010/main" val="684620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97" name="Rectangle 96">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group of people wearing graduation gowns&#10;&#10;AI-generated content may be incorrect.">
            <a:extLst>
              <a:ext uri="{FF2B5EF4-FFF2-40B4-BE49-F238E27FC236}">
                <a16:creationId xmlns:a16="http://schemas.microsoft.com/office/drawing/2014/main" id="{EB80EFED-7477-0D9B-451E-07D62F7BF7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1067" r="-1" b="-1"/>
          <a:stretch>
            <a:fillRect/>
          </a:stretch>
        </p:blipFill>
        <p:spPr>
          <a:xfrm>
            <a:off x="20" y="10"/>
            <a:ext cx="9137156" cy="6857989"/>
          </a:xfrm>
          <a:prstGeom prst="rect">
            <a:avLst/>
          </a:prstGeom>
        </p:spPr>
      </p:pic>
      <p:sp>
        <p:nvSpPr>
          <p:cNvPr id="99"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itle 1">
            <a:extLst>
              <a:ext uri="{FF2B5EF4-FFF2-40B4-BE49-F238E27FC236}">
                <a16:creationId xmlns:a16="http://schemas.microsoft.com/office/drawing/2014/main" id="{AC7CCB6A-95F7-3A41-9AAD-B8E8117A385F}"/>
              </a:ext>
            </a:extLst>
          </p:cNvPr>
          <p:cNvSpPr>
            <a:spLocks noGrp="1"/>
          </p:cNvSpPr>
          <p:nvPr>
            <p:ph type="title"/>
          </p:nvPr>
        </p:nvSpPr>
        <p:spPr>
          <a:xfrm>
            <a:off x="8770348" y="826493"/>
            <a:ext cx="3269304" cy="1637902"/>
          </a:xfrm>
        </p:spPr>
        <p:txBody>
          <a:bodyPr vert="horz" lIns="91440" tIns="45720" rIns="91440" bIns="45720" rtlCol="0" anchor="b">
            <a:normAutofit/>
          </a:bodyPr>
          <a:lstStyle/>
          <a:p>
            <a:pPr algn="ctr"/>
            <a:r>
              <a:rPr lang="en-US" sz="2800" dirty="0">
                <a:solidFill>
                  <a:srgbClr val="017B60"/>
                </a:solidFill>
              </a:rPr>
              <a:t>Ordering the Correct Regalia</a:t>
            </a:r>
            <a:endParaRPr lang="en-US" sz="2800" i="1" kern="1200" cap="all" baseline="0" dirty="0">
              <a:solidFill>
                <a:srgbClr val="017B60"/>
              </a:solidFill>
              <a:latin typeface="+mj-lt"/>
              <a:ea typeface="+mj-ea"/>
              <a:cs typeface="+mj-cs"/>
            </a:endParaRPr>
          </a:p>
        </p:txBody>
      </p:sp>
      <p:cxnSp>
        <p:nvCxnSpPr>
          <p:cNvPr id="101" name="Straight Connector 100">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BF2829-C965-4D23-A4F3-BCAF0ED7CF89}"/>
              </a:ext>
            </a:extLst>
          </p:cNvPr>
          <p:cNvSpPr txBox="1"/>
          <p:nvPr/>
        </p:nvSpPr>
        <p:spPr>
          <a:xfrm>
            <a:off x="8718897" y="2697586"/>
            <a:ext cx="3372207" cy="3108543"/>
          </a:xfrm>
          <a:prstGeom prst="rect">
            <a:avLst/>
          </a:prstGeom>
          <a:noFill/>
        </p:spPr>
        <p:txBody>
          <a:bodyPr wrap="square" rtlCol="0">
            <a:spAutoFit/>
          </a:bodyPr>
          <a:lstStyle/>
          <a:p>
            <a:r>
              <a:rPr lang="en-US" sz="1400" dirty="0"/>
              <a:t>When ordering a bachelor's, master’s, or doctor's hood, you will need to know what colors you want for each of these four areas: </a:t>
            </a:r>
          </a:p>
          <a:p>
            <a:pPr marL="342900" indent="-342900">
              <a:buAutoNum type="arabicPeriod"/>
            </a:pPr>
            <a:r>
              <a:rPr lang="en-US" sz="1400" b="1" dirty="0"/>
              <a:t>Fabric Color</a:t>
            </a:r>
            <a:r>
              <a:rPr lang="en-US" sz="1400" dirty="0"/>
              <a:t>: The standard fabric is green. </a:t>
            </a:r>
          </a:p>
          <a:p>
            <a:pPr marL="342900" indent="-342900">
              <a:buAutoNum type="arabicPeriod"/>
            </a:pPr>
            <a:r>
              <a:rPr lang="en-US" sz="1400" b="1" dirty="0"/>
              <a:t>Velvet Color</a:t>
            </a:r>
            <a:r>
              <a:rPr lang="en-US" sz="1400" dirty="0"/>
              <a:t>: Based on degree and discipline. </a:t>
            </a:r>
          </a:p>
          <a:p>
            <a:pPr marL="342900" indent="-342900">
              <a:buAutoNum type="arabicPeriod"/>
            </a:pPr>
            <a:r>
              <a:rPr lang="en-US" sz="1400" b="1" dirty="0"/>
              <a:t>Field Color</a:t>
            </a:r>
            <a:r>
              <a:rPr lang="en-US" sz="1400" dirty="0"/>
              <a:t>: 1st school color, in the large area. </a:t>
            </a:r>
          </a:p>
          <a:p>
            <a:pPr marL="342900" indent="-342900">
              <a:buAutoNum type="arabicPeriod"/>
            </a:pPr>
            <a:r>
              <a:rPr lang="en-US" sz="1400" b="1" dirty="0"/>
              <a:t>Chevron Color</a:t>
            </a:r>
            <a:r>
              <a:rPr lang="en-US" sz="1400" dirty="0"/>
              <a:t>: 2nd school color, in the center area. Your school may have from zero to three chevrons. Associate (AA) Degree Cowls require only a chevron and field color and come only in Velveteen fabric.</a:t>
            </a:r>
          </a:p>
        </p:txBody>
      </p:sp>
    </p:spTree>
    <p:extLst>
      <p:ext uri="{BB962C8B-B14F-4D97-AF65-F5344CB8AC3E}">
        <p14:creationId xmlns:p14="http://schemas.microsoft.com/office/powerpoint/2010/main" val="259521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5E204-845E-9C30-B50A-1BBA11B40CE4}"/>
              </a:ext>
            </a:extLst>
          </p:cNvPr>
          <p:cNvSpPr>
            <a:spLocks noGrp="1"/>
          </p:cNvSpPr>
          <p:nvPr>
            <p:ph sz="half" idx="14"/>
          </p:nvPr>
        </p:nvSpPr>
        <p:spPr>
          <a:xfrm>
            <a:off x="834961" y="339047"/>
            <a:ext cx="4898019" cy="6154220"/>
          </a:xfrm>
        </p:spPr>
        <p:txBody>
          <a:bodyPr>
            <a:normAutofit/>
          </a:bodyPr>
          <a:lstStyle/>
          <a:p>
            <a:pPr>
              <a:spcBef>
                <a:spcPts val="0"/>
              </a:spcBef>
              <a:spcAft>
                <a:spcPts val="0"/>
              </a:spcAft>
            </a:pPr>
            <a:r>
              <a:rPr lang="en-US" sz="1600" b="1" dirty="0">
                <a:solidFill>
                  <a:srgbClr val="017B60"/>
                </a:solidFill>
              </a:rPr>
              <a:t>Hood Colors </a:t>
            </a:r>
          </a:p>
          <a:p>
            <a:pPr>
              <a:spcBef>
                <a:spcPts val="0"/>
              </a:spcBef>
              <a:spcAft>
                <a:spcPts val="0"/>
              </a:spcAft>
            </a:pPr>
            <a:r>
              <a:rPr lang="en-US" sz="1600" dirty="0"/>
              <a:t>In determining what you need, you first need to know a bit about choosing colors. Your hood velvet color is the color of your discipline (for example, Purple is the color of the Law discipline). The inside of the hood includes a field color, and may contain one or more chevrons, all of which represent your school colors. </a:t>
            </a:r>
            <a:r>
              <a:rPr lang="en-US" sz="1600" b="1" dirty="0"/>
              <a:t>For more information, please contact the NSU Bookstore at (757) 823-2037. </a:t>
            </a:r>
          </a:p>
          <a:p>
            <a:pPr>
              <a:spcBef>
                <a:spcPts val="0"/>
              </a:spcBef>
              <a:spcAft>
                <a:spcPts val="0"/>
              </a:spcAft>
            </a:pPr>
            <a:endParaRPr lang="en-US" sz="1600" b="1" dirty="0"/>
          </a:p>
          <a:p>
            <a:pPr>
              <a:spcBef>
                <a:spcPts val="0"/>
              </a:spcBef>
              <a:spcAft>
                <a:spcPts val="0"/>
              </a:spcAft>
            </a:pPr>
            <a:r>
              <a:rPr lang="en-US" sz="1600" b="1" dirty="0">
                <a:solidFill>
                  <a:srgbClr val="017B60"/>
                </a:solidFill>
              </a:rPr>
              <a:t>Doctoral Degree Candidates: Green Tam/Gold Tassel/Green Gown/Doctorate Hood </a:t>
            </a:r>
          </a:p>
          <a:p>
            <a:pPr>
              <a:spcBef>
                <a:spcPts val="0"/>
              </a:spcBef>
              <a:spcAft>
                <a:spcPts val="0"/>
              </a:spcAft>
            </a:pPr>
            <a:r>
              <a:rPr lang="en-US" sz="1600" dirty="0"/>
              <a:t>Norfolk State University awards the Doctor of Philosophy degree. The gold tassel is worn to the left, signifying the possession of an academic degree. The doctor’s gown has voluminous sleeves with three velvet chevrons, and velvet facing down the front openings of the gown.</a:t>
            </a:r>
          </a:p>
          <a:p>
            <a:pPr>
              <a:spcBef>
                <a:spcPts val="0"/>
              </a:spcBef>
              <a:spcAft>
                <a:spcPts val="0"/>
              </a:spcAft>
            </a:pPr>
            <a:r>
              <a:rPr lang="en-US" sz="1600" b="1" dirty="0">
                <a:solidFill>
                  <a:srgbClr val="017B60"/>
                </a:solidFill>
              </a:rPr>
              <a:t>Colors listed below designate the proper doctorate hood color:</a:t>
            </a:r>
          </a:p>
        </p:txBody>
      </p:sp>
      <p:graphicFrame>
        <p:nvGraphicFramePr>
          <p:cNvPr id="7" name="Content Placeholder 6">
            <a:extLst>
              <a:ext uri="{FF2B5EF4-FFF2-40B4-BE49-F238E27FC236}">
                <a16:creationId xmlns:a16="http://schemas.microsoft.com/office/drawing/2014/main" id="{C810F274-0F35-6C28-C922-74D16F9AD902}"/>
              </a:ext>
            </a:extLst>
          </p:cNvPr>
          <p:cNvGraphicFramePr>
            <a:graphicFrameLocks noGrp="1"/>
          </p:cNvGraphicFramePr>
          <p:nvPr>
            <p:ph sz="half" idx="13"/>
            <p:extLst>
              <p:ext uri="{D42A27DB-BD31-4B8C-83A1-F6EECF244321}">
                <p14:modId xmlns:p14="http://schemas.microsoft.com/office/powerpoint/2010/main" val="3241833434"/>
              </p:ext>
            </p:extLst>
          </p:nvPr>
        </p:nvGraphicFramePr>
        <p:xfrm>
          <a:off x="1258250" y="4600541"/>
          <a:ext cx="3996648" cy="1533132"/>
        </p:xfrm>
        <a:graphic>
          <a:graphicData uri="http://schemas.openxmlformats.org/drawingml/2006/table">
            <a:tbl>
              <a:tblPr firstRow="1" bandRow="1">
                <a:tableStyleId>{21E4AEA4-8DFA-4A89-87EB-49C32662AFE0}</a:tableStyleId>
              </a:tblPr>
              <a:tblGrid>
                <a:gridCol w="2301196">
                  <a:extLst>
                    <a:ext uri="{9D8B030D-6E8A-4147-A177-3AD203B41FA5}">
                      <a16:colId xmlns:a16="http://schemas.microsoft.com/office/drawing/2014/main" val="3647012874"/>
                    </a:ext>
                  </a:extLst>
                </a:gridCol>
                <a:gridCol w="1695452">
                  <a:extLst>
                    <a:ext uri="{9D8B030D-6E8A-4147-A177-3AD203B41FA5}">
                      <a16:colId xmlns:a16="http://schemas.microsoft.com/office/drawing/2014/main" val="2821233591"/>
                    </a:ext>
                  </a:extLst>
                </a:gridCol>
              </a:tblGrid>
              <a:tr h="383283">
                <a:tc>
                  <a:txBody>
                    <a:bodyPr/>
                    <a:lstStyle/>
                    <a:p>
                      <a:pPr algn="ctr"/>
                      <a:r>
                        <a:rPr lang="en-US" sz="1200" dirty="0"/>
                        <a:t>Doctor of Philosophy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dirty="0"/>
                        <a:t>Hood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2993253787"/>
                  </a:ext>
                </a:extLst>
              </a:tr>
              <a:tr h="383283">
                <a:tc>
                  <a:txBody>
                    <a:bodyPr/>
                    <a:lstStyle/>
                    <a:p>
                      <a:r>
                        <a:rPr lang="en-US" sz="1200" dirty="0"/>
                        <a:t>Clinical Psychology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18538674"/>
                  </a:ext>
                </a:extLst>
              </a:tr>
              <a:tr h="383283">
                <a:tc>
                  <a:txBody>
                    <a:bodyPr/>
                    <a:lstStyle/>
                    <a:p>
                      <a:r>
                        <a:rPr lang="en-US" sz="1200" dirty="0"/>
                        <a:t>Materials Science and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t>Ph.D. Blue or 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89736551"/>
                  </a:ext>
                </a:extLst>
              </a:tr>
              <a:tr h="383283">
                <a:tc>
                  <a:txBody>
                    <a:bodyPr/>
                    <a:lstStyle/>
                    <a:p>
                      <a:r>
                        <a:rPr lang="en-US" sz="1200" dirty="0"/>
                        <a:t>Social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r>
                        <a:rPr lang="en-US" sz="1200" dirty="0"/>
                        <a:t>Ph.D. Blue or Citron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426820221"/>
                  </a:ext>
                </a:extLst>
              </a:tr>
            </a:tbl>
          </a:graphicData>
        </a:graphic>
      </p:graphicFrame>
      <p:sp>
        <p:nvSpPr>
          <p:cNvPr id="8" name="TextBox 7">
            <a:extLst>
              <a:ext uri="{FF2B5EF4-FFF2-40B4-BE49-F238E27FC236}">
                <a16:creationId xmlns:a16="http://schemas.microsoft.com/office/drawing/2014/main" id="{1A2FBCEC-33F7-CFA3-382E-4DB9D1FFA9C7}"/>
              </a:ext>
            </a:extLst>
          </p:cNvPr>
          <p:cNvSpPr txBox="1"/>
          <p:nvPr/>
        </p:nvSpPr>
        <p:spPr>
          <a:xfrm>
            <a:off x="6513815" y="339047"/>
            <a:ext cx="4843223" cy="5262979"/>
          </a:xfrm>
          <a:prstGeom prst="rect">
            <a:avLst/>
          </a:prstGeom>
          <a:noFill/>
        </p:spPr>
        <p:txBody>
          <a:bodyPr wrap="square" rtlCol="0">
            <a:spAutoFit/>
          </a:bodyPr>
          <a:lstStyle/>
          <a:p>
            <a:r>
              <a:rPr lang="en-US" sz="1600" b="1" dirty="0">
                <a:solidFill>
                  <a:srgbClr val="017B60"/>
                </a:solidFill>
              </a:rPr>
              <a:t>Master’s Degree Candidates: Green Cap/Green Tassel/ Green Gown/Hood </a:t>
            </a:r>
          </a:p>
          <a:p>
            <a:r>
              <a:rPr lang="en-US" sz="1600" dirty="0"/>
              <a:t>The green tassel on the master’s cap is worn to the left signifying the possession of an academic degree. The master’s gown is designed with oblong sleeves, open at the wrist. The field of study is indicated by the color of the velvet on the facing of the hood. </a:t>
            </a:r>
          </a:p>
          <a:p>
            <a:r>
              <a:rPr lang="en-US" sz="1600" b="1" dirty="0">
                <a:solidFill>
                  <a:srgbClr val="017B60"/>
                </a:solidFill>
              </a:rPr>
              <a:t>Colors listed below designate the proper master’s hood color:</a:t>
            </a: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a:p>
            <a:endParaRPr lang="en-US" sz="1600" b="1" dirty="0">
              <a:solidFill>
                <a:srgbClr val="017B60"/>
              </a:solidFill>
            </a:endParaRPr>
          </a:p>
        </p:txBody>
      </p:sp>
      <p:graphicFrame>
        <p:nvGraphicFramePr>
          <p:cNvPr id="9" name="Table 8">
            <a:extLst>
              <a:ext uri="{FF2B5EF4-FFF2-40B4-BE49-F238E27FC236}">
                <a16:creationId xmlns:a16="http://schemas.microsoft.com/office/drawing/2014/main" id="{ABC1A973-E1AB-54E7-9BE6-6D54D29B3C71}"/>
              </a:ext>
            </a:extLst>
          </p:cNvPr>
          <p:cNvGraphicFramePr>
            <a:graphicFrameLocks noGrp="1"/>
          </p:cNvGraphicFramePr>
          <p:nvPr>
            <p:extLst>
              <p:ext uri="{D42A27DB-BD31-4B8C-83A1-F6EECF244321}">
                <p14:modId xmlns:p14="http://schemas.microsoft.com/office/powerpoint/2010/main" val="3652942831"/>
              </p:ext>
            </p:extLst>
          </p:nvPr>
        </p:nvGraphicFramePr>
        <p:xfrm>
          <a:off x="6937102" y="2404153"/>
          <a:ext cx="3996648" cy="4114800"/>
        </p:xfrm>
        <a:graphic>
          <a:graphicData uri="http://schemas.openxmlformats.org/drawingml/2006/table">
            <a:tbl>
              <a:tblPr firstRow="1" bandRow="1">
                <a:tableStyleId>{21E4AEA4-8DFA-4A89-87EB-49C32662AFE0}</a:tableStyleId>
              </a:tblPr>
              <a:tblGrid>
                <a:gridCol w="2265515">
                  <a:extLst>
                    <a:ext uri="{9D8B030D-6E8A-4147-A177-3AD203B41FA5}">
                      <a16:colId xmlns:a16="http://schemas.microsoft.com/office/drawing/2014/main" val="3248897230"/>
                    </a:ext>
                  </a:extLst>
                </a:gridCol>
                <a:gridCol w="1731133">
                  <a:extLst>
                    <a:ext uri="{9D8B030D-6E8A-4147-A177-3AD203B41FA5}">
                      <a16:colId xmlns:a16="http://schemas.microsoft.com/office/drawing/2014/main" val="2246803038"/>
                    </a:ext>
                  </a:extLst>
                </a:gridCol>
              </a:tblGrid>
              <a:tr h="221180">
                <a:tc>
                  <a:txBody>
                    <a:bodyPr/>
                    <a:lstStyle/>
                    <a:p>
                      <a:pPr algn="ctr"/>
                      <a:r>
                        <a:rPr lang="en-US" sz="1200" dirty="0"/>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dirty="0"/>
                        <a:t>Hood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550065599"/>
                  </a:ext>
                </a:extLst>
              </a:tr>
              <a:tr h="221180">
                <a:tc>
                  <a:txBody>
                    <a:bodyPr/>
                    <a:lstStyle/>
                    <a:p>
                      <a:pPr algn="ctr"/>
                      <a:r>
                        <a:rPr lang="en-US" sz="1200" dirty="0"/>
                        <a:t>Community/Clinical Psychology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4008983618"/>
                  </a:ext>
                </a:extLst>
              </a:tr>
              <a:tr h="221180">
                <a:tc>
                  <a:txBody>
                    <a:bodyPr/>
                    <a:lstStyle/>
                    <a:p>
                      <a:pPr algn="ctr"/>
                      <a:r>
                        <a:rPr lang="en-US" sz="1200" dirty="0"/>
                        <a:t>Computer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Golden 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967495"/>
                  </a:ext>
                </a:extLst>
              </a:tr>
              <a:tr h="221180">
                <a:tc>
                  <a:txBody>
                    <a:bodyPr/>
                    <a:lstStyle/>
                    <a:p>
                      <a:pPr algn="ctr"/>
                      <a:r>
                        <a:rPr lang="en-US" sz="1200" dirty="0"/>
                        <a:t>Criminal 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Midnight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3722659583"/>
                  </a:ext>
                </a:extLst>
              </a:tr>
              <a:tr h="221180">
                <a:tc>
                  <a:txBody>
                    <a:bodyPr/>
                    <a:lstStyle/>
                    <a:p>
                      <a:pPr algn="ctr"/>
                      <a:r>
                        <a:rPr lang="en-US" sz="1200" dirty="0"/>
                        <a:t>Cyberpsychology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9209114"/>
                  </a:ext>
                </a:extLst>
              </a:tr>
              <a:tr h="221180">
                <a:tc>
                  <a:txBody>
                    <a:bodyPr/>
                    <a:lstStyle/>
                    <a:p>
                      <a:pPr algn="ctr"/>
                      <a:r>
                        <a:rPr lang="en-US" sz="1200" dirty="0"/>
                        <a:t>Cybersecurity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501499938"/>
                  </a:ext>
                </a:extLst>
              </a:tr>
              <a:tr h="221180">
                <a:tc>
                  <a:txBody>
                    <a:bodyPr/>
                    <a:lstStyle/>
                    <a:p>
                      <a:pPr algn="ctr"/>
                      <a:r>
                        <a:rPr lang="en-US" sz="1200" dirty="0"/>
                        <a:t>Electronics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434377"/>
                  </a:ext>
                </a:extLst>
              </a:tr>
              <a:tr h="221180">
                <a:tc>
                  <a:txBody>
                    <a:bodyPr/>
                    <a:lstStyle/>
                    <a:p>
                      <a:pPr algn="ctr"/>
                      <a:r>
                        <a:rPr lang="en-US" sz="1200" dirty="0"/>
                        <a:t>Healthcare 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Peacock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2322293763"/>
                  </a:ext>
                </a:extLst>
              </a:tr>
              <a:tr h="221180">
                <a:tc>
                  <a:txBody>
                    <a:bodyPr/>
                    <a:lstStyle/>
                    <a:p>
                      <a:pPr algn="ctr"/>
                      <a:r>
                        <a:rPr lang="en-US" sz="1200" dirty="0"/>
                        <a:t>Media and Communications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Crimson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244387"/>
                  </a:ext>
                </a:extLst>
              </a:tr>
              <a:tr h="221180">
                <a:tc>
                  <a:txBody>
                    <a:bodyPr/>
                    <a:lstStyle/>
                    <a:p>
                      <a:pPr algn="ctr"/>
                      <a:r>
                        <a:rPr lang="en-US" sz="1200" dirty="0"/>
                        <a:t>Music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Pink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754239957"/>
                  </a:ext>
                </a:extLst>
              </a:tr>
              <a:tr h="221180">
                <a:tc>
                  <a:txBody>
                    <a:bodyPr/>
                    <a:lstStyle/>
                    <a:p>
                      <a:pPr algn="ctr"/>
                      <a:r>
                        <a:rPr lang="en-US" sz="1200" dirty="0"/>
                        <a:t>Special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Light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88090"/>
                  </a:ext>
                </a:extLst>
              </a:tr>
              <a:tr h="221180">
                <a:tc>
                  <a:txBody>
                    <a:bodyPr/>
                    <a:lstStyle/>
                    <a:p>
                      <a:pPr algn="ctr"/>
                      <a:r>
                        <a:rPr lang="en-US" sz="1200" dirty="0"/>
                        <a:t>Urban Affairs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Blue Violet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2793954758"/>
                  </a:ext>
                </a:extLst>
              </a:tr>
              <a:tr h="221180">
                <a:tc>
                  <a:txBody>
                    <a:bodyPr/>
                    <a:lstStyle/>
                    <a:p>
                      <a:pPr algn="ctr"/>
                      <a:r>
                        <a:rPr lang="en-US" sz="1200" dirty="0"/>
                        <a:t>Urban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Light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974354"/>
                  </a:ext>
                </a:extLst>
              </a:tr>
              <a:tr h="221180">
                <a:tc>
                  <a:txBody>
                    <a:bodyPr/>
                    <a:lstStyle/>
                    <a:p>
                      <a:pPr algn="ctr"/>
                      <a:r>
                        <a:rPr lang="en-US" sz="1200" dirty="0"/>
                        <a:t>Visual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031698973"/>
                  </a:ext>
                </a:extLst>
              </a:tr>
              <a:tr h="221180">
                <a:tc>
                  <a:txBody>
                    <a:bodyPr/>
                    <a:lstStyle/>
                    <a:p>
                      <a:pPr algn="ctr"/>
                      <a:r>
                        <a:rPr lang="en-US" sz="1200" dirty="0"/>
                        <a:t>Social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Citron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779"/>
                  </a:ext>
                </a:extLst>
              </a:tr>
            </a:tbl>
          </a:graphicData>
        </a:graphic>
      </p:graphicFrame>
    </p:spTree>
    <p:extLst>
      <p:ext uri="{BB962C8B-B14F-4D97-AF65-F5344CB8AC3E}">
        <p14:creationId xmlns:p14="http://schemas.microsoft.com/office/powerpoint/2010/main" val="1190896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0E948-C0D3-5A96-21E1-56A51080779D}"/>
              </a:ext>
            </a:extLst>
          </p:cNvPr>
          <p:cNvSpPr>
            <a:spLocks noGrp="1"/>
          </p:cNvSpPr>
          <p:nvPr>
            <p:ph sz="half" idx="14"/>
          </p:nvPr>
        </p:nvSpPr>
        <p:spPr>
          <a:xfrm>
            <a:off x="354887" y="503434"/>
            <a:ext cx="5257800" cy="5845995"/>
          </a:xfrm>
        </p:spPr>
        <p:txBody>
          <a:bodyPr/>
          <a:lstStyle/>
          <a:p>
            <a:pPr>
              <a:spcBef>
                <a:spcPts val="0"/>
              </a:spcBef>
              <a:spcAft>
                <a:spcPts val="0"/>
              </a:spcAft>
            </a:pPr>
            <a:r>
              <a:rPr lang="en-US" b="1" dirty="0">
                <a:solidFill>
                  <a:srgbClr val="017B60"/>
                </a:solidFill>
              </a:rPr>
              <a:t>Bachelor’s Degree Candidates: Green Cap/Tassel/Green Gown </a:t>
            </a:r>
          </a:p>
          <a:p>
            <a:pPr>
              <a:spcBef>
                <a:spcPts val="0"/>
              </a:spcBef>
              <a:spcAft>
                <a:spcPts val="0"/>
              </a:spcAft>
            </a:pPr>
            <a:r>
              <a:rPr lang="en-US" dirty="0"/>
              <a:t>The cap is worn parallel to the floor. Undergraduates, who have not yet earned a first degree, wear the tassel forward and to the right. During the ceremony when directed the tassel is moved to the left, signifying the conferring of the degree. </a:t>
            </a:r>
          </a:p>
          <a:p>
            <a:pPr>
              <a:spcBef>
                <a:spcPts val="0"/>
              </a:spcBef>
              <a:spcAft>
                <a:spcPts val="0"/>
              </a:spcAft>
            </a:pPr>
            <a:r>
              <a:rPr lang="en-US" b="1" dirty="0">
                <a:solidFill>
                  <a:srgbClr val="017B60"/>
                </a:solidFill>
              </a:rPr>
              <a:t>Colors listed in the chart designate the proper bachelor’s hood color listed by college/school:</a:t>
            </a:r>
          </a:p>
          <a:p>
            <a:pPr>
              <a:spcBef>
                <a:spcPts val="0"/>
              </a:spcBef>
              <a:spcAft>
                <a:spcPts val="0"/>
              </a:spcAft>
            </a:pPr>
            <a:endParaRPr lang="en-US" b="1" dirty="0">
              <a:solidFill>
                <a:srgbClr val="017B60"/>
              </a:solidFill>
            </a:endParaRPr>
          </a:p>
          <a:p>
            <a:pPr>
              <a:spcBef>
                <a:spcPts val="0"/>
              </a:spcBef>
              <a:spcAft>
                <a:spcPts val="0"/>
              </a:spcAft>
            </a:pPr>
            <a:endParaRPr lang="en-US" b="1" dirty="0">
              <a:solidFill>
                <a:srgbClr val="017B60"/>
              </a:solidFill>
            </a:endParaRPr>
          </a:p>
        </p:txBody>
      </p:sp>
      <p:graphicFrame>
        <p:nvGraphicFramePr>
          <p:cNvPr id="6" name="Content Placeholder 5">
            <a:extLst>
              <a:ext uri="{FF2B5EF4-FFF2-40B4-BE49-F238E27FC236}">
                <a16:creationId xmlns:a16="http://schemas.microsoft.com/office/drawing/2014/main" id="{6E4620F2-7BD8-863D-88D2-DE70F63A877C}"/>
              </a:ext>
            </a:extLst>
          </p:cNvPr>
          <p:cNvGraphicFramePr>
            <a:graphicFrameLocks noGrp="1"/>
          </p:cNvGraphicFramePr>
          <p:nvPr>
            <p:ph sz="half" idx="13"/>
            <p:extLst>
              <p:ext uri="{D42A27DB-BD31-4B8C-83A1-F6EECF244321}">
                <p14:modId xmlns:p14="http://schemas.microsoft.com/office/powerpoint/2010/main" val="2106977928"/>
              </p:ext>
            </p:extLst>
          </p:nvPr>
        </p:nvGraphicFramePr>
        <p:xfrm>
          <a:off x="354887" y="3057589"/>
          <a:ext cx="5499456" cy="3291840"/>
        </p:xfrm>
        <a:graphic>
          <a:graphicData uri="http://schemas.openxmlformats.org/drawingml/2006/table">
            <a:tbl>
              <a:tblPr firstRow="1" bandRow="1">
                <a:tableStyleId>{9DCAF9ED-07DC-4A11-8D7F-57B35C25682E}</a:tableStyleId>
              </a:tblPr>
              <a:tblGrid>
                <a:gridCol w="1945490">
                  <a:extLst>
                    <a:ext uri="{9D8B030D-6E8A-4147-A177-3AD203B41FA5}">
                      <a16:colId xmlns:a16="http://schemas.microsoft.com/office/drawing/2014/main" val="821436027"/>
                    </a:ext>
                  </a:extLst>
                </a:gridCol>
                <a:gridCol w="2343779">
                  <a:extLst>
                    <a:ext uri="{9D8B030D-6E8A-4147-A177-3AD203B41FA5}">
                      <a16:colId xmlns:a16="http://schemas.microsoft.com/office/drawing/2014/main" val="3654179651"/>
                    </a:ext>
                  </a:extLst>
                </a:gridCol>
                <a:gridCol w="1210187">
                  <a:extLst>
                    <a:ext uri="{9D8B030D-6E8A-4147-A177-3AD203B41FA5}">
                      <a16:colId xmlns:a16="http://schemas.microsoft.com/office/drawing/2014/main" val="3442506149"/>
                    </a:ext>
                  </a:extLst>
                </a:gridCol>
              </a:tblGrid>
              <a:tr h="214235">
                <a:tc>
                  <a:txBody>
                    <a:bodyPr/>
                    <a:lstStyle/>
                    <a:p>
                      <a:pPr algn="ctr"/>
                      <a:r>
                        <a:rPr lang="en-US" sz="1200" dirty="0"/>
                        <a:t>School / 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dirty="0"/>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dirty="0"/>
                        <a:t>Hood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66230939"/>
                  </a:ext>
                </a:extLst>
              </a:tr>
              <a:tr h="214235">
                <a:tc rowSpan="11">
                  <a:txBody>
                    <a:bodyPr/>
                    <a:lstStyle/>
                    <a:p>
                      <a:pPr algn="ctr"/>
                      <a:endParaRPr lang="en-US" sz="1200" b="1" dirty="0"/>
                    </a:p>
                    <a:p>
                      <a:pPr algn="ctr"/>
                      <a:endParaRPr lang="en-US" sz="1200" b="1" dirty="0"/>
                    </a:p>
                    <a:p>
                      <a:pPr algn="ctr"/>
                      <a:endParaRPr lang="en-US" sz="1200" b="1" dirty="0"/>
                    </a:p>
                    <a:p>
                      <a:pPr algn="ctr"/>
                      <a:endParaRPr lang="en-US" sz="1200" b="1" dirty="0"/>
                    </a:p>
                    <a:p>
                      <a:pPr algn="ctr"/>
                      <a:endParaRPr lang="en-US" sz="1200" b="1" dirty="0"/>
                    </a:p>
                    <a:p>
                      <a:pPr algn="ctr"/>
                      <a:endParaRPr lang="en-US" sz="1200" b="1" dirty="0"/>
                    </a:p>
                    <a:p>
                      <a:pPr algn="ctr"/>
                      <a:r>
                        <a:rPr lang="en-US" b="1" dirty="0"/>
                        <a:t>COLLEGE OF LIBERAL ARTS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Drama and Theater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7644899"/>
                  </a:ext>
                </a:extLst>
              </a:tr>
              <a:tr h="214235">
                <a:tc vMerge="1">
                  <a:txBody>
                    <a:bodyPr/>
                    <a:lstStyle/>
                    <a:p>
                      <a:endParaRPr lang="en-US" dirty="0"/>
                    </a:p>
                  </a:txBody>
                  <a:tcPr/>
                </a:tc>
                <a:tc>
                  <a:txBody>
                    <a:bodyPr/>
                    <a:lstStyle/>
                    <a:p>
                      <a:pPr algn="ctr"/>
                      <a:r>
                        <a:rPr lang="en-US" sz="1200" dirty="0"/>
                        <a:t>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9451755"/>
                  </a:ext>
                </a:extLst>
              </a:tr>
              <a:tr h="214235">
                <a:tc vMerge="1">
                  <a:txBody>
                    <a:bodyPr/>
                    <a:lstStyle/>
                    <a:p>
                      <a:endParaRPr lang="en-US" dirty="0"/>
                    </a:p>
                  </a:txBody>
                  <a:tcPr/>
                </a:tc>
                <a:tc>
                  <a:txBody>
                    <a:bodyPr/>
                    <a:lstStyle/>
                    <a:p>
                      <a:pPr algn="ctr"/>
                      <a:r>
                        <a:rPr lang="en-US" sz="1200" dirty="0"/>
                        <a:t>Fine Arts and Graphic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1228101"/>
                  </a:ext>
                </a:extLst>
              </a:tr>
              <a:tr h="214235">
                <a:tc vMerge="1">
                  <a:txBody>
                    <a:bodyPr/>
                    <a:lstStyle/>
                    <a:p>
                      <a:endParaRPr lang="en-US" dirty="0"/>
                    </a:p>
                  </a:txBody>
                  <a:tcPr/>
                </a:tc>
                <a:tc>
                  <a:txBody>
                    <a:bodyPr/>
                    <a:lstStyle/>
                    <a:p>
                      <a:pPr algn="ctr"/>
                      <a:r>
                        <a:rPr lang="en-US" sz="1200" dirty="0"/>
                        <a:t>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0061943"/>
                  </a:ext>
                </a:extLst>
              </a:tr>
              <a:tr h="214235">
                <a:tc vMerge="1">
                  <a:txBody>
                    <a:bodyPr/>
                    <a:lstStyle/>
                    <a:p>
                      <a:endParaRPr lang="en-US" dirty="0"/>
                    </a:p>
                  </a:txBody>
                  <a:tcPr/>
                </a:tc>
                <a:tc>
                  <a:txBody>
                    <a:bodyPr/>
                    <a:lstStyle/>
                    <a:p>
                      <a:pPr algn="ctr"/>
                      <a:r>
                        <a:rPr lang="en-US" sz="1200" dirty="0"/>
                        <a:t>Interdisciplinary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5565001"/>
                  </a:ext>
                </a:extLst>
              </a:tr>
              <a:tr h="214235">
                <a:tc vMerge="1">
                  <a:txBody>
                    <a:bodyPr/>
                    <a:lstStyle/>
                    <a:p>
                      <a:endParaRPr lang="en-US" dirty="0"/>
                    </a:p>
                  </a:txBody>
                  <a:tcPr/>
                </a:tc>
                <a:tc>
                  <a:txBody>
                    <a:bodyPr/>
                    <a:lstStyle/>
                    <a:p>
                      <a:pPr algn="ctr"/>
                      <a:r>
                        <a:rPr lang="en-US" sz="1200" dirty="0"/>
                        <a:t>Journalism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Crimson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5699353"/>
                  </a:ext>
                </a:extLst>
              </a:tr>
              <a:tr h="214235">
                <a:tc vMerge="1">
                  <a:txBody>
                    <a:bodyPr/>
                    <a:lstStyle/>
                    <a:p>
                      <a:endParaRPr lang="en-US" dirty="0"/>
                    </a:p>
                  </a:txBody>
                  <a:tcPr/>
                </a:tc>
                <a:tc>
                  <a:txBody>
                    <a:bodyPr/>
                    <a:lstStyle/>
                    <a:p>
                      <a:pPr algn="ctr"/>
                      <a:r>
                        <a:rPr lang="en-US" sz="1200" dirty="0"/>
                        <a:t>Mass Communications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Crimson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537523"/>
                  </a:ext>
                </a:extLst>
              </a:tr>
              <a:tr h="214235">
                <a:tc vMerge="1">
                  <a:txBody>
                    <a:bodyPr/>
                    <a:lstStyle/>
                    <a:p>
                      <a:endParaRPr lang="en-US" dirty="0"/>
                    </a:p>
                  </a:txBody>
                  <a:tcPr/>
                </a:tc>
                <a:tc>
                  <a:txBody>
                    <a:bodyPr/>
                    <a:lstStyle/>
                    <a:p>
                      <a:pPr algn="ctr"/>
                      <a:r>
                        <a:rPr lang="en-US" sz="1200" dirty="0"/>
                        <a:t>Music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Pink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7514023"/>
                  </a:ext>
                </a:extLst>
              </a:tr>
              <a:tr h="214235">
                <a:tc vMerge="1">
                  <a:txBody>
                    <a:bodyPr/>
                    <a:lstStyle/>
                    <a:p>
                      <a:endParaRPr lang="en-US" dirty="0"/>
                    </a:p>
                  </a:txBody>
                  <a:tcPr/>
                </a:tc>
                <a:tc>
                  <a:txBody>
                    <a:bodyPr/>
                    <a:lstStyle/>
                    <a:p>
                      <a:pPr algn="ctr"/>
                      <a:r>
                        <a:rPr lang="en-US" sz="1200" dirty="0"/>
                        <a:t>Political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1631908"/>
                  </a:ext>
                </a:extLst>
              </a:tr>
              <a:tr h="214235">
                <a:tc vMerge="1">
                  <a:txBody>
                    <a:bodyPr/>
                    <a:lstStyle/>
                    <a:p>
                      <a:endParaRPr lang="en-US" dirty="0"/>
                    </a:p>
                  </a:txBody>
                  <a:tcPr/>
                </a:tc>
                <a:tc>
                  <a:txBody>
                    <a:bodyPr/>
                    <a:lstStyle/>
                    <a:p>
                      <a:pPr algn="ctr"/>
                      <a:r>
                        <a:rPr lang="en-US" sz="1200" dirty="0"/>
                        <a:t>Psychology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0223941"/>
                  </a:ext>
                </a:extLst>
              </a:tr>
              <a:tr h="214235">
                <a:tc vMerge="1">
                  <a:txBody>
                    <a:bodyPr/>
                    <a:lstStyle/>
                    <a:p>
                      <a:pPr algn="ct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Sociology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8775631"/>
                  </a:ext>
                </a:extLst>
              </a:tr>
            </a:tbl>
          </a:graphicData>
        </a:graphic>
      </p:graphicFrame>
      <p:graphicFrame>
        <p:nvGraphicFramePr>
          <p:cNvPr id="7" name="Table 6">
            <a:extLst>
              <a:ext uri="{FF2B5EF4-FFF2-40B4-BE49-F238E27FC236}">
                <a16:creationId xmlns:a16="http://schemas.microsoft.com/office/drawing/2014/main" id="{17B9A60E-15CF-F6A5-1709-69C7EADCEBB5}"/>
              </a:ext>
            </a:extLst>
          </p:cNvPr>
          <p:cNvGraphicFramePr>
            <a:graphicFrameLocks noGrp="1"/>
          </p:cNvGraphicFramePr>
          <p:nvPr>
            <p:extLst>
              <p:ext uri="{D42A27DB-BD31-4B8C-83A1-F6EECF244321}">
                <p14:modId xmlns:p14="http://schemas.microsoft.com/office/powerpoint/2010/main" val="1592144333"/>
              </p:ext>
            </p:extLst>
          </p:nvPr>
        </p:nvGraphicFramePr>
        <p:xfrm>
          <a:off x="6095999" y="134592"/>
          <a:ext cx="5741114" cy="6583680"/>
        </p:xfrm>
        <a:graphic>
          <a:graphicData uri="http://schemas.openxmlformats.org/drawingml/2006/table">
            <a:tbl>
              <a:tblPr firstRow="1" bandRow="1">
                <a:tableStyleId>{9DCAF9ED-07DC-4A11-8D7F-57B35C25682E}</a:tableStyleId>
              </a:tblPr>
              <a:tblGrid>
                <a:gridCol w="1758345">
                  <a:extLst>
                    <a:ext uri="{9D8B030D-6E8A-4147-A177-3AD203B41FA5}">
                      <a16:colId xmlns:a16="http://schemas.microsoft.com/office/drawing/2014/main" val="2854283195"/>
                    </a:ext>
                  </a:extLst>
                </a:gridCol>
                <a:gridCol w="2719404">
                  <a:extLst>
                    <a:ext uri="{9D8B030D-6E8A-4147-A177-3AD203B41FA5}">
                      <a16:colId xmlns:a16="http://schemas.microsoft.com/office/drawing/2014/main" val="4125161751"/>
                    </a:ext>
                  </a:extLst>
                </a:gridCol>
                <a:gridCol w="1263365">
                  <a:extLst>
                    <a:ext uri="{9D8B030D-6E8A-4147-A177-3AD203B41FA5}">
                      <a16:colId xmlns:a16="http://schemas.microsoft.com/office/drawing/2014/main" val="785942061"/>
                    </a:ext>
                  </a:extLst>
                </a:gridCol>
              </a:tblGrid>
              <a:tr h="256624">
                <a:tc>
                  <a:txBody>
                    <a:bodyPr/>
                    <a:lstStyle/>
                    <a:p>
                      <a:pPr algn="ctr"/>
                      <a:r>
                        <a:rPr lang="en-US" sz="1200" dirty="0"/>
                        <a:t>School / 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dirty="0"/>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dirty="0"/>
                        <a:t>Hood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748756216"/>
                  </a:ext>
                </a:extLst>
              </a:tr>
              <a:tr h="256624">
                <a:tc rowSpan="13">
                  <a:txBody>
                    <a:bodyPr/>
                    <a:lstStyle/>
                    <a:p>
                      <a:pPr algn="ctr"/>
                      <a:endParaRPr lang="en-US" sz="1200" b="1" dirty="0"/>
                    </a:p>
                    <a:p>
                      <a:pPr algn="ctr"/>
                      <a:endParaRPr lang="en-US" sz="1200" b="1" dirty="0"/>
                    </a:p>
                    <a:p>
                      <a:pPr algn="ctr"/>
                      <a:endParaRPr lang="en-US" sz="1200" b="1" dirty="0"/>
                    </a:p>
                    <a:p>
                      <a:pPr algn="ctr"/>
                      <a:endParaRPr lang="en-US" sz="1200" b="1" dirty="0"/>
                    </a:p>
                    <a:p>
                      <a:pPr algn="ctr"/>
                      <a:endParaRPr lang="en-US" dirty="0"/>
                    </a:p>
                    <a:p>
                      <a:pPr algn="ctr"/>
                      <a:r>
                        <a:rPr lang="en-US" b="1" dirty="0"/>
                        <a:t>COLLEGE OF SCIENCE, ENGINEERING, AND TECHNOLOGY</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Biology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Golden 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76527499"/>
                  </a:ext>
                </a:extLst>
              </a:tr>
              <a:tr h="256624">
                <a:tc vMerge="1">
                  <a:txBody>
                    <a:bodyPr/>
                    <a:lstStyle/>
                    <a:p>
                      <a:endParaRPr lang="en-US" dirty="0"/>
                    </a:p>
                  </a:txBody>
                  <a:tcPr/>
                </a:tc>
                <a:tc>
                  <a:txBody>
                    <a:bodyPr/>
                    <a:lstStyle/>
                    <a:p>
                      <a:pPr algn="ctr"/>
                      <a:r>
                        <a:rPr lang="en-US" sz="1200" dirty="0"/>
                        <a:t>Building Construction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40428558"/>
                  </a:ext>
                </a:extLst>
              </a:tr>
              <a:tr h="256624">
                <a:tc vMerge="1">
                  <a:txBody>
                    <a:bodyPr/>
                    <a:lstStyle/>
                    <a:p>
                      <a:endParaRPr lang="en-US" dirty="0"/>
                    </a:p>
                  </a:txBody>
                  <a:tcPr/>
                </a:tc>
                <a:tc>
                  <a:txBody>
                    <a:bodyPr/>
                    <a:lstStyle/>
                    <a:p>
                      <a:pPr algn="ctr"/>
                      <a:r>
                        <a:rPr lang="en-US" sz="1200" dirty="0"/>
                        <a:t>Chemistry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Golden 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00239923"/>
                  </a:ext>
                </a:extLst>
              </a:tr>
              <a:tr h="256624">
                <a:tc vMerge="1">
                  <a:txBody>
                    <a:bodyPr/>
                    <a:lstStyle/>
                    <a:p>
                      <a:endParaRPr lang="en-US" dirty="0"/>
                    </a:p>
                  </a:txBody>
                  <a:tcPr/>
                </a:tc>
                <a:tc>
                  <a:txBody>
                    <a:bodyPr/>
                    <a:lstStyle/>
                    <a:p>
                      <a:pPr algn="ctr"/>
                      <a:r>
                        <a:rPr lang="en-US" sz="1200" dirty="0"/>
                        <a:t>Computer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Golden 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69969064"/>
                  </a:ext>
                </a:extLst>
              </a:tr>
              <a:tr h="256624">
                <a:tc vMerge="1">
                  <a:txBody>
                    <a:bodyPr/>
                    <a:lstStyle/>
                    <a:p>
                      <a:endParaRPr lang="en-US" dirty="0"/>
                    </a:p>
                  </a:txBody>
                  <a:tcPr/>
                </a:tc>
                <a:tc>
                  <a:txBody>
                    <a:bodyPr/>
                    <a:lstStyle/>
                    <a:p>
                      <a:pPr algn="ctr"/>
                      <a:r>
                        <a:rPr lang="en-US" sz="1200" dirty="0"/>
                        <a:t>Computer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Golden 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36268105"/>
                  </a:ext>
                </a:extLst>
              </a:tr>
              <a:tr h="256624">
                <a:tc vMerge="1">
                  <a:txBody>
                    <a:bodyPr/>
                    <a:lstStyle/>
                    <a:p>
                      <a:endParaRPr lang="en-US" dirty="0"/>
                    </a:p>
                  </a:txBody>
                  <a:tcPr/>
                </a:tc>
                <a:tc>
                  <a:txBody>
                    <a:bodyPr/>
                    <a:lstStyle/>
                    <a:p>
                      <a:pPr algn="ctr"/>
                      <a:r>
                        <a:rPr lang="en-US" sz="1200" dirty="0"/>
                        <a:t>Design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50189388"/>
                  </a:ext>
                </a:extLst>
              </a:tr>
              <a:tr h="256624">
                <a:tc vMerge="1">
                  <a:txBody>
                    <a:bodyPr/>
                    <a:lstStyle/>
                    <a:p>
                      <a:endParaRPr lang="en-US" dirty="0"/>
                    </a:p>
                  </a:txBody>
                  <a:tcPr/>
                </a:tc>
                <a:tc>
                  <a:txBody>
                    <a:bodyPr/>
                    <a:lstStyle/>
                    <a:p>
                      <a:pPr algn="ctr"/>
                      <a:r>
                        <a:rPr lang="en-US" sz="1200" dirty="0"/>
                        <a:t>Electronic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64438514"/>
                  </a:ext>
                </a:extLst>
              </a:tr>
              <a:tr h="427707">
                <a:tc vMerge="1">
                  <a:txBody>
                    <a:bodyPr/>
                    <a:lstStyle/>
                    <a:p>
                      <a:endParaRPr lang="en-US" dirty="0"/>
                    </a:p>
                  </a:txBody>
                  <a:tcPr/>
                </a:tc>
                <a:tc>
                  <a:txBody>
                    <a:bodyPr/>
                    <a:lstStyle/>
                    <a:p>
                      <a:pPr algn="ctr"/>
                      <a:r>
                        <a:rPr lang="en-US" sz="1200" dirty="0"/>
                        <a:t>Engineering (all disciplines: Electronics and Optical)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4852379"/>
                  </a:ext>
                </a:extLst>
              </a:tr>
              <a:tr h="256624">
                <a:tc vMerge="1">
                  <a:txBody>
                    <a:bodyPr/>
                    <a:lstStyle/>
                    <a:p>
                      <a:endParaRPr lang="en-US" dirty="0"/>
                    </a:p>
                  </a:txBody>
                  <a:tcPr/>
                </a:tc>
                <a:tc>
                  <a:txBody>
                    <a:bodyPr/>
                    <a:lstStyle/>
                    <a:p>
                      <a:pPr algn="ctr"/>
                      <a:r>
                        <a:rPr lang="en-US" sz="1200" dirty="0"/>
                        <a:t>Health Services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Olive 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82061502"/>
                  </a:ext>
                </a:extLst>
              </a:tr>
              <a:tr h="256624">
                <a:tc vMerge="1">
                  <a:txBody>
                    <a:bodyPr/>
                    <a:lstStyle/>
                    <a:p>
                      <a:endParaRPr lang="en-US" dirty="0"/>
                    </a:p>
                  </a:txBody>
                  <a:tcPr/>
                </a:tc>
                <a:tc>
                  <a:txBody>
                    <a:bodyPr/>
                    <a:lstStyle/>
                    <a:p>
                      <a:pPr algn="ctr"/>
                      <a:r>
                        <a:rPr lang="en-US" sz="1200" dirty="0"/>
                        <a:t>Mathematics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Golden 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43350190"/>
                  </a:ext>
                </a:extLst>
              </a:tr>
              <a:tr h="256624">
                <a:tc vMerge="1">
                  <a:txBody>
                    <a:bodyPr/>
                    <a:lstStyle/>
                    <a:p>
                      <a:pPr algn="ct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Medical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501514"/>
                  </a:ext>
                </a:extLst>
              </a:tr>
              <a:tr h="256624">
                <a:tc vMerge="1">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Nursing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Apricot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3571145"/>
                  </a:ext>
                </a:extLst>
              </a:tr>
              <a:tr h="256624">
                <a:tc vMerge="1">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Physics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Golden 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88303019"/>
                  </a:ext>
                </a:extLst>
              </a:tr>
              <a:tr h="256624">
                <a:tc rowSpan="3">
                  <a:txBody>
                    <a:bodyPr/>
                    <a:lstStyle/>
                    <a:p>
                      <a:pPr algn="ctr"/>
                      <a:endParaRPr lang="en-US" dirty="0"/>
                    </a:p>
                    <a:p>
                      <a:pPr algn="ctr"/>
                      <a:r>
                        <a:rPr lang="en-US" b="1" dirty="0"/>
                        <a:t>SCHOOL OF BUSINESS</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Accountancy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Drab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2655425"/>
                  </a:ext>
                </a:extLst>
              </a:tr>
              <a:tr h="632888">
                <a:tc vMerge="1">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Business (all disciplines: MIS, Finance, Management, Marketing, Entrepreneurship, and Business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p>
                      <a:pPr algn="ctr"/>
                      <a:r>
                        <a:rPr lang="en-US" sz="1200" dirty="0"/>
                        <a:t>Drab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2347638"/>
                  </a:ext>
                </a:extLst>
              </a:tr>
              <a:tr h="256624">
                <a:tc vMerge="1">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Tourism and Hospitality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a:t>Drab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4151797"/>
                  </a:ext>
                </a:extLst>
              </a:tr>
              <a:tr h="256624">
                <a:tc rowSpan="2">
                  <a:txBody>
                    <a:bodyPr/>
                    <a:lstStyle/>
                    <a:p>
                      <a:pPr algn="ctr"/>
                      <a:r>
                        <a:rPr lang="en-US" b="1" dirty="0"/>
                        <a:t>SCHOOL OF EDUCATION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Early Childhood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Light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76823822"/>
                  </a:ext>
                </a:extLst>
              </a:tr>
              <a:tr h="427707">
                <a:tc vMerge="1">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1200" dirty="0"/>
                        <a:t>Exercise Science/Health and Physical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t>Sage 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51059552"/>
                  </a:ext>
                </a:extLst>
              </a:tr>
              <a:tr h="598790">
                <a:tc>
                  <a:txBody>
                    <a:bodyPr/>
                    <a:lstStyle/>
                    <a:p>
                      <a:pPr algn="ctr"/>
                      <a:r>
                        <a:rPr lang="en-US" b="1" dirty="0"/>
                        <a:t>SCHOOL OF SOCIAL WORK</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1200" dirty="0"/>
                    </a:p>
                    <a:p>
                      <a:pPr algn="ctr"/>
                      <a:r>
                        <a:rPr lang="en-US" sz="1200" dirty="0"/>
                        <a:t>Social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p>
                      <a:pPr algn="ctr"/>
                      <a:r>
                        <a:rPr lang="en-US" sz="1200" dirty="0"/>
                        <a:t>Citron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4417458"/>
                  </a:ext>
                </a:extLst>
              </a:tr>
            </a:tbl>
          </a:graphicData>
        </a:graphic>
      </p:graphicFrame>
    </p:spTree>
    <p:extLst>
      <p:ext uri="{BB962C8B-B14F-4D97-AF65-F5344CB8AC3E}">
        <p14:creationId xmlns:p14="http://schemas.microsoft.com/office/powerpoint/2010/main" val="2446203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44171-18F1-AA6B-D9FB-8092297EBE0D}"/>
              </a:ext>
            </a:extLst>
          </p:cNvPr>
          <p:cNvSpPr>
            <a:spLocks noGrp="1"/>
          </p:cNvSpPr>
          <p:nvPr>
            <p:ph sz="half" idx="14"/>
          </p:nvPr>
        </p:nvSpPr>
        <p:spPr>
          <a:xfrm>
            <a:off x="834961" y="692284"/>
            <a:ext cx="5212080" cy="5473431"/>
          </a:xfrm>
        </p:spPr>
        <p:txBody>
          <a:bodyPr>
            <a:normAutofit fontScale="85000" lnSpcReduction="10000"/>
          </a:bodyPr>
          <a:lstStyle/>
          <a:p>
            <a:pPr>
              <a:spcBef>
                <a:spcPts val="0"/>
              </a:spcBef>
              <a:spcAft>
                <a:spcPts val="0"/>
              </a:spcAft>
            </a:pPr>
            <a:r>
              <a:rPr lang="en-US" sz="1900" b="1" dirty="0">
                <a:solidFill>
                  <a:srgbClr val="017B60"/>
                </a:solidFill>
              </a:rPr>
              <a:t>Associate Degree Candidates: Green Cap/Tassel/Green Gown </a:t>
            </a:r>
          </a:p>
          <a:p>
            <a:pPr>
              <a:spcBef>
                <a:spcPts val="0"/>
              </a:spcBef>
              <a:spcAft>
                <a:spcPts val="0"/>
              </a:spcAft>
            </a:pPr>
            <a:r>
              <a:rPr lang="en-US" sz="1900" dirty="0"/>
              <a:t>The cap is worn parallel to the floor. Candidates should wear tassels forward and to the right. When directed during the ceremony, the tassel is moved to the left, signifying the conferring of the degree. The hood for this degree lies flat. The gold binding indicates the wearer has earned the degree of associate in science. </a:t>
            </a:r>
          </a:p>
          <a:p>
            <a:pPr>
              <a:spcBef>
                <a:spcPts val="0"/>
              </a:spcBef>
              <a:spcAft>
                <a:spcPts val="0"/>
              </a:spcAft>
            </a:pPr>
            <a:r>
              <a:rPr lang="en-US" sz="1900" b="1" dirty="0">
                <a:solidFill>
                  <a:srgbClr val="017B60"/>
                </a:solidFill>
              </a:rPr>
              <a:t>Colors listed below designate the proper associate hood color:</a:t>
            </a:r>
          </a:p>
          <a:p>
            <a:pPr>
              <a:spcBef>
                <a:spcPts val="0"/>
              </a:spcBef>
              <a:spcAft>
                <a:spcPts val="0"/>
              </a:spcAft>
            </a:pPr>
            <a:endParaRPr lang="en-US" sz="1900" b="1" dirty="0">
              <a:solidFill>
                <a:srgbClr val="017B60"/>
              </a:solidFill>
            </a:endParaRPr>
          </a:p>
          <a:p>
            <a:pPr>
              <a:spcBef>
                <a:spcPts val="0"/>
              </a:spcBef>
              <a:spcAft>
                <a:spcPts val="0"/>
              </a:spcAft>
            </a:pPr>
            <a:endParaRPr lang="en-US" sz="1900" b="1" dirty="0">
              <a:solidFill>
                <a:srgbClr val="017B60"/>
              </a:solidFill>
            </a:endParaRPr>
          </a:p>
          <a:p>
            <a:pPr>
              <a:spcBef>
                <a:spcPts val="0"/>
              </a:spcBef>
              <a:spcAft>
                <a:spcPts val="0"/>
              </a:spcAft>
            </a:pPr>
            <a:endParaRPr lang="en-US" sz="1900" b="1" dirty="0">
              <a:solidFill>
                <a:srgbClr val="017B60"/>
              </a:solidFill>
            </a:endParaRPr>
          </a:p>
          <a:p>
            <a:pPr>
              <a:spcBef>
                <a:spcPts val="0"/>
              </a:spcBef>
              <a:spcAft>
                <a:spcPts val="0"/>
              </a:spcAft>
            </a:pPr>
            <a:endParaRPr lang="en-US" sz="1900" dirty="0"/>
          </a:p>
          <a:p>
            <a:pPr>
              <a:spcBef>
                <a:spcPts val="0"/>
              </a:spcBef>
              <a:spcAft>
                <a:spcPts val="0"/>
              </a:spcAft>
            </a:pPr>
            <a:endParaRPr lang="en-US" sz="1900" b="1" dirty="0">
              <a:solidFill>
                <a:srgbClr val="017B60"/>
              </a:solidFill>
            </a:endParaRPr>
          </a:p>
          <a:p>
            <a:pPr>
              <a:spcBef>
                <a:spcPts val="0"/>
              </a:spcBef>
              <a:spcAft>
                <a:spcPts val="0"/>
              </a:spcAft>
            </a:pPr>
            <a:r>
              <a:rPr lang="en-US" sz="1900" b="1" dirty="0">
                <a:solidFill>
                  <a:srgbClr val="017B60"/>
                </a:solidFill>
              </a:rPr>
              <a:t>Listing of Honors </a:t>
            </a:r>
          </a:p>
          <a:p>
            <a:pPr>
              <a:spcBef>
                <a:spcPts val="0"/>
              </a:spcBef>
              <a:spcAft>
                <a:spcPts val="0"/>
              </a:spcAft>
            </a:pPr>
            <a:r>
              <a:rPr lang="en-US" sz="1900" dirty="0"/>
              <a:t>A student’s honors designation, if appropriate, will be listed on the permanent academic record (transcript and diploma). The list of students eligible for the honors designations will be in the possession of the person(s) issuing the academic attire. Honors designation will be made based on the last academic semester prior to the semester the candidate applies for graduation. Eligible students may purchase their honors attire during the hours when academic attire is being issued. </a:t>
            </a:r>
          </a:p>
          <a:p>
            <a:pPr>
              <a:spcBef>
                <a:spcPts val="0"/>
              </a:spcBef>
              <a:spcAft>
                <a:spcPts val="0"/>
              </a:spcAft>
            </a:pPr>
            <a:endParaRPr lang="en-US" sz="1900" dirty="0"/>
          </a:p>
          <a:p>
            <a:pPr>
              <a:spcBef>
                <a:spcPts val="0"/>
              </a:spcBef>
              <a:spcAft>
                <a:spcPts val="0"/>
              </a:spcAft>
            </a:pPr>
            <a:r>
              <a:rPr lang="en-US" sz="1900" b="1" dirty="0"/>
              <a:t>Please note: Honor designation pertains to undergraduate candidates only. Graduate students do not have honor designations.</a:t>
            </a:r>
            <a:endParaRPr lang="en-US" sz="1900" b="1" dirty="0">
              <a:solidFill>
                <a:srgbClr val="017B60"/>
              </a:solidFill>
            </a:endParaRPr>
          </a:p>
          <a:p>
            <a:pPr>
              <a:spcBef>
                <a:spcPts val="0"/>
              </a:spcBef>
              <a:spcAft>
                <a:spcPts val="0"/>
              </a:spcAft>
            </a:pPr>
            <a:endParaRPr lang="en-US" b="1" dirty="0">
              <a:solidFill>
                <a:srgbClr val="017B60"/>
              </a:solidFill>
            </a:endParaRPr>
          </a:p>
        </p:txBody>
      </p:sp>
      <p:graphicFrame>
        <p:nvGraphicFramePr>
          <p:cNvPr id="5" name="Content Placeholder 4">
            <a:extLst>
              <a:ext uri="{FF2B5EF4-FFF2-40B4-BE49-F238E27FC236}">
                <a16:creationId xmlns:a16="http://schemas.microsoft.com/office/drawing/2014/main" id="{03C8C985-29B9-8601-5288-F5E75EAC3543}"/>
              </a:ext>
            </a:extLst>
          </p:cNvPr>
          <p:cNvGraphicFramePr>
            <a:graphicFrameLocks noGrp="1"/>
          </p:cNvGraphicFramePr>
          <p:nvPr>
            <p:ph sz="half" idx="13"/>
            <p:extLst>
              <p:ext uri="{D42A27DB-BD31-4B8C-83A1-F6EECF244321}">
                <p14:modId xmlns:p14="http://schemas.microsoft.com/office/powerpoint/2010/main" val="1498681318"/>
              </p:ext>
            </p:extLst>
          </p:nvPr>
        </p:nvGraphicFramePr>
        <p:xfrm>
          <a:off x="1211509" y="2329047"/>
          <a:ext cx="4458984" cy="731520"/>
        </p:xfrm>
        <a:graphic>
          <a:graphicData uri="http://schemas.openxmlformats.org/drawingml/2006/table">
            <a:tbl>
              <a:tblPr firstRow="1" bandRow="1">
                <a:tableStyleId>{9DCAF9ED-07DC-4A11-8D7F-57B35C25682E}</a:tableStyleId>
              </a:tblPr>
              <a:tblGrid>
                <a:gridCol w="2229492">
                  <a:extLst>
                    <a:ext uri="{9D8B030D-6E8A-4147-A177-3AD203B41FA5}">
                      <a16:colId xmlns:a16="http://schemas.microsoft.com/office/drawing/2014/main" val="3669801298"/>
                    </a:ext>
                  </a:extLst>
                </a:gridCol>
                <a:gridCol w="2229492">
                  <a:extLst>
                    <a:ext uri="{9D8B030D-6E8A-4147-A177-3AD203B41FA5}">
                      <a16:colId xmlns:a16="http://schemas.microsoft.com/office/drawing/2014/main" val="1109589017"/>
                    </a:ext>
                  </a:extLst>
                </a:gridCol>
              </a:tblGrid>
              <a:tr h="237231">
                <a:tc>
                  <a:txBody>
                    <a:bodyPr/>
                    <a:lstStyle/>
                    <a:p>
                      <a:pPr algn="ctr"/>
                      <a:r>
                        <a:rPr lang="en-US" dirty="0"/>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dirty="0"/>
                        <a:t>Hood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4277122046"/>
                  </a:ext>
                </a:extLst>
              </a:tr>
              <a:tr h="266204">
                <a:tc>
                  <a:txBody>
                    <a:bodyPr/>
                    <a:lstStyle/>
                    <a:p>
                      <a:pPr algn="ctr"/>
                      <a:r>
                        <a:rPr lang="en-US" dirty="0"/>
                        <a:t>Architectural Drafting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dirty="0"/>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618709983"/>
                  </a:ext>
                </a:extLst>
              </a:tr>
            </a:tbl>
          </a:graphicData>
        </a:graphic>
      </p:graphicFrame>
      <p:sp>
        <p:nvSpPr>
          <p:cNvPr id="6" name="TextBox 5">
            <a:extLst>
              <a:ext uri="{FF2B5EF4-FFF2-40B4-BE49-F238E27FC236}">
                <a16:creationId xmlns:a16="http://schemas.microsoft.com/office/drawing/2014/main" id="{AB231309-73F4-C234-2306-EB59BD4F4CA9}"/>
              </a:ext>
            </a:extLst>
          </p:cNvPr>
          <p:cNvSpPr txBox="1"/>
          <p:nvPr/>
        </p:nvSpPr>
        <p:spPr>
          <a:xfrm>
            <a:off x="6423589" y="692284"/>
            <a:ext cx="4933450" cy="4524315"/>
          </a:xfrm>
          <a:prstGeom prst="rect">
            <a:avLst/>
          </a:prstGeom>
          <a:noFill/>
        </p:spPr>
        <p:txBody>
          <a:bodyPr wrap="square" rtlCol="0">
            <a:spAutoFit/>
          </a:bodyPr>
          <a:lstStyle/>
          <a:p>
            <a:r>
              <a:rPr lang="en-US" sz="1600" b="1" dirty="0">
                <a:solidFill>
                  <a:srgbClr val="017B60"/>
                </a:solidFill>
              </a:rPr>
              <a:t>Dress and Decorum</a:t>
            </a:r>
          </a:p>
          <a:p>
            <a:pPr marL="285750" indent="-285750">
              <a:buFont typeface="Arial" panose="020B0604020202020204" pitchFamily="34" charset="0"/>
              <a:buChar char="•"/>
            </a:pPr>
            <a:r>
              <a:rPr lang="en-US" sz="1600" dirty="0"/>
              <a:t>All graduates, except those being commissioned in ROTC, are required to wear academic attire (Mortar boards and gowns).</a:t>
            </a:r>
          </a:p>
          <a:p>
            <a:pPr marL="285750" indent="-285750">
              <a:buFont typeface="Arial" panose="020B0604020202020204" pitchFamily="34" charset="0"/>
              <a:buChar char="•"/>
            </a:pPr>
            <a:r>
              <a:rPr lang="en-US" sz="1600" dirty="0"/>
              <a:t>Mortar boards (hats) are worn with the tips in a horizontal position – not tilted. All undergraduates and candidates for associate degrees march with tassels on the right side of their hats. Graduate students always wear their tassels on the left side during the ceremony.</a:t>
            </a:r>
          </a:p>
          <a:p>
            <a:pPr marL="285750" indent="-285750">
              <a:buFont typeface="Arial" panose="020B0604020202020204" pitchFamily="34" charset="0"/>
              <a:buChar char="•"/>
            </a:pPr>
            <a:r>
              <a:rPr lang="en-US" sz="1600" dirty="0"/>
              <a:t>Men wear hats throughout the program except during the Invocation, National Anthem and Benediction.</a:t>
            </a:r>
          </a:p>
          <a:p>
            <a:pPr marL="285750" indent="-285750">
              <a:buFont typeface="Arial" panose="020B0604020202020204" pitchFamily="34" charset="0"/>
              <a:buChar char="•"/>
            </a:pPr>
            <a:r>
              <a:rPr lang="en-US" sz="1600" dirty="0"/>
              <a:t>Women do not remove their hats during the ceremony.</a:t>
            </a:r>
          </a:p>
          <a:p>
            <a:pPr marL="285750" indent="-285750">
              <a:buFont typeface="Arial" panose="020B0604020202020204" pitchFamily="34" charset="0"/>
              <a:buChar char="•"/>
            </a:pPr>
            <a:r>
              <a:rPr lang="en-US" sz="1600" dirty="0"/>
              <a:t>Professional and/or business attire should be worn under robes.</a:t>
            </a:r>
          </a:p>
          <a:p>
            <a:pPr marL="285750" indent="-285750">
              <a:buFont typeface="Arial" panose="020B0604020202020204" pitchFamily="34" charset="0"/>
              <a:buChar char="•"/>
            </a:pPr>
            <a:r>
              <a:rPr lang="en-US" sz="1600" dirty="0"/>
              <a:t>Purses are not to be carried in the processional. Provisions should be made to leave them with family or friends.</a:t>
            </a:r>
          </a:p>
          <a:p>
            <a:pPr marL="285750" indent="-285750">
              <a:buFont typeface="Arial" panose="020B0604020202020204" pitchFamily="34" charset="0"/>
              <a:buChar char="•"/>
            </a:pPr>
            <a:r>
              <a:rPr lang="en-US" sz="1600" dirty="0"/>
              <a:t>Cellular telephones and/or any electronic devices are not to be used at any time during the ceremony. </a:t>
            </a:r>
          </a:p>
        </p:txBody>
      </p:sp>
    </p:spTree>
    <p:extLst>
      <p:ext uri="{BB962C8B-B14F-4D97-AF65-F5344CB8AC3E}">
        <p14:creationId xmlns:p14="http://schemas.microsoft.com/office/powerpoint/2010/main" val="2227250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C13FA-0EBB-D5D3-EE1C-123BBAF05038}"/>
              </a:ext>
            </a:extLst>
          </p:cNvPr>
          <p:cNvSpPr>
            <a:spLocks noGrp="1"/>
          </p:cNvSpPr>
          <p:nvPr>
            <p:ph sz="half" idx="14"/>
          </p:nvPr>
        </p:nvSpPr>
        <p:spPr>
          <a:xfrm>
            <a:off x="783590" y="866945"/>
            <a:ext cx="4463005" cy="5391238"/>
          </a:xfrm>
        </p:spPr>
        <p:txBody>
          <a:bodyPr>
            <a:normAutofit fontScale="85000" lnSpcReduction="20000"/>
          </a:bodyPr>
          <a:lstStyle/>
          <a:p>
            <a:pPr>
              <a:lnSpc>
                <a:spcPct val="110000"/>
              </a:lnSpc>
              <a:spcBef>
                <a:spcPts val="0"/>
              </a:spcBef>
              <a:spcAft>
                <a:spcPts val="0"/>
              </a:spcAft>
            </a:pPr>
            <a:r>
              <a:rPr lang="en-US" b="1" dirty="0">
                <a:solidFill>
                  <a:srgbClr val="017B60"/>
                </a:solidFill>
              </a:rPr>
              <a:t>Degree Distribution/Transcript Requests </a:t>
            </a:r>
          </a:p>
          <a:p>
            <a:pPr>
              <a:lnSpc>
                <a:spcPct val="110000"/>
              </a:lnSpc>
              <a:spcBef>
                <a:spcPts val="0"/>
              </a:spcBef>
              <a:spcAft>
                <a:spcPts val="0"/>
              </a:spcAft>
            </a:pPr>
            <a:r>
              <a:rPr lang="en-US" dirty="0"/>
              <a:t>Degrees will be distributed during the commencement ceremony to students who have no outstanding financial obligations. Students must be financially cleared in order to receive degree and/or transcripts. This includes payment of the graduation fees, tuition and all other fees (Cashier’s Office, Student Services Center, 2nd floor, Room 209) as well as any outstanding parking (University Police Department) or library fines (Lyman B. Brooks Library Circulation/Reserve Department, 1st floor). </a:t>
            </a:r>
          </a:p>
          <a:p>
            <a:pPr>
              <a:lnSpc>
                <a:spcPct val="110000"/>
              </a:lnSpc>
              <a:spcBef>
                <a:spcPts val="0"/>
              </a:spcBef>
              <a:spcAft>
                <a:spcPts val="0"/>
              </a:spcAft>
            </a:pPr>
            <a:endParaRPr lang="en-US" dirty="0"/>
          </a:p>
          <a:p>
            <a:pPr>
              <a:lnSpc>
                <a:spcPct val="110000"/>
              </a:lnSpc>
              <a:spcBef>
                <a:spcPts val="0"/>
              </a:spcBef>
              <a:spcAft>
                <a:spcPts val="0"/>
              </a:spcAft>
            </a:pPr>
            <a:r>
              <a:rPr lang="en-US" dirty="0"/>
              <a:t>Procedures on how to request official transcripts can be found online at www.nsu.edu/registrar. Costs are $3.00 per copy for in-person or mailed requests, and $5.50 per copy for online requests. The standard processing time is 10 business days.</a:t>
            </a:r>
          </a:p>
          <a:p>
            <a:pPr>
              <a:lnSpc>
                <a:spcPct val="110000"/>
              </a:lnSpc>
              <a:spcBef>
                <a:spcPts val="0"/>
              </a:spcBef>
              <a:spcAft>
                <a:spcPts val="0"/>
              </a:spcAft>
            </a:pPr>
            <a:r>
              <a:rPr lang="en-US" dirty="0"/>
              <a:t> </a:t>
            </a:r>
          </a:p>
          <a:p>
            <a:pPr>
              <a:lnSpc>
                <a:spcPct val="110000"/>
              </a:lnSpc>
              <a:spcBef>
                <a:spcPts val="0"/>
              </a:spcBef>
              <a:spcAft>
                <a:spcPts val="0"/>
              </a:spcAft>
            </a:pPr>
            <a:r>
              <a:rPr lang="en-US" b="1" dirty="0">
                <a:solidFill>
                  <a:srgbClr val="017B60"/>
                </a:solidFill>
              </a:rPr>
              <a:t>Professional Photography </a:t>
            </a:r>
          </a:p>
          <a:p>
            <a:pPr>
              <a:lnSpc>
                <a:spcPct val="110000"/>
              </a:lnSpc>
              <a:spcBef>
                <a:spcPts val="0"/>
              </a:spcBef>
              <a:spcAft>
                <a:spcPts val="0"/>
              </a:spcAft>
            </a:pPr>
            <a:r>
              <a:rPr lang="en-US" dirty="0"/>
              <a:t>A photography studio, contracted by the University, will provide a photographer that will take a picture of each graduate as he/she crosses the stage and receives his/her diploma cover. Proofs and purchase information will be mailed or emailed directly to each graduate at the address that is provided on the back of the name card. Name cards will be distributed at 7:00 a.m. on Commencement Day. </a:t>
            </a:r>
          </a:p>
        </p:txBody>
      </p:sp>
      <p:sp>
        <p:nvSpPr>
          <p:cNvPr id="4" name="Content Placeholder 3">
            <a:extLst>
              <a:ext uri="{FF2B5EF4-FFF2-40B4-BE49-F238E27FC236}">
                <a16:creationId xmlns:a16="http://schemas.microsoft.com/office/drawing/2014/main" id="{2775586D-D913-80FB-39A0-D583A863C9B4}"/>
              </a:ext>
            </a:extLst>
          </p:cNvPr>
          <p:cNvSpPr>
            <a:spLocks noGrp="1"/>
          </p:cNvSpPr>
          <p:nvPr>
            <p:ph sz="half" idx="13"/>
          </p:nvPr>
        </p:nvSpPr>
        <p:spPr>
          <a:xfrm>
            <a:off x="5879372" y="1395254"/>
            <a:ext cx="5212080" cy="4067492"/>
          </a:xfrm>
        </p:spPr>
        <p:txBody>
          <a:bodyPr/>
          <a:lstStyle/>
          <a:p>
            <a:pPr algn="ctr"/>
            <a:r>
              <a:rPr lang="en-US" dirty="0"/>
              <a:t>Important Telephone Numbers</a:t>
            </a:r>
          </a:p>
          <a:p>
            <a:pPr algn="ctr"/>
            <a:endParaRPr lang="en-US" dirty="0"/>
          </a:p>
        </p:txBody>
      </p:sp>
      <p:graphicFrame>
        <p:nvGraphicFramePr>
          <p:cNvPr id="5" name="Table 4">
            <a:extLst>
              <a:ext uri="{FF2B5EF4-FFF2-40B4-BE49-F238E27FC236}">
                <a16:creationId xmlns:a16="http://schemas.microsoft.com/office/drawing/2014/main" id="{160447BC-5A7D-493E-B035-7A43FE4ABA8D}"/>
              </a:ext>
            </a:extLst>
          </p:cNvPr>
          <p:cNvGraphicFramePr>
            <a:graphicFrameLocks noGrp="1"/>
          </p:cNvGraphicFramePr>
          <p:nvPr>
            <p:extLst>
              <p:ext uri="{D42A27DB-BD31-4B8C-83A1-F6EECF244321}">
                <p14:modId xmlns:p14="http://schemas.microsoft.com/office/powerpoint/2010/main" val="4173502494"/>
              </p:ext>
            </p:extLst>
          </p:nvPr>
        </p:nvGraphicFramePr>
        <p:xfrm>
          <a:off x="5562414" y="1797172"/>
          <a:ext cx="5845996" cy="3530784"/>
        </p:xfrm>
        <a:graphic>
          <a:graphicData uri="http://schemas.openxmlformats.org/drawingml/2006/table">
            <a:tbl>
              <a:tblPr firstRow="1" bandRow="1">
                <a:tableStyleId>{F5AB1C69-6EDB-4FF4-983F-18BD219EF322}</a:tableStyleId>
              </a:tblPr>
              <a:tblGrid>
                <a:gridCol w="2922998">
                  <a:extLst>
                    <a:ext uri="{9D8B030D-6E8A-4147-A177-3AD203B41FA5}">
                      <a16:colId xmlns:a16="http://schemas.microsoft.com/office/drawing/2014/main" val="2727884788"/>
                    </a:ext>
                  </a:extLst>
                </a:gridCol>
                <a:gridCol w="2922998">
                  <a:extLst>
                    <a:ext uri="{9D8B030D-6E8A-4147-A177-3AD203B41FA5}">
                      <a16:colId xmlns:a16="http://schemas.microsoft.com/office/drawing/2014/main" val="594972066"/>
                    </a:ext>
                  </a:extLst>
                </a:gridCol>
              </a:tblGrid>
              <a:tr h="676956">
                <a:tc>
                  <a:txBody>
                    <a:bodyPr/>
                    <a:lstStyle/>
                    <a:p>
                      <a:pPr algn="ctr"/>
                      <a:r>
                        <a:rPr lang="fr-FR" sz="1200" b="1" dirty="0">
                          <a:solidFill>
                            <a:schemeClr val="tx1"/>
                          </a:solidFill>
                        </a:rPr>
                        <a:t>NSU Campus Information </a:t>
                      </a:r>
                    </a:p>
                    <a:p>
                      <a:pPr algn="ctr"/>
                      <a:r>
                        <a:rPr lang="fr-FR" sz="1200" b="0" dirty="0">
                          <a:solidFill>
                            <a:schemeClr val="tx1"/>
                          </a:solidFill>
                        </a:rPr>
                        <a:t>757-823-8600 </a:t>
                      </a:r>
                    </a:p>
                    <a:p>
                      <a:pPr algn="ctr"/>
                      <a:r>
                        <a:rPr lang="fr-FR" sz="1200" b="0" dirty="0">
                          <a:solidFill>
                            <a:schemeClr val="tx1"/>
                          </a:solidFill>
                          <a:hlinkClick r:id="rId2">
                            <a:extLst>
                              <a:ext uri="{A12FA001-AC4F-418D-AE19-62706E023703}">
                                <ahyp:hlinkClr xmlns:ahyp="http://schemas.microsoft.com/office/drawing/2018/hyperlinkcolor" val="tx"/>
                              </a:ext>
                            </a:extLst>
                          </a:hlinkClick>
                        </a:rPr>
                        <a:t>https://www.nsu.edu</a:t>
                      </a:r>
                      <a:endParaRPr lang="fr-FR"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Office of Alumni Relations </a:t>
                      </a:r>
                    </a:p>
                    <a:p>
                      <a:pPr algn="ctr"/>
                      <a:r>
                        <a:rPr lang="en-US" sz="1200" b="0" dirty="0">
                          <a:solidFill>
                            <a:schemeClr val="tx1"/>
                          </a:solidFill>
                        </a:rPr>
                        <a:t>757-823-8135 </a:t>
                      </a:r>
                    </a:p>
                    <a:p>
                      <a:pPr algn="ctr"/>
                      <a:r>
                        <a:rPr lang="en-US" sz="1200" b="0" dirty="0">
                          <a:solidFill>
                            <a:schemeClr val="tx1"/>
                          </a:solidFill>
                          <a:hlinkClick r:id="rId3">
                            <a:extLst>
                              <a:ext uri="{A12FA001-AC4F-418D-AE19-62706E023703}">
                                <ahyp:hlinkClr xmlns:ahyp="http://schemas.microsoft.com/office/drawing/2018/hyperlinkcolor" val="tx"/>
                              </a:ext>
                            </a:extLst>
                          </a:hlinkClick>
                        </a:rPr>
                        <a:t>https://alumnirelations.nsu.edu</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619852"/>
                  </a:ext>
                </a:extLst>
              </a:tr>
              <a:tr h="676956">
                <a:tc>
                  <a:txBody>
                    <a:bodyPr/>
                    <a:lstStyle/>
                    <a:p>
                      <a:pPr algn="ctr"/>
                      <a:r>
                        <a:rPr lang="en-US" sz="1200" b="1" dirty="0">
                          <a:solidFill>
                            <a:schemeClr val="tx1"/>
                          </a:solidFill>
                        </a:rPr>
                        <a:t>Bookstore </a:t>
                      </a:r>
                    </a:p>
                    <a:p>
                      <a:pPr algn="ctr"/>
                      <a:r>
                        <a:rPr lang="en-US" sz="1200" b="0" dirty="0">
                          <a:solidFill>
                            <a:schemeClr val="tx1"/>
                          </a:solidFill>
                        </a:rPr>
                        <a:t>757-823-2037 </a:t>
                      </a:r>
                    </a:p>
                    <a:p>
                      <a:pPr algn="ctr"/>
                      <a:r>
                        <a:rPr lang="en-US" sz="1200" b="0" dirty="0">
                          <a:solidFill>
                            <a:schemeClr val="tx1"/>
                          </a:solidFill>
                          <a:hlinkClick r:id="rId4">
                            <a:extLst>
                              <a:ext uri="{A12FA001-AC4F-418D-AE19-62706E023703}">
                                <ahyp:hlinkClr xmlns:ahyp="http://schemas.microsoft.com/office/drawing/2018/hyperlinkcolor" val="tx"/>
                              </a:ext>
                            </a:extLst>
                          </a:hlinkClick>
                        </a:rPr>
                        <a:t>https://norfolkstate.bncollege.com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b="1" dirty="0">
                          <a:solidFill>
                            <a:schemeClr val="tx1"/>
                          </a:solidFill>
                        </a:rPr>
                        <a:t>Office of the Registrar (Transcripts) </a:t>
                      </a:r>
                    </a:p>
                    <a:p>
                      <a:pPr algn="ctr"/>
                      <a:r>
                        <a:rPr lang="en-US" sz="1200" b="0" dirty="0">
                          <a:solidFill>
                            <a:schemeClr val="tx1"/>
                          </a:solidFill>
                        </a:rPr>
                        <a:t>757-823-8377</a:t>
                      </a:r>
                    </a:p>
                    <a:p>
                      <a:pPr algn="ctr"/>
                      <a:r>
                        <a:rPr lang="en-US" sz="1200" b="0" dirty="0">
                          <a:solidFill>
                            <a:schemeClr val="tx1"/>
                          </a:solidFill>
                          <a:hlinkClick r:id="rId5">
                            <a:extLst>
                              <a:ext uri="{A12FA001-AC4F-418D-AE19-62706E023703}">
                                <ahyp:hlinkClr xmlns:ahyp="http://schemas.microsoft.com/office/drawing/2018/hyperlinkcolor" val="tx"/>
                              </a:ext>
                            </a:extLst>
                          </a:hlinkClick>
                        </a:rPr>
                        <a:t>https://www.nsu.edu/registrar</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1088487166"/>
                  </a:ext>
                </a:extLst>
              </a:tr>
              <a:tr h="676956">
                <a:tc>
                  <a:txBody>
                    <a:bodyPr/>
                    <a:lstStyle/>
                    <a:p>
                      <a:pPr algn="ctr"/>
                      <a:r>
                        <a:rPr lang="en-US" sz="1200" b="1" dirty="0">
                          <a:solidFill>
                            <a:schemeClr val="tx1"/>
                          </a:solidFill>
                        </a:rPr>
                        <a:t>Career Services</a:t>
                      </a:r>
                    </a:p>
                    <a:p>
                      <a:pPr algn="ctr"/>
                      <a:r>
                        <a:rPr lang="en-US" sz="1200" b="0" dirty="0">
                          <a:solidFill>
                            <a:schemeClr val="tx1"/>
                          </a:solidFill>
                        </a:rPr>
                        <a:t>757-823-8462 </a:t>
                      </a:r>
                      <a:r>
                        <a:rPr lang="en-US" sz="1200" b="0" dirty="0">
                          <a:solidFill>
                            <a:schemeClr val="tx1"/>
                          </a:solidFill>
                          <a:hlinkClick r:id="rId6">
                            <a:extLst>
                              <a:ext uri="{A12FA001-AC4F-418D-AE19-62706E023703}">
                                <ahyp:hlinkClr xmlns:ahyp="http://schemas.microsoft.com/office/drawing/2018/hyperlinkcolor" val="tx"/>
                              </a:ext>
                            </a:extLst>
                          </a:hlinkClick>
                        </a:rPr>
                        <a:t>https://www.nsu.edu/career-services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School of Graduate Studies and Research </a:t>
                      </a:r>
                    </a:p>
                    <a:p>
                      <a:pPr algn="ctr"/>
                      <a:r>
                        <a:rPr lang="en-US" sz="1200" dirty="0">
                          <a:solidFill>
                            <a:schemeClr val="tx1"/>
                          </a:solidFill>
                        </a:rPr>
                        <a:t>57-823-8015 </a:t>
                      </a:r>
                    </a:p>
                    <a:p>
                      <a:pPr algn="ctr"/>
                      <a:r>
                        <a:rPr lang="en-US" sz="1200" dirty="0">
                          <a:solidFill>
                            <a:schemeClr val="tx1"/>
                          </a:solidFill>
                          <a:hlinkClick r:id="rId7">
                            <a:extLst>
                              <a:ext uri="{A12FA001-AC4F-418D-AE19-62706E023703}">
                                <ahyp:hlinkClr xmlns:ahyp="http://schemas.microsoft.com/office/drawing/2018/hyperlinkcolor" val="tx"/>
                              </a:ext>
                            </a:extLst>
                          </a:hlinkClick>
                        </a:rPr>
                        <a:t>https://www.nsu.edu/sgsr/contact-us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8950545"/>
                  </a:ext>
                </a:extLst>
              </a:tr>
              <a:tr h="676956">
                <a:tc>
                  <a:txBody>
                    <a:bodyPr/>
                    <a:lstStyle/>
                    <a:p>
                      <a:pPr algn="ctr"/>
                      <a:r>
                        <a:rPr lang="fr-FR" sz="1200" b="1" dirty="0">
                          <a:solidFill>
                            <a:schemeClr val="tx1"/>
                          </a:solidFill>
                        </a:rPr>
                        <a:t>Commencement Event Questions </a:t>
                      </a:r>
                    </a:p>
                    <a:p>
                      <a:pPr algn="ctr"/>
                      <a:r>
                        <a:rPr lang="fr-FR" sz="1200" dirty="0">
                          <a:solidFill>
                            <a:schemeClr val="tx1"/>
                          </a:solidFill>
                        </a:rPr>
                        <a:t>757-823-8323</a:t>
                      </a:r>
                    </a:p>
                    <a:p>
                      <a:pPr algn="ctr"/>
                      <a:r>
                        <a:rPr lang="en-US" sz="1200" dirty="0">
                          <a:solidFill>
                            <a:schemeClr val="tx1"/>
                          </a:solidFill>
                          <a:hlinkClick r:id="rId8">
                            <a:extLst>
                              <a:ext uri="{A12FA001-AC4F-418D-AE19-62706E023703}">
                                <ahyp:hlinkClr xmlns:ahyp="http://schemas.microsoft.com/office/drawing/2018/hyperlinkcolor" val="tx"/>
                              </a:ext>
                            </a:extLst>
                          </a:hlinkClick>
                        </a:rPr>
                        <a:t>https://www.nsu.edu/graduation/information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200" b="1" dirty="0">
                          <a:solidFill>
                            <a:schemeClr val="tx1"/>
                          </a:solidFill>
                        </a:rPr>
                        <a:t>Student Accounts </a:t>
                      </a:r>
                    </a:p>
                    <a:p>
                      <a:pPr algn="ctr"/>
                      <a:r>
                        <a:rPr lang="en-US" sz="1200" dirty="0">
                          <a:solidFill>
                            <a:schemeClr val="tx1"/>
                          </a:solidFill>
                        </a:rPr>
                        <a:t>757-823-9293 </a:t>
                      </a:r>
                      <a:r>
                        <a:rPr lang="en-US" sz="1200" dirty="0">
                          <a:solidFill>
                            <a:schemeClr val="tx1"/>
                          </a:solidFill>
                          <a:hlinkClick r:id="rId9">
                            <a:extLst>
                              <a:ext uri="{A12FA001-AC4F-418D-AE19-62706E023703}">
                                <ahyp:hlinkClr xmlns:ahyp="http://schemas.microsoft.com/office/drawing/2018/hyperlinkcolor" val="tx"/>
                              </a:ext>
                            </a:extLst>
                          </a:hlinkClick>
                        </a:rPr>
                        <a:t>https://www.nsu.edu/studentaccounts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398180256"/>
                  </a:ext>
                </a:extLst>
              </a:tr>
              <a:tr h="676956">
                <a:tc>
                  <a:txBody>
                    <a:bodyPr/>
                    <a:lstStyle/>
                    <a:p>
                      <a:pPr algn="ctr"/>
                      <a:r>
                        <a:rPr lang="en-US" sz="1200" b="1" dirty="0">
                          <a:solidFill>
                            <a:schemeClr val="tx1"/>
                          </a:solidFill>
                        </a:rPr>
                        <a:t>Financial Aid </a:t>
                      </a:r>
                    </a:p>
                    <a:p>
                      <a:pPr algn="ctr"/>
                      <a:r>
                        <a:rPr lang="en-US" sz="1200" dirty="0">
                          <a:solidFill>
                            <a:schemeClr val="tx1"/>
                          </a:solidFill>
                        </a:rPr>
                        <a:t>757-823-8381 </a:t>
                      </a:r>
                    </a:p>
                    <a:p>
                      <a:pPr algn="ctr"/>
                      <a:r>
                        <a:rPr lang="en-US" sz="1200" dirty="0">
                          <a:solidFill>
                            <a:schemeClr val="tx1"/>
                          </a:solidFill>
                          <a:hlinkClick r:id="rId10">
                            <a:extLst>
                              <a:ext uri="{A12FA001-AC4F-418D-AE19-62706E023703}">
                                <ahyp:hlinkClr xmlns:ahyp="http://schemas.microsoft.com/office/drawing/2018/hyperlinkcolor" val="tx"/>
                              </a:ext>
                            </a:extLst>
                          </a:hlinkClick>
                        </a:rPr>
                        <a:t>https://www.nsu.edu/financial-aid/information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Ticket Office </a:t>
                      </a:r>
                    </a:p>
                    <a:p>
                      <a:pPr algn="ctr"/>
                      <a:r>
                        <a:rPr lang="en-US" sz="1200" dirty="0">
                          <a:solidFill>
                            <a:schemeClr val="tx1"/>
                          </a:solidFill>
                        </a:rPr>
                        <a:t>757-823-9009 </a:t>
                      </a:r>
                      <a:r>
                        <a:rPr lang="en-US" sz="1200" dirty="0">
                          <a:solidFill>
                            <a:schemeClr val="tx1"/>
                          </a:solidFill>
                          <a:hlinkClick r:id="rId11">
                            <a:extLst>
                              <a:ext uri="{A12FA001-AC4F-418D-AE19-62706E023703}">
                                <ahyp:hlinkClr xmlns:ahyp="http://schemas.microsoft.com/office/drawing/2018/hyperlinkcolor" val="tx"/>
                              </a:ext>
                            </a:extLst>
                          </a:hlinkClick>
                        </a:rPr>
                        <a:t>https://nsuspartanstickets.universitytickets.com/w/</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21538"/>
                  </a:ext>
                </a:extLst>
              </a:tr>
            </a:tbl>
          </a:graphicData>
        </a:graphic>
      </p:graphicFrame>
    </p:spTree>
    <p:extLst>
      <p:ext uri="{BB962C8B-B14F-4D97-AF65-F5344CB8AC3E}">
        <p14:creationId xmlns:p14="http://schemas.microsoft.com/office/powerpoint/2010/main" val="3894234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pic>
        <p:nvPicPr>
          <p:cNvPr id="7" name="Picture Placeholder 6" descr="A person in a graduation gown holding a diploma&#10;&#10;AI-generated content may be incorrect.">
            <a:extLst>
              <a:ext uri="{FF2B5EF4-FFF2-40B4-BE49-F238E27FC236}">
                <a16:creationId xmlns:a16="http://schemas.microsoft.com/office/drawing/2014/main" id="{4D3BD87C-79AD-968C-BFAE-DCDB1FCFB4F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149" r="21149"/>
          <a:stretch>
            <a:fillRect/>
          </a:stretch>
        </p:blipFill>
        <p:spPr>
          <a:xfrm>
            <a:off x="9540240" y="-22860"/>
            <a:ext cx="2651760" cy="6903720"/>
          </a:xfrm>
        </p:spPr>
      </p:pic>
      <p:graphicFrame>
        <p:nvGraphicFramePr>
          <p:cNvPr id="10" name="Content Placeholder 9">
            <a:extLst>
              <a:ext uri="{FF2B5EF4-FFF2-40B4-BE49-F238E27FC236}">
                <a16:creationId xmlns:a16="http://schemas.microsoft.com/office/drawing/2014/main" id="{9B75A482-6007-0882-97B9-D31EF8E7B7DF}"/>
              </a:ext>
            </a:extLst>
          </p:cNvPr>
          <p:cNvGraphicFramePr>
            <a:graphicFrameLocks noGrp="1"/>
          </p:cNvGraphicFramePr>
          <p:nvPr>
            <p:ph idx="1"/>
            <p:extLst>
              <p:ext uri="{D42A27DB-BD31-4B8C-83A1-F6EECF244321}">
                <p14:modId xmlns:p14="http://schemas.microsoft.com/office/powerpoint/2010/main" val="937219094"/>
              </p:ext>
            </p:extLst>
          </p:nvPr>
        </p:nvGraphicFramePr>
        <p:xfrm>
          <a:off x="710629" y="59422"/>
          <a:ext cx="8150447" cy="6739155"/>
        </p:xfrm>
        <a:graphic>
          <a:graphicData uri="http://schemas.openxmlformats.org/drawingml/2006/table">
            <a:tbl>
              <a:tblPr firstRow="1" bandRow="1">
                <a:tableStyleId>{F5AB1C69-6EDB-4FF4-983F-18BD219EF322}</a:tableStyleId>
              </a:tblPr>
              <a:tblGrid>
                <a:gridCol w="2330302">
                  <a:extLst>
                    <a:ext uri="{9D8B030D-6E8A-4147-A177-3AD203B41FA5}">
                      <a16:colId xmlns:a16="http://schemas.microsoft.com/office/drawing/2014/main" val="2115414375"/>
                    </a:ext>
                  </a:extLst>
                </a:gridCol>
                <a:gridCol w="2844209">
                  <a:extLst>
                    <a:ext uri="{9D8B030D-6E8A-4147-A177-3AD203B41FA5}">
                      <a16:colId xmlns:a16="http://schemas.microsoft.com/office/drawing/2014/main" val="2286868759"/>
                    </a:ext>
                  </a:extLst>
                </a:gridCol>
                <a:gridCol w="2516370">
                  <a:extLst>
                    <a:ext uri="{9D8B030D-6E8A-4147-A177-3AD203B41FA5}">
                      <a16:colId xmlns:a16="http://schemas.microsoft.com/office/drawing/2014/main" val="3306855591"/>
                    </a:ext>
                  </a:extLst>
                </a:gridCol>
                <a:gridCol w="459566">
                  <a:extLst>
                    <a:ext uri="{9D8B030D-6E8A-4147-A177-3AD203B41FA5}">
                      <a16:colId xmlns:a16="http://schemas.microsoft.com/office/drawing/2014/main" val="1101026121"/>
                    </a:ext>
                  </a:extLst>
                </a:gridCol>
              </a:tblGrid>
              <a:tr h="354246">
                <a:tc>
                  <a:txBody>
                    <a:bodyPr/>
                    <a:lstStyle/>
                    <a:p>
                      <a:pPr algn="ctr"/>
                      <a:r>
                        <a:rPr lang="en-US" sz="1600" dirty="0">
                          <a:solidFill>
                            <a:schemeClr val="tx1"/>
                          </a:solidFill>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600" dirty="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r>
                        <a:rPr lang="en-US" sz="1600" dirty="0">
                          <a:solidFill>
                            <a:schemeClr val="tx1"/>
                          </a:solidFill>
                        </a:rPr>
                        <a:t>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B60"/>
                    </a:solidFill>
                  </a:tcPr>
                </a:tc>
                <a:extLst>
                  <a:ext uri="{0D108BD9-81ED-4DB2-BD59-A6C34878D82A}">
                    <a16:rowId xmlns:a16="http://schemas.microsoft.com/office/drawing/2014/main" val="1225100156"/>
                  </a:ext>
                </a:extLst>
              </a:tr>
              <a:tr h="354246">
                <a:tc>
                  <a:txBody>
                    <a:bodyPr/>
                    <a:lstStyle/>
                    <a:p>
                      <a:pPr algn="ctr"/>
                      <a:r>
                        <a:rPr lang="en-US" sz="900" dirty="0">
                          <a:latin typeface="+mn-lt"/>
                        </a:rPr>
                        <a:t>Deadline to apply for December 2025 Graduation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latin typeface="+mn-lt"/>
                        </a:rPr>
                        <a:t>Academic 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Friday, November 14</a:t>
                      </a:r>
                    </a:p>
                    <a:p>
                      <a:pPr algn="ctr"/>
                      <a:r>
                        <a:rPr lang="en-US" sz="800" b="0" i="1" dirty="0">
                          <a:latin typeface="+mn-lt"/>
                        </a:rPr>
                        <a:t>Last day to submit a December 2025 Graduation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707860810"/>
                  </a:ext>
                </a:extLst>
              </a:tr>
              <a:tr h="1036816">
                <a:tc>
                  <a:txBody>
                    <a:bodyPr/>
                    <a:lstStyle/>
                    <a:p>
                      <a:pPr algn="ctr"/>
                      <a:r>
                        <a:rPr lang="en-US" sz="900" dirty="0"/>
                        <a:t>Purchase Academic Attire</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solidFill>
                            <a:schemeClr val="tx1"/>
                          </a:solidFill>
                        </a:rPr>
                        <a:t>NSU Bookstore </a:t>
                      </a:r>
                    </a:p>
                    <a:p>
                      <a:pPr lvl="0" algn="ctr">
                        <a:buNone/>
                      </a:pPr>
                      <a:r>
                        <a:rPr lang="en-US" sz="900" b="0" i="0" u="none" strike="noStrike" noProof="0" dirty="0">
                          <a:solidFill>
                            <a:srgbClr val="000000"/>
                          </a:solidFill>
                          <a:latin typeface="Univers Condensed Light"/>
                          <a:hlinkClick r:id="rId4">
                            <a:extLst>
                              <a:ext uri="{A12FA001-AC4F-418D-AE19-62706E023703}">
                                <ahyp:hlinkClr xmlns:ahyp="http://schemas.microsoft.com/office/drawing/2018/hyperlinkcolor" val="tx"/>
                              </a:ext>
                            </a:extLst>
                          </a:hlinkClick>
                        </a:rPr>
                        <a:t>www.norfolkstate.bncollege.com</a:t>
                      </a:r>
                      <a:endParaRPr lang="en-US" sz="900" dirty="0">
                        <a:solidFill>
                          <a:schemeClr val="tx1"/>
                        </a:solidFill>
                      </a:endParaRPr>
                    </a:p>
                    <a:p>
                      <a:pPr lvl="0" algn="ctr">
                        <a:buNone/>
                      </a:pPr>
                      <a:r>
                        <a:rPr lang="en-US" sz="900" dirty="0">
                          <a:solidFill>
                            <a:schemeClr val="tx1"/>
                          </a:solidFill>
                        </a:rPr>
                        <a:t>or </a:t>
                      </a:r>
                      <a:r>
                        <a:rPr lang="en-US" sz="900" dirty="0">
                          <a:solidFill>
                            <a:schemeClr val="tx1"/>
                          </a:solidFill>
                          <a:hlinkClick r:id="rId5">
                            <a:extLst>
                              <a:ext uri="{A12FA001-AC4F-418D-AE19-62706E023703}">
                                <ahyp:hlinkClr xmlns:ahyp="http://schemas.microsoft.com/office/drawing/2018/hyperlinkcolor" val="tx"/>
                              </a:ext>
                            </a:extLst>
                          </a:hlinkClick>
                        </a:rPr>
                        <a:t>http://colleges.herffjones.com/college/Norfolk</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Tuesday, November 11</a:t>
                      </a:r>
                    </a:p>
                    <a:p>
                      <a:pPr algn="ctr"/>
                      <a:r>
                        <a:rPr lang="en-US" sz="900" i="1" dirty="0"/>
                        <a:t>(online purchase and items shipped to NSU bookstore for pick up at Grad fair)</a:t>
                      </a:r>
                    </a:p>
                    <a:p>
                      <a:pPr algn="ctr"/>
                      <a:r>
                        <a:rPr lang="en-US" sz="900" dirty="0"/>
                        <a:t>Tuesday, November</a:t>
                      </a:r>
                      <a:r>
                        <a:rPr lang="en-US" sz="900" i="0" dirty="0"/>
                        <a:t> 11</a:t>
                      </a:r>
                    </a:p>
                    <a:p>
                      <a:pPr algn="ctr"/>
                      <a:r>
                        <a:rPr lang="en-US" sz="900" i="1" dirty="0"/>
                        <a:t>(online purchase and items shipped to graduate’s home)</a:t>
                      </a:r>
                    </a:p>
                    <a:p>
                      <a:pPr algn="ctr"/>
                      <a:r>
                        <a:rPr lang="en-US" sz="900" dirty="0"/>
                        <a:t>Friday, December 5</a:t>
                      </a:r>
                      <a:endParaRPr lang="en-US" sz="900" i="0" dirty="0"/>
                    </a:p>
                    <a:p>
                      <a:pPr algn="ctr"/>
                      <a:r>
                        <a:rPr lang="en-US" sz="900" i="1" dirty="0"/>
                        <a:t>(in store purchase)</a:t>
                      </a:r>
                      <a:endParaRPr lang="en-US" sz="900"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5859583"/>
                  </a:ext>
                </a:extLst>
              </a:tr>
              <a:tr h="380167">
                <a:tc>
                  <a:txBody>
                    <a:bodyPr/>
                    <a:lstStyle/>
                    <a:p>
                      <a:pPr algn="ctr"/>
                      <a:r>
                        <a:rPr lang="en-US" sz="900" dirty="0"/>
                        <a:t>Graduation Fair</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NSU Bookstore</a:t>
                      </a:r>
                    </a:p>
                    <a:p>
                      <a:pPr lvl="0" algn="ctr">
                        <a:buNone/>
                      </a:pPr>
                      <a:r>
                        <a:rPr lang="en-US" sz="900" b="0" i="0" u="none" strike="noStrike" noProof="0" dirty="0">
                          <a:solidFill>
                            <a:srgbClr val="000000"/>
                          </a:solidFill>
                          <a:latin typeface="Univers Condensed Light"/>
                          <a:hlinkClick r:id="rId4">
                            <a:extLst>
                              <a:ext uri="{A12FA001-AC4F-418D-AE19-62706E023703}">
                                <ahyp:hlinkClr xmlns:ahyp="http://schemas.microsoft.com/office/drawing/2018/hyperlinkcolor" val="tx"/>
                              </a:ext>
                            </a:extLst>
                          </a:hlinkClick>
                        </a:rPr>
                        <a:t>www.norfolkstate.bncollege.com</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Tuesday, October 14 and Wednesday, October 15 11 a.m. – 3 p.m.</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669253661"/>
                  </a:ext>
                </a:extLst>
              </a:tr>
              <a:tr h="397447">
                <a:tc>
                  <a:txBody>
                    <a:bodyPr/>
                    <a:lstStyle/>
                    <a:p>
                      <a:pPr algn="ctr"/>
                      <a:r>
                        <a:rPr lang="en-US" sz="900" dirty="0"/>
                        <a:t>Pay $30 Graduate Application Fee</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Cashier’s Office, Student Services Center, 2nd floor, Room 209</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Tuesday, November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1644038"/>
                  </a:ext>
                </a:extLst>
              </a:tr>
              <a:tr h="397447">
                <a:tc>
                  <a:txBody>
                    <a:bodyPr/>
                    <a:lstStyle/>
                    <a:p>
                      <a:pPr algn="ctr"/>
                      <a:r>
                        <a:rPr lang="en-US" sz="900" dirty="0"/>
                        <a:t>Direct Loans Exit Counseling </a:t>
                      </a:r>
                    </a:p>
                    <a:p>
                      <a:pPr algn="ctr"/>
                      <a:r>
                        <a:rPr lang="en-US" sz="900" dirty="0"/>
                        <a:t>Please call 757-823-8381</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Financial Aid, Student Services Cener 2nd Floor, Suite 209</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At least 2 weeks before graduation</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3426654550"/>
                  </a:ext>
                </a:extLst>
              </a:tr>
              <a:tr h="397447">
                <a:tc>
                  <a:txBody>
                    <a:bodyPr/>
                    <a:lstStyle/>
                    <a:p>
                      <a:pPr algn="ctr"/>
                      <a:r>
                        <a:rPr lang="en-US" sz="900" dirty="0"/>
                        <a:t>Perkins Loans &amp; VA State Loan Exit Counseling Please call 757-823-8381</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Financial Aid, Student Services Cener 2nd Floor, Suite 209</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At least 2 weeks before graduation</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4349579"/>
                  </a:ext>
                </a:extLst>
              </a:tr>
              <a:tr h="397447">
                <a:tc>
                  <a:txBody>
                    <a:bodyPr/>
                    <a:lstStyle/>
                    <a:p>
                      <a:pPr algn="ctr"/>
                      <a:r>
                        <a:rPr lang="en-US" sz="900" dirty="0"/>
                        <a:t>Confirm all tuition and fees have been paid</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Cashier’s Office, Student Services Center, 2nd floor, Room 209</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Must be done to receive degree &amp; transcripts</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2228923173"/>
                  </a:ext>
                </a:extLst>
              </a:tr>
              <a:tr h="354246">
                <a:tc>
                  <a:txBody>
                    <a:bodyPr/>
                    <a:lstStyle/>
                    <a:p>
                      <a:pPr algn="ctr"/>
                      <a:r>
                        <a:rPr lang="en-US" sz="900" dirty="0"/>
                        <a:t>Pay any outstanding parking tickets</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University Police Department</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Must be done to receive degree &amp; transcripts</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96537820"/>
                  </a:ext>
                </a:extLst>
              </a:tr>
              <a:tr h="397447">
                <a:tc>
                  <a:txBody>
                    <a:bodyPr/>
                    <a:lstStyle/>
                    <a:p>
                      <a:pPr algn="ctr"/>
                      <a:r>
                        <a:rPr lang="en-US" sz="900" dirty="0"/>
                        <a:t>Pay any outstanding library fines</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Lyman B. Brooks Library Circulation/Reserve Department, 1st floor</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Must be done to receive degree &amp; transcripts</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4187596645"/>
                  </a:ext>
                </a:extLst>
              </a:tr>
              <a:tr h="527050">
                <a:tc>
                  <a:txBody>
                    <a:bodyPr/>
                    <a:lstStyle/>
                    <a:p>
                      <a:pPr algn="ctr"/>
                      <a:r>
                        <a:rPr lang="en-US" sz="900" dirty="0"/>
                        <a:t>Attend the Senior Toast</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Tony &amp; Kimberly Brothers Ballroom </a:t>
                      </a:r>
                      <a:endParaRPr lang="en-US" sz="900" dirty="0">
                        <a:latin typeface="+mn-lt"/>
                      </a:endParaRPr>
                    </a:p>
                    <a:p>
                      <a:pPr lvl="0" algn="ctr">
                        <a:buNone/>
                      </a:pPr>
                      <a:r>
                        <a:rPr lang="en-US" sz="800" b="1" dirty="0"/>
                        <a:t>(Student Center, Room 138ABC)</a:t>
                      </a:r>
                      <a:endParaRPr lang="en-US" sz="800" b="1">
                        <a:latin typeface="+mn-lt"/>
                      </a:endParaRPr>
                    </a:p>
                    <a:p>
                      <a:pPr lvl="0" algn="ctr">
                        <a:buNone/>
                      </a:pPr>
                      <a:r>
                        <a:rPr lang="en-US" sz="900" dirty="0"/>
                        <a:t>Call the Office of Alumni Relations for more details. </a:t>
                      </a:r>
                      <a:endParaRPr lang="en-US" sz="900" dirty="0">
                        <a:latin typeface="+mn-lt"/>
                      </a:endParaRPr>
                    </a:p>
                    <a:p>
                      <a:pPr lvl="0" algn="ctr">
                        <a:buNone/>
                      </a:pPr>
                      <a:r>
                        <a:rPr lang="en-US" sz="900" dirty="0"/>
                        <a:t>757-823-8135</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Thursday, December 4 </a:t>
                      </a:r>
                    </a:p>
                    <a:p>
                      <a:pPr algn="ctr"/>
                      <a:r>
                        <a:rPr lang="en-US" sz="900" dirty="0"/>
                        <a:t>12 p.m.</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3516803"/>
                  </a:ext>
                </a:extLst>
              </a:tr>
              <a:tr h="380167">
                <a:tc>
                  <a:txBody>
                    <a:bodyPr/>
                    <a:lstStyle/>
                    <a:p>
                      <a:pPr algn="ctr"/>
                      <a:r>
                        <a:rPr lang="en-US" sz="900" dirty="0"/>
                        <a:t>Pickup Tickets &amp; Graduation Announcements</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Joseph G. Echols Memorial Hall</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Friday, December 5 </a:t>
                      </a:r>
                    </a:p>
                    <a:p>
                      <a:pPr algn="ctr"/>
                      <a:r>
                        <a:rPr lang="en-US" sz="900" dirty="0"/>
                        <a:t>9 a.m.</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1516518310"/>
                  </a:ext>
                </a:extLst>
              </a:tr>
              <a:tr h="475208">
                <a:tc>
                  <a:txBody>
                    <a:bodyPr/>
                    <a:lstStyle/>
                    <a:p>
                      <a:pPr algn="ctr"/>
                      <a:r>
                        <a:rPr lang="en-US" sz="900" dirty="0"/>
                        <a:t>Attend Commencement Rehearsal</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Joseph G. Echols Memorial Hall </a:t>
                      </a:r>
                    </a:p>
                    <a:p>
                      <a:pPr algn="ctr"/>
                      <a:r>
                        <a:rPr lang="en-US" sz="900" b="1" dirty="0"/>
                        <a:t>Please bring your academic hood and picture ID to the rehearsal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dirty="0"/>
                        <a:t>Friday, December 5 </a:t>
                      </a:r>
                    </a:p>
                    <a:p>
                      <a:pPr algn="ctr"/>
                      <a:r>
                        <a:rPr lang="en-US" sz="900" dirty="0"/>
                        <a:t>9 a.m.</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5254040"/>
                  </a:ext>
                </a:extLst>
              </a:tr>
              <a:tr h="717134">
                <a:tc>
                  <a:txBody>
                    <a:bodyPr/>
                    <a:lstStyle/>
                    <a:p>
                      <a:pPr algn="ctr"/>
                      <a:endParaRPr lang="en-US" sz="900" dirty="0"/>
                    </a:p>
                    <a:p>
                      <a:pPr algn="ctr"/>
                      <a:r>
                        <a:rPr lang="en-US" sz="900" dirty="0"/>
                        <a:t>Commencement Day!</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Joseph G. Echols Memorial Hall </a:t>
                      </a:r>
                    </a:p>
                    <a:p>
                      <a:pPr marL="0" indent="0" algn="ctr">
                        <a:buFont typeface="Arial" panose="020B0604020202020204" pitchFamily="34" charset="0"/>
                        <a:buNone/>
                      </a:pPr>
                      <a:r>
                        <a:rPr lang="en-US" sz="900" b="1" dirty="0"/>
                        <a:t>Please bring your picture ID </a:t>
                      </a:r>
                    </a:p>
                    <a:p>
                      <a:pPr marL="0" indent="0" algn="ctr">
                        <a:buFont typeface="Arial" panose="020B0604020202020204" pitchFamily="34" charset="0"/>
                        <a:buNone/>
                      </a:pPr>
                      <a:r>
                        <a:rPr lang="en-US" sz="900" dirty="0"/>
                        <a:t>7:00 a.m. Name Cards Distributed</a:t>
                      </a:r>
                    </a:p>
                    <a:p>
                      <a:pPr marL="0" indent="0" algn="ctr">
                        <a:buFont typeface="Arial" panose="020B0604020202020204" pitchFamily="34" charset="0"/>
                        <a:buNone/>
                      </a:pPr>
                      <a:r>
                        <a:rPr lang="en-US" sz="900" dirty="0"/>
                        <a:t>9:00 a.m.  The Commencement ceremony begins with academic processional</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r>
                        <a:rPr lang="en-US" sz="900" dirty="0"/>
                        <a:t>Saturday, December 6 </a:t>
                      </a:r>
                    </a:p>
                    <a:p>
                      <a:pPr algn="ctr"/>
                      <a:r>
                        <a:rPr lang="en-US" sz="900" dirty="0"/>
                        <a:t>9 a.m. </a:t>
                      </a: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tc>
                  <a:txBody>
                    <a:bodyPr/>
                    <a:lstStyle/>
                    <a:p>
                      <a:pPr algn="ctr"/>
                      <a:endParaRPr lang="en-US"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D63"/>
                    </a:solidFill>
                  </a:tcPr>
                </a:tc>
                <a:extLst>
                  <a:ext uri="{0D108BD9-81ED-4DB2-BD59-A6C34878D82A}">
                    <a16:rowId xmlns:a16="http://schemas.microsoft.com/office/drawing/2014/main" val="3338651272"/>
                  </a:ext>
                </a:extLst>
              </a:tr>
            </a:tbl>
          </a:graphicData>
        </a:graphic>
      </p:graphicFrame>
      <p:pic>
        <p:nvPicPr>
          <p:cNvPr id="12" name="Graphic 11" descr="Checkmark with solid fill">
            <a:extLst>
              <a:ext uri="{FF2B5EF4-FFF2-40B4-BE49-F238E27FC236}">
                <a16:creationId xmlns:a16="http://schemas.microsoft.com/office/drawing/2014/main" id="{29B01981-A773-2136-F6C9-EA33AAC0A4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45117" y="156764"/>
            <a:ext cx="196970" cy="196970"/>
          </a:xfrm>
          <a:prstGeom prst="rect">
            <a:avLst/>
          </a:prstGeom>
        </p:spPr>
      </p:pic>
    </p:spTree>
    <p:extLst>
      <p:ext uri="{BB962C8B-B14F-4D97-AF65-F5344CB8AC3E}">
        <p14:creationId xmlns:p14="http://schemas.microsoft.com/office/powerpoint/2010/main" val="1038351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92" r="3173"/>
          <a:stretch>
            <a:fillRect/>
          </a:stretch>
        </p:blipFill>
        <p:spPr>
          <a:xfrm>
            <a:off x="0" y="0"/>
            <a:ext cx="7816995" cy="6858000"/>
          </a:xfrm>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5123198" y="1215179"/>
            <a:ext cx="6612324" cy="4427642"/>
          </a:xfrm>
          <a:noFill/>
        </p:spPr>
        <p:txBody>
          <a:bodyPr anchor="b"/>
          <a:lstStyle/>
          <a:p>
            <a:pPr algn="ctr"/>
            <a:r>
              <a:rPr lang="en-US" sz="4800" dirty="0">
                <a:solidFill>
                  <a:srgbClr val="017B60"/>
                </a:solidFill>
              </a:rPr>
              <a:t>THANK YOU </a:t>
            </a:r>
            <a:br>
              <a:rPr lang="en-US" sz="4800" dirty="0">
                <a:solidFill>
                  <a:srgbClr val="017B60"/>
                </a:solidFill>
              </a:rPr>
            </a:br>
            <a:r>
              <a:rPr lang="en-US" sz="4800" dirty="0">
                <a:solidFill>
                  <a:srgbClr val="017B60"/>
                </a:solidFill>
              </a:rPr>
              <a:t>&amp; Congratulations</a:t>
            </a:r>
            <a:br>
              <a:rPr lang="en-US" sz="8000" dirty="0"/>
            </a:br>
            <a:endParaRPr lang="en-US" sz="8000" dirty="0"/>
          </a:p>
        </p:txBody>
      </p:sp>
    </p:spTree>
    <p:extLst>
      <p:ext uri="{BB962C8B-B14F-4D97-AF65-F5344CB8AC3E}">
        <p14:creationId xmlns:p14="http://schemas.microsoft.com/office/powerpoint/2010/main" val="1210802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b"/>
          <a:lstStyle/>
          <a:p>
            <a:br>
              <a:rPr lang="en-US" sz="4800" dirty="0">
                <a:solidFill>
                  <a:srgbClr val="017B60"/>
                </a:solidFill>
              </a:rPr>
            </a:br>
            <a:br>
              <a:rPr lang="en-US" sz="4800" dirty="0">
                <a:solidFill>
                  <a:srgbClr val="017B60"/>
                </a:solidFill>
              </a:rPr>
            </a:br>
            <a:r>
              <a:rPr lang="en-US" sz="4800" dirty="0">
                <a:solidFill>
                  <a:srgbClr val="017B60"/>
                </a:solidFill>
              </a:rPr>
              <a:t>COMMENCEMENT INFORMATION</a:t>
            </a:r>
            <a:br>
              <a:rPr lang="en-US" dirty="0">
                <a:solidFill>
                  <a:srgbClr val="017B60"/>
                </a:solidFill>
              </a:rPr>
            </a:br>
            <a:endParaRPr lang="en-US" dirty="0">
              <a:solidFill>
                <a:srgbClr val="017B60"/>
              </a:solidFill>
            </a:endParaRPr>
          </a:p>
        </p:txBody>
      </p:sp>
      <p:pic>
        <p:nvPicPr>
          <p:cNvPr id="17" name="Picture Placeholder 16">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2" t="18131" r="-62" b="55817"/>
          <a:stretch>
            <a:fillRect/>
          </a:stretch>
        </p:blipFill>
        <p:spPr>
          <a:xfrm>
            <a:off x="-7620" y="4624251"/>
            <a:ext cx="12207240" cy="2263591"/>
          </a:xfrm>
        </p:spPr>
      </p:pic>
    </p:spTree>
    <p:extLst>
      <p:ext uri="{BB962C8B-B14F-4D97-AF65-F5344CB8AC3E}">
        <p14:creationId xmlns:p14="http://schemas.microsoft.com/office/powerpoint/2010/main" val="82108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252663" y="336885"/>
            <a:ext cx="7098632" cy="6172200"/>
          </a:xfrm>
          <a:noFill/>
        </p:spPr>
        <p:txBody>
          <a:bodyPr vert="horz" lIns="91440" tIns="45720" rIns="91440" bIns="45720" rtlCol="0" anchor="t">
            <a:normAutofit fontScale="92500" lnSpcReduction="20000"/>
          </a:bodyPr>
          <a:lstStyle/>
          <a:p>
            <a:pPr>
              <a:lnSpc>
                <a:spcPct val="120000"/>
              </a:lnSpc>
              <a:spcBef>
                <a:spcPts val="0"/>
              </a:spcBef>
            </a:pPr>
            <a:r>
              <a:rPr lang="en-US" b="1" dirty="0">
                <a:solidFill>
                  <a:srgbClr val="017B60"/>
                </a:solidFill>
              </a:rPr>
              <a:t>Commencement Day Information </a:t>
            </a:r>
          </a:p>
          <a:p>
            <a:pPr>
              <a:lnSpc>
                <a:spcPct val="120000"/>
              </a:lnSpc>
              <a:spcBef>
                <a:spcPts val="0"/>
              </a:spcBef>
            </a:pPr>
            <a:r>
              <a:rPr lang="en-US" dirty="0"/>
              <a:t>Norfolk State University’s Fall 2025 Commencement will be held on campus in Joseph G. Echols Memorial Hall on Saturday, December 6, 2025. The processional will begin at 9:00 a.m. with the program immediately following. </a:t>
            </a:r>
          </a:p>
          <a:p>
            <a:pPr>
              <a:lnSpc>
                <a:spcPct val="120000"/>
              </a:lnSpc>
              <a:spcBef>
                <a:spcPts val="0"/>
              </a:spcBef>
            </a:pPr>
            <a:endParaRPr lang="en-US" dirty="0"/>
          </a:p>
          <a:p>
            <a:pPr>
              <a:lnSpc>
                <a:spcPct val="120000"/>
              </a:lnSpc>
              <a:spcBef>
                <a:spcPts val="0"/>
              </a:spcBef>
            </a:pPr>
            <a:r>
              <a:rPr lang="en-US" b="1" dirty="0">
                <a:solidFill>
                  <a:srgbClr val="017B60"/>
                </a:solidFill>
              </a:rPr>
              <a:t>Graduates Check-In </a:t>
            </a:r>
          </a:p>
          <a:p>
            <a:pPr>
              <a:lnSpc>
                <a:spcPct val="120000"/>
              </a:lnSpc>
              <a:spcBef>
                <a:spcPts val="0"/>
              </a:spcBef>
            </a:pPr>
            <a:r>
              <a:rPr lang="en-US" dirty="0"/>
              <a:t>Graduates may begin arriving at the </a:t>
            </a:r>
            <a:r>
              <a:rPr lang="en-US" b="1" dirty="0"/>
              <a:t>Price Stadium Ticket Window</a:t>
            </a:r>
            <a:r>
              <a:rPr lang="en-US" dirty="0"/>
              <a:t> at 7:00 a.m. to pick up name cards. However, all graduates must be checked-in no later than 8:00 a.m. Graduates will be directed to the designated area(s) for student line-up in the Woods Science Building. Graduates arriving after 8:00 a.m. will not be allowed to join the academic processional. </a:t>
            </a:r>
          </a:p>
          <a:p>
            <a:pPr>
              <a:lnSpc>
                <a:spcPct val="120000"/>
              </a:lnSpc>
              <a:spcBef>
                <a:spcPts val="0"/>
              </a:spcBef>
            </a:pPr>
            <a:r>
              <a:rPr lang="en-US" b="1" i="1" dirty="0"/>
              <a:t>*Please allow extra time as all individuals participating in commencement will use the same entry and security check points</a:t>
            </a:r>
            <a:r>
              <a:rPr lang="en-US" i="1" dirty="0"/>
              <a:t>. </a:t>
            </a:r>
          </a:p>
          <a:p>
            <a:pPr>
              <a:lnSpc>
                <a:spcPct val="120000"/>
              </a:lnSpc>
              <a:spcBef>
                <a:spcPts val="0"/>
              </a:spcBef>
            </a:pPr>
            <a:endParaRPr lang="en-US" dirty="0"/>
          </a:p>
          <a:p>
            <a:pPr>
              <a:lnSpc>
                <a:spcPct val="120000"/>
              </a:lnSpc>
              <a:spcBef>
                <a:spcPts val="0"/>
              </a:spcBef>
            </a:pPr>
            <a:r>
              <a:rPr lang="en-US" b="1" dirty="0">
                <a:solidFill>
                  <a:srgbClr val="017B60"/>
                </a:solidFill>
              </a:rPr>
              <a:t>Regalia &amp; Attire </a:t>
            </a:r>
          </a:p>
          <a:p>
            <a:pPr>
              <a:lnSpc>
                <a:spcPct val="120000"/>
              </a:lnSpc>
              <a:spcBef>
                <a:spcPts val="0"/>
              </a:spcBef>
            </a:pPr>
            <a:r>
              <a:rPr lang="en-US" dirty="0"/>
              <a:t>Full academic regalia (cap, gown, tassel, and hood) is required for those participating in the academic processional. Graduates should refrain from bringing personal items (i.e. purses, bags, cell phones and other electronic devices). Please also plan to wear appropriate, professional attire and comfortable shoes. (No Athletic Gear). </a:t>
            </a:r>
          </a:p>
          <a:p>
            <a:pPr>
              <a:lnSpc>
                <a:spcPct val="120000"/>
              </a:lnSpc>
              <a:spcBef>
                <a:spcPts val="0"/>
              </a:spcBef>
            </a:pPr>
            <a:r>
              <a:rPr lang="en-US" b="1" dirty="0"/>
              <a:t>Professional Attire: </a:t>
            </a:r>
            <a:r>
              <a:rPr lang="en-US" dirty="0"/>
              <a:t>suit, button down shirt, tie, skirts and/or slacks, dress shoes; dark colors to match green robes; modest heel height strongly recommended. </a:t>
            </a:r>
          </a:p>
        </p:txBody>
      </p:sp>
      <p:pic>
        <p:nvPicPr>
          <p:cNvPr id="20" name="Picture Placeholder 19">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4892" r="20418"/>
          <a:stretch>
            <a:fillRect/>
          </a:stretch>
        </p:blipFill>
        <p:spPr>
          <a:xfrm>
            <a:off x="7566991" y="-22860"/>
            <a:ext cx="4625008" cy="6903720"/>
          </a:xfrm>
        </p:spPr>
      </p:pic>
    </p:spTree>
    <p:extLst>
      <p:ext uri="{BB962C8B-B14F-4D97-AF65-F5344CB8AC3E}">
        <p14:creationId xmlns:p14="http://schemas.microsoft.com/office/powerpoint/2010/main" val="2737241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xfrm>
            <a:off x="994954" y="1081355"/>
            <a:ext cx="4761412" cy="4695289"/>
          </a:xfrm>
          <a:noFill/>
        </p:spPr>
        <p:txBody>
          <a:bodyPr vert="horz" lIns="91440" tIns="45720" rIns="91440" bIns="45720" rtlCol="0" anchor="t">
            <a:normAutofit/>
          </a:bodyPr>
          <a:lstStyle/>
          <a:p>
            <a:pPr marL="0" indent="0">
              <a:lnSpc>
                <a:spcPct val="120000"/>
              </a:lnSpc>
              <a:spcBef>
                <a:spcPts val="0"/>
              </a:spcBef>
              <a:spcAft>
                <a:spcPts val="0"/>
              </a:spcAft>
              <a:buNone/>
            </a:pPr>
            <a:r>
              <a:rPr lang="en-US" sz="1300" b="1" dirty="0">
                <a:solidFill>
                  <a:srgbClr val="017B60"/>
                </a:solidFill>
              </a:rPr>
              <a:t>Ceremony Expectations</a:t>
            </a:r>
          </a:p>
          <a:p>
            <a:pPr marL="0" indent="0">
              <a:lnSpc>
                <a:spcPct val="120000"/>
              </a:lnSpc>
              <a:spcBef>
                <a:spcPts val="0"/>
              </a:spcBef>
              <a:spcAft>
                <a:spcPts val="0"/>
              </a:spcAft>
              <a:buNone/>
            </a:pPr>
            <a:r>
              <a:rPr lang="en-US" sz="1300" dirty="0"/>
              <a:t>All graduates are expected to remain until the end of the program and process out of Echols Hall in an orderly manner. Graduates must remain in assigned seats to ensure that the correct degree is received. </a:t>
            </a:r>
            <a:r>
              <a:rPr lang="en-US" sz="1300" b="1" dirty="0"/>
              <a:t>Graduates and all guests are expected to celebrate respectfully and exhibit respectful behavior at all times. </a:t>
            </a:r>
          </a:p>
          <a:p>
            <a:pPr marL="0" indent="0">
              <a:lnSpc>
                <a:spcPct val="120000"/>
              </a:lnSpc>
              <a:spcBef>
                <a:spcPts val="0"/>
              </a:spcBef>
              <a:spcAft>
                <a:spcPts val="0"/>
              </a:spcAft>
              <a:buNone/>
            </a:pPr>
            <a:endParaRPr lang="en-US" sz="1300" dirty="0"/>
          </a:p>
          <a:p>
            <a:pPr marL="0" indent="0">
              <a:lnSpc>
                <a:spcPct val="120000"/>
              </a:lnSpc>
              <a:spcBef>
                <a:spcPts val="0"/>
              </a:spcBef>
              <a:spcAft>
                <a:spcPts val="0"/>
              </a:spcAft>
              <a:buNone/>
            </a:pPr>
            <a:r>
              <a:rPr lang="en-US" sz="1300" b="1" dirty="0">
                <a:solidFill>
                  <a:srgbClr val="017B60"/>
                </a:solidFill>
              </a:rPr>
              <a:t>Tickets &amp; Graduation Announcements</a:t>
            </a:r>
          </a:p>
          <a:p>
            <a:pPr marL="0" indent="0">
              <a:lnSpc>
                <a:spcPct val="120000"/>
              </a:lnSpc>
              <a:spcBef>
                <a:spcPts val="0"/>
              </a:spcBef>
              <a:spcAft>
                <a:spcPts val="0"/>
              </a:spcAft>
              <a:buNone/>
            </a:pPr>
            <a:r>
              <a:rPr lang="en-US" sz="1300" dirty="0"/>
              <a:t>Commencement will be held on the campus at Joseph G. Echols Memorial Hall. Each graduate will receive </a:t>
            </a:r>
            <a:r>
              <a:rPr lang="en-US" sz="1300" b="1" dirty="0"/>
              <a:t>six (6) tickets </a:t>
            </a:r>
            <a:r>
              <a:rPr lang="en-US" sz="1300" dirty="0"/>
              <a:t>for the December 6 commencement ceremony. All guests from ages two (2) and over must have a ticket to enter Echols Hall. Graduates are responsible for disseminating ceremony tickets to their guests. Graduates do not need a ticket for the ceremony. </a:t>
            </a:r>
            <a:r>
              <a:rPr lang="en-US" sz="1300" b="1" dirty="0">
                <a:solidFill>
                  <a:srgbClr val="017B60"/>
                </a:solidFill>
              </a:rPr>
              <a:t>No extra tickets will be available for the ceremony</a:t>
            </a:r>
            <a:r>
              <a:rPr lang="en-US" sz="1300" dirty="0"/>
              <a:t>. Seating is first come, first served. </a:t>
            </a:r>
          </a:p>
          <a:p>
            <a:pPr marL="0" indent="0">
              <a:lnSpc>
                <a:spcPct val="120000"/>
              </a:lnSpc>
              <a:spcBef>
                <a:spcPts val="0"/>
              </a:spcBef>
              <a:spcAft>
                <a:spcPts val="0"/>
              </a:spcAft>
              <a:buNone/>
            </a:pPr>
            <a:endParaRPr lang="en-US" sz="1300" b="1" dirty="0"/>
          </a:p>
          <a:p>
            <a:pPr marL="0" indent="0">
              <a:lnSpc>
                <a:spcPct val="120000"/>
              </a:lnSpc>
              <a:spcBef>
                <a:spcPts val="0"/>
              </a:spcBef>
              <a:spcAft>
                <a:spcPts val="0"/>
              </a:spcAft>
              <a:buNone/>
            </a:pPr>
            <a:r>
              <a:rPr lang="en-US" sz="1300" b="1" dirty="0">
                <a:solidFill>
                  <a:srgbClr val="017B60"/>
                </a:solidFill>
              </a:rPr>
              <a:t>Ticket Pick Up </a:t>
            </a:r>
          </a:p>
          <a:p>
            <a:pPr marL="0" indent="0">
              <a:lnSpc>
                <a:spcPct val="120000"/>
              </a:lnSpc>
              <a:spcBef>
                <a:spcPts val="0"/>
              </a:spcBef>
              <a:spcAft>
                <a:spcPts val="0"/>
              </a:spcAft>
              <a:buNone/>
            </a:pPr>
            <a:r>
              <a:rPr lang="en-US" sz="1300" dirty="0"/>
              <a:t>Graduates may pick up tickets at the commencement rehearsal on Friday, December 5th. </a:t>
            </a:r>
            <a:r>
              <a:rPr lang="en-US" sz="1300" b="1" dirty="0"/>
              <a:t>Picture ID is required in order to retrieve tickets</a:t>
            </a:r>
            <a:r>
              <a:rPr lang="en-US" sz="1300" dirty="0"/>
              <a:t>. </a:t>
            </a:r>
            <a:endParaRPr lang="en-US" dirty="0"/>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6189617" y="690936"/>
            <a:ext cx="5007429" cy="5476125"/>
          </a:xfrm>
          <a:noFill/>
        </p:spPr>
        <p:txBody>
          <a:bodyPr vert="horz" lIns="91440" tIns="45720" rIns="91440" bIns="45720" rtlCol="0" anchor="t">
            <a:normAutofit fontScale="62500" lnSpcReduction="20000"/>
          </a:bodyPr>
          <a:lstStyle/>
          <a:p>
            <a:pPr>
              <a:lnSpc>
                <a:spcPct val="120000"/>
              </a:lnSpc>
              <a:spcBef>
                <a:spcPts val="0"/>
              </a:spcBef>
            </a:pPr>
            <a:r>
              <a:rPr lang="en-US" sz="2000" b="1" dirty="0">
                <a:solidFill>
                  <a:srgbClr val="017B60"/>
                </a:solidFill>
              </a:rPr>
              <a:t>Degrees and Certificates </a:t>
            </a:r>
          </a:p>
          <a:p>
            <a:pPr marL="342900" indent="-342900">
              <a:lnSpc>
                <a:spcPct val="120000"/>
              </a:lnSpc>
              <a:spcBef>
                <a:spcPts val="0"/>
              </a:spcBef>
              <a:buAutoNum type="alphaUcPeriod"/>
            </a:pPr>
            <a:r>
              <a:rPr lang="en-US" sz="2000" b="1" dirty="0"/>
              <a:t>Presentation of Candidates </a:t>
            </a:r>
            <a:r>
              <a:rPr lang="en-US" sz="2000" dirty="0"/>
              <a:t>– The Dean of each of the University’s schools/colleges will present to the President the candidates for graduation from the school/college by department. As the department is called, the candidates from the department will stand. </a:t>
            </a:r>
          </a:p>
          <a:p>
            <a:pPr marL="342900" indent="-342900">
              <a:lnSpc>
                <a:spcPct val="120000"/>
              </a:lnSpc>
              <a:spcBef>
                <a:spcPts val="0"/>
              </a:spcBef>
              <a:buAutoNum type="alphaUcPeriod"/>
            </a:pPr>
            <a:r>
              <a:rPr lang="en-US" sz="2000" b="1" dirty="0"/>
              <a:t>Hooding</a:t>
            </a:r>
            <a:r>
              <a:rPr lang="en-US" sz="2000" dirty="0"/>
              <a:t> – Only doctoral degree candidates will be hooded during the commencement ceremony. All other candidates should arrive at commencement ceremony in full academic regalia (cap, gown, hood, and tassel.) </a:t>
            </a:r>
            <a:r>
              <a:rPr lang="en-US" sz="2000" b="1" dirty="0">
                <a:solidFill>
                  <a:srgbClr val="017B60"/>
                </a:solidFill>
              </a:rPr>
              <a:t>*Candidates should bring academic hoods to the Commencement Rehearsal</a:t>
            </a:r>
            <a:r>
              <a:rPr lang="en-US" sz="2000" b="1" dirty="0">
                <a:solidFill>
                  <a:schemeClr val="tx1"/>
                </a:solidFill>
              </a:rPr>
              <a:t>.</a:t>
            </a:r>
            <a:r>
              <a:rPr lang="en-US" sz="2000" b="1" dirty="0">
                <a:solidFill>
                  <a:srgbClr val="017B60"/>
                </a:solidFill>
              </a:rPr>
              <a:t> </a:t>
            </a:r>
          </a:p>
          <a:p>
            <a:pPr marL="342900" indent="-342900">
              <a:lnSpc>
                <a:spcPct val="120000"/>
              </a:lnSpc>
              <a:spcBef>
                <a:spcPts val="0"/>
              </a:spcBef>
              <a:buAutoNum type="alphaUcPeriod"/>
            </a:pPr>
            <a:r>
              <a:rPr lang="en-US" sz="2000" b="1" dirty="0"/>
              <a:t>Conferring of Degrees </a:t>
            </a:r>
            <a:r>
              <a:rPr lang="en-US" sz="2000" dirty="0"/>
              <a:t>– After the President has conferred the degrees, those graduates will begin their walk to the stage to receive their degree. (Spacing will be supervised by designated marshals). Upon proceeding to the stage, graduates will receive their degree from the University Registrar and pass the name card to the Reader. Once the student’s name is called, graduates will proceed to the President for handshake and picture. Upon returning to their seats, graduates will remain standing until the last person in the row has returned, whereupon all in the row may be seated. When the ceremony has concluded, graduates will follow designated marshals back to the assembly area. </a:t>
            </a:r>
          </a:p>
          <a:p>
            <a:pPr marL="342900" indent="-342900">
              <a:lnSpc>
                <a:spcPct val="120000"/>
              </a:lnSpc>
              <a:spcBef>
                <a:spcPts val="0"/>
              </a:spcBef>
              <a:buAutoNum type="alphaUcPeriod"/>
            </a:pPr>
            <a:r>
              <a:rPr lang="en-US" sz="2000" b="1" dirty="0"/>
              <a:t>Names in Commencement Program Booklet </a:t>
            </a:r>
            <a:r>
              <a:rPr lang="en-US" sz="2000" dirty="0"/>
              <a:t>- The names of candidates appearing in the Commencement Program Book will be of those who had a graduation application submitted to the Office of the Registrar prior to the close of business </a:t>
            </a:r>
            <a:r>
              <a:rPr lang="en-US" sz="2000" b="1" dirty="0"/>
              <a:t>Wednesday, November 12th</a:t>
            </a:r>
            <a:r>
              <a:rPr lang="en-US" sz="2000" dirty="0"/>
              <a:t>. Any graduation candidate applications received after this date will not be listed in the commencement program. Having your name in the commencement program does not mean your degree will be conferred. </a:t>
            </a:r>
          </a:p>
          <a:p>
            <a:pPr marL="342900" indent="-342900">
              <a:lnSpc>
                <a:spcPct val="120000"/>
              </a:lnSpc>
              <a:spcBef>
                <a:spcPts val="0"/>
              </a:spcBef>
              <a:buAutoNum type="alphaUcPeriod"/>
            </a:pPr>
            <a:endParaRPr lang="en-US" dirty="0"/>
          </a:p>
          <a:p>
            <a:endParaRPr lang="en-US" dirty="0"/>
          </a:p>
        </p:txBody>
      </p:sp>
    </p:spTree>
    <p:extLst>
      <p:ext uri="{BB962C8B-B14F-4D97-AF65-F5344CB8AC3E}">
        <p14:creationId xmlns:p14="http://schemas.microsoft.com/office/powerpoint/2010/main" val="729609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7">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109" r="11439"/>
          <a:stretch>
            <a:fillRect/>
          </a:stretch>
        </p:blipFill>
        <p:spPr>
          <a:xfrm>
            <a:off x="-18788" y="-22860"/>
            <a:ext cx="3291840" cy="6903720"/>
          </a:xfrm>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4041408" y="1163176"/>
            <a:ext cx="6845968" cy="4531647"/>
          </a:xfrm>
          <a:noFill/>
        </p:spPr>
        <p:txBody>
          <a:bodyPr vert="horz" lIns="91440" tIns="45720" rIns="91440" bIns="45720" rtlCol="0" anchor="t">
            <a:noAutofit/>
          </a:bodyPr>
          <a:lstStyle/>
          <a:p>
            <a:pPr marL="0" indent="0">
              <a:spcBef>
                <a:spcPts val="0"/>
              </a:spcBef>
              <a:spcAft>
                <a:spcPts val="0"/>
              </a:spcAft>
              <a:buNone/>
            </a:pPr>
            <a:r>
              <a:rPr lang="en-US" b="1" dirty="0">
                <a:solidFill>
                  <a:srgbClr val="017B60"/>
                </a:solidFill>
              </a:rPr>
              <a:t>Venue Information &amp; Parking </a:t>
            </a:r>
          </a:p>
          <a:p>
            <a:pPr marL="0" indent="0">
              <a:spcBef>
                <a:spcPts val="0"/>
              </a:spcBef>
              <a:spcAft>
                <a:spcPts val="0"/>
              </a:spcAft>
              <a:buNone/>
            </a:pPr>
            <a:endParaRPr lang="en-US" b="1" dirty="0">
              <a:solidFill>
                <a:srgbClr val="017B60"/>
              </a:solidFill>
            </a:endParaRPr>
          </a:p>
          <a:p>
            <a:pPr marL="0" indent="0">
              <a:spcBef>
                <a:spcPts val="0"/>
              </a:spcBef>
              <a:spcAft>
                <a:spcPts val="0"/>
              </a:spcAft>
              <a:buNone/>
            </a:pPr>
            <a:r>
              <a:rPr lang="en-US" dirty="0"/>
              <a:t>Norfolk State University’s Commencement will be held on campus at Joseph G. Echols Memorial Hall. Doors will open to the general public at 7:00 a.m. Parking will be available throughout the campus. </a:t>
            </a:r>
          </a:p>
          <a:p>
            <a:pPr>
              <a:spcBef>
                <a:spcPts val="0"/>
              </a:spcBef>
              <a:spcAft>
                <a:spcPts val="0"/>
              </a:spcAft>
            </a:pPr>
            <a:r>
              <a:rPr lang="en-US" dirty="0"/>
              <a:t>All parking lots will be open and available for guests </a:t>
            </a:r>
            <a:r>
              <a:rPr lang="en-US" b="1" dirty="0"/>
              <a:t>except</a:t>
            </a:r>
            <a:r>
              <a:rPr lang="en-US" dirty="0"/>
              <a:t> for Lot 8 at Echols Hall.</a:t>
            </a:r>
          </a:p>
          <a:p>
            <a:pPr>
              <a:spcBef>
                <a:spcPts val="0"/>
              </a:spcBef>
              <a:spcAft>
                <a:spcPts val="0"/>
              </a:spcAft>
            </a:pPr>
            <a:r>
              <a:rPr lang="en-US" dirty="0"/>
              <a:t>Limited handicapped parking will be available to guests on a first come, first serve basis. Lots 9, 11 &amp; 12 have been designated as handicapped lots for the commencement ceremony. Once these lots reach capacity, guests will be directed to other lots for parking. To gain access to the designated handicapped parking lots, enter the NSU Campus via Gate 8 </a:t>
            </a:r>
            <a:r>
              <a:rPr lang="en-US" i="1" dirty="0"/>
              <a:t>(located off Ballentine Ave and/or </a:t>
            </a:r>
            <a:r>
              <a:rPr lang="en-US" i="1" dirty="0" err="1"/>
              <a:t>MiddleTowne</a:t>
            </a:r>
            <a:r>
              <a:rPr lang="en-US" i="1" dirty="0"/>
              <a:t> Arch).</a:t>
            </a:r>
          </a:p>
          <a:p>
            <a:pPr marL="285750" indent="-285750">
              <a:spcBef>
                <a:spcPts val="0"/>
              </a:spcBef>
              <a:spcAft>
                <a:spcPts val="0"/>
              </a:spcAft>
            </a:pPr>
            <a:r>
              <a:rPr lang="en-US" dirty="0"/>
              <a:t>Shuttle services will be available to transport guests to/from parking lots to Echols Hall. Guests will have to walk to the nearest shuttle stop for pick-up. Shuttles services will begin at 7:00 a.m. </a:t>
            </a:r>
          </a:p>
          <a:p>
            <a:pPr marL="0" indent="0">
              <a:spcBef>
                <a:spcPts val="0"/>
              </a:spcBef>
              <a:spcAft>
                <a:spcPts val="0"/>
              </a:spcAft>
              <a:buNone/>
            </a:pPr>
            <a:endParaRPr lang="en-US" sz="2000" dirty="0"/>
          </a:p>
          <a:p>
            <a:pPr marL="0" indent="0">
              <a:lnSpc>
                <a:spcPct val="120000"/>
              </a:lnSpc>
              <a:spcBef>
                <a:spcPts val="0"/>
              </a:spcBef>
              <a:spcAft>
                <a:spcPts val="0"/>
              </a:spcAft>
              <a:buNone/>
            </a:pPr>
            <a:endParaRPr lang="en-US" sz="750" b="1" dirty="0"/>
          </a:p>
        </p:txBody>
      </p:sp>
    </p:spTree>
    <p:extLst>
      <p:ext uri="{BB962C8B-B14F-4D97-AF65-F5344CB8AC3E}">
        <p14:creationId xmlns:p14="http://schemas.microsoft.com/office/powerpoint/2010/main" val="366667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1402080" y="1751504"/>
            <a:ext cx="5485993" cy="3354992"/>
          </a:xfrm>
          <a:noFill/>
        </p:spPr>
        <p:txBody>
          <a:bodyPr>
            <a:noAutofit/>
          </a:bodyPr>
          <a:lstStyle/>
          <a:p>
            <a:pPr algn="ctr"/>
            <a:r>
              <a:rPr lang="en-US" dirty="0"/>
              <a:t>Information for </a:t>
            </a:r>
            <a:r>
              <a:rPr lang="en-US" dirty="0">
                <a:solidFill>
                  <a:srgbClr val="017B60"/>
                </a:solidFill>
              </a:rPr>
              <a:t>GUESTS</a:t>
            </a:r>
            <a:r>
              <a:rPr lang="en-US" dirty="0"/>
              <a:t> attending the Commencement Day Ceremony </a:t>
            </a:r>
          </a:p>
        </p:txBody>
      </p:sp>
      <p:pic>
        <p:nvPicPr>
          <p:cNvPr id="43" name="Picture Placeholder 42">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103" r="26103"/>
          <a:stretch/>
        </p:blipFill>
        <p:spPr/>
      </p:pic>
    </p:spTree>
    <p:extLst>
      <p:ext uri="{BB962C8B-B14F-4D97-AF65-F5344CB8AC3E}">
        <p14:creationId xmlns:p14="http://schemas.microsoft.com/office/powerpoint/2010/main" val="424203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FBB810-3430-2C29-1AA0-9744AA0A1AA3}"/>
              </a:ext>
            </a:extLst>
          </p:cNvPr>
          <p:cNvSpPr>
            <a:spLocks noGrp="1"/>
          </p:cNvSpPr>
          <p:nvPr>
            <p:ph sz="half" idx="14"/>
          </p:nvPr>
        </p:nvSpPr>
        <p:spPr>
          <a:xfrm>
            <a:off x="838200" y="193550"/>
            <a:ext cx="4839789" cy="6493988"/>
          </a:xfrm>
          <a:solidFill>
            <a:schemeClr val="bg1"/>
          </a:solidFill>
        </p:spPr>
        <p:txBody>
          <a:bodyPr vert="horz" lIns="91440" tIns="45720" rIns="91440" bIns="45720" rtlCol="0" anchor="t">
            <a:normAutofit/>
          </a:bodyPr>
          <a:lstStyle/>
          <a:p>
            <a:pPr>
              <a:spcBef>
                <a:spcPts val="0"/>
              </a:spcBef>
              <a:spcAft>
                <a:spcPts val="0"/>
              </a:spcAft>
            </a:pPr>
            <a:r>
              <a:rPr lang="en-US" sz="1200" b="1" dirty="0">
                <a:solidFill>
                  <a:srgbClr val="017B60"/>
                </a:solidFill>
              </a:rPr>
              <a:t>Ceremony Venue </a:t>
            </a:r>
          </a:p>
          <a:p>
            <a:pPr>
              <a:spcBef>
                <a:spcPts val="0"/>
              </a:spcBef>
              <a:spcAft>
                <a:spcPts val="0"/>
              </a:spcAft>
            </a:pPr>
            <a:r>
              <a:rPr lang="en-US" sz="1200" dirty="0"/>
              <a:t>The 115th Commencement Ceremony will be held at Joseph G. Echols Memorial Hall. Doors will open to the general public at 7:00 a.m. </a:t>
            </a:r>
            <a:r>
              <a:rPr lang="en-US" sz="1200" b="1" u="sng" dirty="0"/>
              <a:t>Tickets are required for entry into commencement ceremony</a:t>
            </a:r>
            <a:r>
              <a:rPr lang="en-US" sz="1200" b="1" dirty="0"/>
              <a:t>.</a:t>
            </a:r>
            <a:r>
              <a:rPr lang="en-US" sz="1200" dirty="0"/>
              <a:t> </a:t>
            </a:r>
          </a:p>
          <a:p>
            <a:pPr>
              <a:spcBef>
                <a:spcPts val="0"/>
              </a:spcBef>
              <a:spcAft>
                <a:spcPts val="0"/>
              </a:spcAft>
            </a:pPr>
            <a:endParaRPr lang="en-US" sz="1200" dirty="0">
              <a:solidFill>
                <a:srgbClr val="001E2E"/>
              </a:solidFill>
            </a:endParaRPr>
          </a:p>
          <a:p>
            <a:pPr>
              <a:spcBef>
                <a:spcPts val="0"/>
              </a:spcBef>
              <a:spcAft>
                <a:spcPts val="0"/>
              </a:spcAft>
            </a:pPr>
            <a:r>
              <a:rPr lang="en-US" sz="1200" b="1" dirty="0">
                <a:solidFill>
                  <a:srgbClr val="017B60"/>
                </a:solidFill>
              </a:rPr>
              <a:t>Tickets</a:t>
            </a:r>
            <a:r>
              <a:rPr lang="en-US" sz="1200" dirty="0">
                <a:solidFill>
                  <a:srgbClr val="017B60"/>
                </a:solidFill>
              </a:rPr>
              <a:t> </a:t>
            </a:r>
          </a:p>
          <a:p>
            <a:pPr>
              <a:spcBef>
                <a:spcPts val="0"/>
              </a:spcBef>
              <a:spcAft>
                <a:spcPts val="0"/>
              </a:spcAft>
            </a:pPr>
            <a:r>
              <a:rPr lang="en-US" sz="1200" dirty="0"/>
              <a:t>Each graduate will receive six (6) tickets for the ceremony. All guests from ages 2 and over must have a ticket to enter Echols Hall. </a:t>
            </a:r>
            <a:r>
              <a:rPr lang="en-US" sz="1200" b="1" u="sng" dirty="0">
                <a:solidFill>
                  <a:srgbClr val="017B60"/>
                </a:solidFill>
              </a:rPr>
              <a:t>No extra tickets will be available</a:t>
            </a:r>
            <a:r>
              <a:rPr lang="en-US" sz="1200" dirty="0">
                <a:solidFill>
                  <a:schemeClr val="tx1"/>
                </a:solidFill>
              </a:rPr>
              <a:t>.</a:t>
            </a:r>
            <a:r>
              <a:rPr lang="en-US" sz="1200" dirty="0"/>
              <a:t> </a:t>
            </a:r>
            <a:r>
              <a:rPr lang="en-US" sz="1200" b="1" u="sng" dirty="0"/>
              <a:t>Graduates do not need a ticket for the ceremony</a:t>
            </a:r>
            <a:r>
              <a:rPr lang="en-US" sz="1200" dirty="0"/>
              <a:t>. </a:t>
            </a:r>
          </a:p>
          <a:p>
            <a:pPr>
              <a:spcBef>
                <a:spcPts val="0"/>
              </a:spcBef>
              <a:spcAft>
                <a:spcPts val="0"/>
              </a:spcAft>
            </a:pPr>
            <a:endParaRPr lang="en-US" sz="1200" dirty="0">
              <a:solidFill>
                <a:srgbClr val="001E2E"/>
              </a:solidFill>
            </a:endParaRPr>
          </a:p>
          <a:p>
            <a:pPr>
              <a:spcBef>
                <a:spcPts val="0"/>
              </a:spcBef>
              <a:spcAft>
                <a:spcPts val="0"/>
              </a:spcAft>
            </a:pPr>
            <a:r>
              <a:rPr lang="en-US" sz="1200" b="1" dirty="0">
                <a:solidFill>
                  <a:srgbClr val="017B60"/>
                </a:solidFill>
              </a:rPr>
              <a:t>Guest Seating </a:t>
            </a:r>
          </a:p>
          <a:p>
            <a:pPr>
              <a:spcBef>
                <a:spcPts val="0"/>
              </a:spcBef>
              <a:spcAft>
                <a:spcPts val="0"/>
              </a:spcAft>
            </a:pPr>
            <a:r>
              <a:rPr lang="en-US" sz="1200" dirty="0"/>
              <a:t>Seating is available on a first come, first served basis. </a:t>
            </a:r>
            <a:r>
              <a:rPr lang="en-US" sz="1200" b="1" dirty="0"/>
              <a:t>No saving of seats is permitted</a:t>
            </a:r>
            <a:r>
              <a:rPr lang="en-US" sz="1200" dirty="0"/>
              <a:t>. All guests will be required to sit in the bleachers of the arena. Only graduates, faculty, and working commencement staff are allowed on the main floor. Handicapped seating will be available in the designated areas around the arena.</a:t>
            </a:r>
          </a:p>
          <a:p>
            <a:pPr>
              <a:spcBef>
                <a:spcPts val="0"/>
              </a:spcBef>
              <a:spcAft>
                <a:spcPts val="0"/>
              </a:spcAft>
            </a:pPr>
            <a:endParaRPr lang="en-US" sz="1200" dirty="0"/>
          </a:p>
          <a:p>
            <a:pPr>
              <a:spcBef>
                <a:spcPts val="0"/>
              </a:spcBef>
              <a:spcAft>
                <a:spcPts val="0"/>
              </a:spcAft>
            </a:pPr>
            <a:r>
              <a:rPr lang="en-US" sz="1200" b="1" dirty="0">
                <a:solidFill>
                  <a:srgbClr val="017B60"/>
                </a:solidFill>
              </a:rPr>
              <a:t>Masks</a:t>
            </a:r>
            <a:r>
              <a:rPr lang="en-US" sz="1200" dirty="0">
                <a:solidFill>
                  <a:srgbClr val="017B60"/>
                </a:solidFill>
              </a:rPr>
              <a:t> </a:t>
            </a:r>
          </a:p>
          <a:p>
            <a:pPr>
              <a:spcBef>
                <a:spcPts val="0"/>
              </a:spcBef>
              <a:spcAft>
                <a:spcPts val="0"/>
              </a:spcAft>
            </a:pPr>
            <a:r>
              <a:rPr lang="en-US" sz="1200" dirty="0"/>
              <a:t>Face masks are not required for anyone attending the commencement ceremony. However, guests may choose to continue to wear masks at their own discretion. Please respect the masking decisions of all patrons.</a:t>
            </a:r>
          </a:p>
          <a:p>
            <a:pPr>
              <a:spcBef>
                <a:spcPts val="0"/>
              </a:spcBef>
              <a:spcAft>
                <a:spcPts val="0"/>
              </a:spcAft>
            </a:pPr>
            <a:endParaRPr lang="en-US" sz="1200" dirty="0"/>
          </a:p>
          <a:p>
            <a:pPr>
              <a:spcBef>
                <a:spcPts val="0"/>
              </a:spcBef>
              <a:spcAft>
                <a:spcPts val="0"/>
              </a:spcAft>
            </a:pPr>
            <a:r>
              <a:rPr lang="en-US" sz="1200" b="1" dirty="0">
                <a:solidFill>
                  <a:srgbClr val="017B60"/>
                </a:solidFill>
              </a:rPr>
              <a:t>Safety and Security </a:t>
            </a:r>
          </a:p>
          <a:p>
            <a:pPr>
              <a:spcBef>
                <a:spcPts val="0"/>
              </a:spcBef>
              <a:spcAft>
                <a:spcPts val="0"/>
              </a:spcAft>
            </a:pPr>
            <a:r>
              <a:rPr lang="en-US" sz="1200" dirty="0"/>
              <a:t>For the safety and security of all participants and attendees, all guests will be required to enter through security check points. Guests will be subject to metal detectors and/or wanding upon entry into the stadium. For a safe and smooth entry into the graduation area, it is recommended to use clear see-through bags and small clutch bags that are approximately the size of your hand. No weapons of any kind are permitted on campus. The following items are prohibited and should not be brought to campus: noise makers, confetti, balloons, inflatables, wrapped packages, placards/signs, backpacks, firearms, weapons including fireworks, firearms, sticks, clubs, knives of any length, and other weapons. </a:t>
            </a:r>
            <a:endParaRPr lang="en-US" dirty="0"/>
          </a:p>
          <a:p>
            <a:pPr>
              <a:spcBef>
                <a:spcPts val="0"/>
              </a:spcBef>
              <a:spcAft>
                <a:spcPts val="0"/>
              </a:spcAft>
            </a:pPr>
            <a:r>
              <a:rPr lang="en-US" sz="1200" b="1" i="1" dirty="0"/>
              <a:t>*Please do not bring any prohibited items.</a:t>
            </a:r>
            <a:endParaRPr lang="en-US" i="1" dirty="0"/>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xfrm>
            <a:off x="6095539" y="189129"/>
            <a:ext cx="5258261" cy="6479741"/>
          </a:xfrm>
          <a:solidFill>
            <a:schemeClr val="bg1"/>
          </a:solidFill>
        </p:spPr>
        <p:txBody>
          <a:bodyPr vert="horz" lIns="91440" tIns="45720" rIns="91440" bIns="45720" rtlCol="0" anchor="t">
            <a:noAutofit/>
          </a:bodyPr>
          <a:lstStyle/>
          <a:p>
            <a:pPr>
              <a:lnSpc>
                <a:spcPct val="120000"/>
              </a:lnSpc>
              <a:spcBef>
                <a:spcPts val="0"/>
              </a:spcBef>
              <a:spcAft>
                <a:spcPts val="0"/>
              </a:spcAft>
            </a:pPr>
            <a:r>
              <a:rPr lang="en-US" sz="1200" b="1" dirty="0">
                <a:solidFill>
                  <a:srgbClr val="017B60"/>
                </a:solidFill>
              </a:rPr>
              <a:t>Bag Policy </a:t>
            </a:r>
          </a:p>
          <a:p>
            <a:pPr>
              <a:lnSpc>
                <a:spcPct val="120000"/>
              </a:lnSpc>
              <a:spcBef>
                <a:spcPts val="0"/>
              </a:spcBef>
              <a:spcAft>
                <a:spcPts val="0"/>
              </a:spcAft>
            </a:pPr>
            <a:r>
              <a:rPr lang="en-US" sz="1200" dirty="0"/>
              <a:t>NSU strongly encourages guests to not bring any type of bags. However, guest can bring the following style and size bag, package, or container: </a:t>
            </a:r>
          </a:p>
          <a:p>
            <a:pPr marL="171450" indent="-171450">
              <a:lnSpc>
                <a:spcPct val="120000"/>
              </a:lnSpc>
              <a:spcBef>
                <a:spcPts val="0"/>
              </a:spcBef>
              <a:spcAft>
                <a:spcPts val="0"/>
              </a:spcAft>
              <a:buFont typeface="Arial" panose="020B0604020202020204" pitchFamily="34" charset="0"/>
              <a:buChar char="•"/>
            </a:pPr>
            <a:r>
              <a:rPr lang="en-US" sz="1200" dirty="0"/>
              <a:t>Bags that are clear plastic, vinyl or PVC and do not exceed 12” x 6” x 12.” No buckles, grommets/hardware or decor can conceal any part of the bag. The bag must be all clear.</a:t>
            </a:r>
          </a:p>
          <a:p>
            <a:pPr marL="171450" indent="-171450">
              <a:lnSpc>
                <a:spcPct val="120000"/>
              </a:lnSpc>
              <a:spcBef>
                <a:spcPts val="0"/>
              </a:spcBef>
              <a:spcAft>
                <a:spcPts val="0"/>
              </a:spcAft>
              <a:buFont typeface="Arial" panose="020B0604020202020204" pitchFamily="34" charset="0"/>
              <a:buChar char="•"/>
            </a:pPr>
            <a:r>
              <a:rPr lang="en-US" sz="1200" dirty="0"/>
              <a:t>One-gallon clear plastic freezer bag (Ziploc bag or similar). </a:t>
            </a:r>
          </a:p>
          <a:p>
            <a:pPr marL="171450" indent="-171450">
              <a:lnSpc>
                <a:spcPct val="120000"/>
              </a:lnSpc>
              <a:spcBef>
                <a:spcPts val="0"/>
              </a:spcBef>
              <a:spcAft>
                <a:spcPts val="0"/>
              </a:spcAft>
              <a:buFont typeface="Arial" panose="020B0604020202020204" pitchFamily="34" charset="0"/>
              <a:buChar char="•"/>
            </a:pPr>
            <a:r>
              <a:rPr lang="en-US" sz="1200" dirty="0"/>
              <a:t>Small clutch bags, approximately the size of a hand, with or without a handle or strap can be taken into the arena with one of the clear plastic bag options. </a:t>
            </a:r>
          </a:p>
          <a:p>
            <a:pPr>
              <a:lnSpc>
                <a:spcPct val="120000"/>
              </a:lnSpc>
              <a:spcBef>
                <a:spcPts val="0"/>
              </a:spcBef>
              <a:spcAft>
                <a:spcPts val="0"/>
              </a:spcAft>
            </a:pPr>
            <a:r>
              <a:rPr lang="en-US" sz="1200" b="1" i="1" dirty="0"/>
              <a:t>*Please note that all bags are subject to search by NSU Police.</a:t>
            </a:r>
            <a:endParaRPr lang="en-US" i="1"/>
          </a:p>
          <a:p>
            <a:pPr>
              <a:lnSpc>
                <a:spcPct val="120000"/>
              </a:lnSpc>
              <a:spcBef>
                <a:spcPts val="0"/>
              </a:spcBef>
              <a:spcAft>
                <a:spcPts val="0"/>
              </a:spcAft>
            </a:pPr>
            <a:endParaRPr lang="en-US" sz="1200" i="1" dirty="0"/>
          </a:p>
          <a:p>
            <a:pPr>
              <a:lnSpc>
                <a:spcPct val="120000"/>
              </a:lnSpc>
              <a:spcBef>
                <a:spcPts val="0"/>
              </a:spcBef>
              <a:spcAft>
                <a:spcPts val="0"/>
              </a:spcAft>
            </a:pPr>
            <a:r>
              <a:rPr lang="en-US" sz="1200" b="1" dirty="0">
                <a:solidFill>
                  <a:srgbClr val="017B60"/>
                </a:solidFill>
              </a:rPr>
              <a:t>Alternate Ceremony Viewing Options </a:t>
            </a:r>
          </a:p>
          <a:p>
            <a:pPr>
              <a:lnSpc>
                <a:spcPct val="120000"/>
              </a:lnSpc>
              <a:spcBef>
                <a:spcPts val="0"/>
              </a:spcBef>
              <a:spcAft>
                <a:spcPts val="0"/>
              </a:spcAft>
            </a:pPr>
            <a:r>
              <a:rPr lang="en-US" sz="1200" dirty="0"/>
              <a:t>On campus viewing option: L. Douglas Wilder Performing Arts Center. Doors open at 7:30 a.m. No tickets are needed for the Wilder Center. </a:t>
            </a:r>
          </a:p>
          <a:p>
            <a:pPr>
              <a:lnSpc>
                <a:spcPct val="120000"/>
              </a:lnSpc>
              <a:spcBef>
                <a:spcPts val="0"/>
              </a:spcBef>
              <a:spcAft>
                <a:spcPts val="0"/>
              </a:spcAft>
            </a:pPr>
            <a:r>
              <a:rPr lang="en-US" sz="1200" b="1" i="1" dirty="0"/>
              <a:t>*Off campus viewing option: Guests may view the ceremony at www.nsu.edu. </a:t>
            </a:r>
          </a:p>
          <a:p>
            <a:pPr>
              <a:lnSpc>
                <a:spcPct val="120000"/>
              </a:lnSpc>
              <a:spcBef>
                <a:spcPts val="0"/>
              </a:spcBef>
              <a:spcAft>
                <a:spcPts val="0"/>
              </a:spcAft>
            </a:pPr>
            <a:endParaRPr lang="en-US" sz="1200" dirty="0"/>
          </a:p>
          <a:p>
            <a:pPr>
              <a:lnSpc>
                <a:spcPct val="120000"/>
              </a:lnSpc>
              <a:spcBef>
                <a:spcPts val="0"/>
              </a:spcBef>
              <a:spcAft>
                <a:spcPts val="0"/>
              </a:spcAft>
            </a:pPr>
            <a:r>
              <a:rPr lang="en-US" sz="1200" b="1" dirty="0">
                <a:solidFill>
                  <a:srgbClr val="017B60"/>
                </a:solidFill>
              </a:rPr>
              <a:t>Parking</a:t>
            </a:r>
            <a:r>
              <a:rPr lang="en-US" sz="1200" dirty="0"/>
              <a:t> </a:t>
            </a:r>
          </a:p>
          <a:p>
            <a:pPr>
              <a:lnSpc>
                <a:spcPct val="120000"/>
              </a:lnSpc>
              <a:spcBef>
                <a:spcPts val="0"/>
              </a:spcBef>
              <a:spcAft>
                <a:spcPts val="0"/>
              </a:spcAft>
            </a:pPr>
            <a:r>
              <a:rPr lang="en-US" sz="1200" dirty="0"/>
              <a:t>Norfolk State University makes every effort to accommodate guests with mobility challenges. We want our patrons to have positive memorable on-campus experience. Parking attendants will be on hand to provide assistance and guidance. </a:t>
            </a:r>
          </a:p>
          <a:p>
            <a:pPr marL="285750" indent="-285750">
              <a:lnSpc>
                <a:spcPct val="120000"/>
              </a:lnSpc>
              <a:spcBef>
                <a:spcPts val="0"/>
              </a:spcBef>
              <a:spcAft>
                <a:spcPts val="0"/>
              </a:spcAft>
              <a:buFont typeface="Arial" panose="020B0604020202020204" pitchFamily="34" charset="0"/>
              <a:buChar char="•"/>
            </a:pPr>
            <a:r>
              <a:rPr lang="en-US" sz="1200" dirty="0"/>
              <a:t>All parking lots will be open and available for guests </a:t>
            </a:r>
            <a:r>
              <a:rPr lang="en-US" sz="1200" b="1" dirty="0"/>
              <a:t>except</a:t>
            </a:r>
            <a:r>
              <a:rPr lang="en-US" sz="1200" dirty="0"/>
              <a:t> for Lot 8 at Echols Hall.</a:t>
            </a:r>
          </a:p>
          <a:p>
            <a:pPr marL="285750" indent="-285750">
              <a:lnSpc>
                <a:spcPct val="120000"/>
              </a:lnSpc>
              <a:spcBef>
                <a:spcPts val="0"/>
              </a:spcBef>
              <a:spcAft>
                <a:spcPts val="0"/>
              </a:spcAft>
              <a:buFont typeface="Arial" panose="020B0604020202020204" pitchFamily="34" charset="0"/>
              <a:buChar char="•"/>
            </a:pPr>
            <a:r>
              <a:rPr lang="en-US" sz="1200" dirty="0"/>
              <a:t>Limited handicapped parking will be available to guests on a first come, first serve basis. Parking will not be available at Price Stadium.</a:t>
            </a:r>
          </a:p>
          <a:p>
            <a:pPr marL="285750" indent="-285750">
              <a:lnSpc>
                <a:spcPct val="120000"/>
              </a:lnSpc>
              <a:spcBef>
                <a:spcPts val="0"/>
              </a:spcBef>
              <a:spcAft>
                <a:spcPts val="0"/>
              </a:spcAft>
              <a:buFont typeface="Arial" panose="020B0604020202020204" pitchFamily="34" charset="0"/>
              <a:buChar char="•"/>
            </a:pPr>
            <a:r>
              <a:rPr lang="en-US" sz="1200" dirty="0"/>
              <a:t>Lots 9, 11 &amp; 12 have been designated as handicapped lots for the commencement ceremony. Once these lots reach capacity, guests will be directed to other lots for parking. To gain access to the designated handicapped parking lots, enter the NSU Campus via Gate 8 (located off the Ballentine Ave and/or </a:t>
            </a:r>
            <a:r>
              <a:rPr lang="en-US" sz="1200" dirty="0" err="1"/>
              <a:t>MiddleTowne</a:t>
            </a:r>
            <a:r>
              <a:rPr lang="en-US" sz="1200" dirty="0"/>
              <a:t> Arch).</a:t>
            </a:r>
          </a:p>
          <a:p>
            <a:pPr marL="285750" indent="-285750">
              <a:lnSpc>
                <a:spcPct val="120000"/>
              </a:lnSpc>
              <a:spcBef>
                <a:spcPts val="0"/>
              </a:spcBef>
              <a:spcAft>
                <a:spcPts val="0"/>
              </a:spcAft>
              <a:buFont typeface="Arial" panose="020B0604020202020204" pitchFamily="34" charset="0"/>
              <a:buChar char="•"/>
            </a:pPr>
            <a:r>
              <a:rPr lang="en-US" sz="1200" dirty="0"/>
              <a:t>Shuttle services will be available to transport guests to/from parking lots to Echols Hall. Guests will have to walk to the nearest shuttle stop for pick-up. Shuttles services will begin at 7:00 a.m.</a:t>
            </a:r>
          </a:p>
        </p:txBody>
      </p:sp>
    </p:spTree>
    <p:extLst>
      <p:ext uri="{BB962C8B-B14F-4D97-AF65-F5344CB8AC3E}">
        <p14:creationId xmlns:p14="http://schemas.microsoft.com/office/powerpoint/2010/main" val="83740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788068" y="835586"/>
            <a:ext cx="10615863" cy="5175284"/>
          </a:xfrm>
          <a:noFill/>
        </p:spPr>
        <p:txBody>
          <a:bodyPr vert="horz" lIns="91440" tIns="45720" rIns="91440" bIns="45720" rtlCol="0" anchor="t">
            <a:normAutofit/>
          </a:bodyPr>
          <a:lstStyle/>
          <a:p>
            <a:pPr>
              <a:lnSpc>
                <a:spcPct val="120000"/>
              </a:lnSpc>
              <a:spcBef>
                <a:spcPts val="0"/>
              </a:spcBef>
            </a:pPr>
            <a:r>
              <a:rPr lang="en-US" b="1" dirty="0"/>
              <a:t>NOTE: Please be advised that it is a lot of walking; therefore, it is recommended that guests with mobility challenges use walking assistive devices such as wheelchairs, scooters, etc. to and from Echols Hall. </a:t>
            </a:r>
          </a:p>
          <a:p>
            <a:pPr>
              <a:lnSpc>
                <a:spcPct val="120000"/>
              </a:lnSpc>
              <a:spcBef>
                <a:spcPts val="0"/>
              </a:spcBef>
            </a:pPr>
            <a:endParaRPr lang="en-US" b="1" dirty="0"/>
          </a:p>
          <a:p>
            <a:pPr>
              <a:lnSpc>
                <a:spcPct val="120000"/>
              </a:lnSpc>
              <a:spcBef>
                <a:spcPts val="0"/>
              </a:spcBef>
            </a:pPr>
            <a:r>
              <a:rPr lang="en-US" b="1" dirty="0">
                <a:solidFill>
                  <a:srgbClr val="017B60"/>
                </a:solidFill>
              </a:rPr>
              <a:t>Photography by Guests </a:t>
            </a:r>
          </a:p>
          <a:p>
            <a:pPr>
              <a:lnSpc>
                <a:spcPct val="120000"/>
              </a:lnSpc>
              <a:spcBef>
                <a:spcPts val="0"/>
              </a:spcBef>
            </a:pPr>
            <a:r>
              <a:rPr lang="en-US" dirty="0"/>
              <a:t>It is permissible for Commencement guests to photograph proceedings from the stands only. No one other than those who have been issued a “Press Pass” will be allowed to take pictures on the main floor. </a:t>
            </a:r>
          </a:p>
          <a:p>
            <a:pPr>
              <a:lnSpc>
                <a:spcPct val="120000"/>
              </a:lnSpc>
              <a:spcBef>
                <a:spcPts val="0"/>
              </a:spcBef>
            </a:pPr>
            <a:endParaRPr lang="en-US" dirty="0"/>
          </a:p>
          <a:p>
            <a:pPr>
              <a:lnSpc>
                <a:spcPct val="120000"/>
              </a:lnSpc>
              <a:spcBef>
                <a:spcPts val="0"/>
              </a:spcBef>
            </a:pPr>
            <a:r>
              <a:rPr lang="en-US" b="1" dirty="0">
                <a:solidFill>
                  <a:srgbClr val="017B60"/>
                </a:solidFill>
              </a:rPr>
              <a:t>Inclement Weather </a:t>
            </a:r>
          </a:p>
          <a:p>
            <a:pPr>
              <a:lnSpc>
                <a:spcPct val="120000"/>
              </a:lnSpc>
              <a:spcBef>
                <a:spcPts val="0"/>
              </a:spcBef>
            </a:pPr>
            <a:r>
              <a:rPr lang="en-US" dirty="0"/>
              <a:t>In case of severe weather that would alter the location of the ceremony, scheduled time, and/or cancel the ceremony, please visit the NSU website at www.nsu.edu, call the University operator at (757) 823-8600, listen to WNSB 91.1 FM, or tune in to WNSU Channel 47.</a:t>
            </a:r>
          </a:p>
          <a:p>
            <a:pPr>
              <a:lnSpc>
                <a:spcPct val="120000"/>
              </a:lnSpc>
              <a:spcBef>
                <a:spcPts val="0"/>
              </a:spcBef>
            </a:pPr>
            <a:r>
              <a:rPr lang="en-US" dirty="0"/>
              <a:t> </a:t>
            </a:r>
          </a:p>
          <a:p>
            <a:pPr>
              <a:lnSpc>
                <a:spcPct val="120000"/>
              </a:lnSpc>
              <a:spcBef>
                <a:spcPts val="0"/>
              </a:spcBef>
            </a:pPr>
            <a:r>
              <a:rPr lang="en-US" dirty="0"/>
              <a:t>All guests will be required to have a ticket in order to gain access to Echols Hall. Each graduate will be given six (6) tickets at the commencement rehearsal. Distribution of commencement tickets is solely the responsibility of the graduate. Extra tickets will not be available. </a:t>
            </a:r>
          </a:p>
          <a:p>
            <a:pPr>
              <a:lnSpc>
                <a:spcPct val="120000"/>
              </a:lnSpc>
              <a:spcBef>
                <a:spcPts val="0"/>
              </a:spcBef>
            </a:pPr>
            <a:endParaRPr lang="en-US" dirty="0"/>
          </a:p>
        </p:txBody>
      </p:sp>
    </p:spTree>
    <p:extLst>
      <p:ext uri="{BB962C8B-B14F-4D97-AF65-F5344CB8AC3E}">
        <p14:creationId xmlns:p14="http://schemas.microsoft.com/office/powerpoint/2010/main" val="643777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3C20BE78-9FDF-401B-B412-3AA10EC5BEA3}">
  <ds:schemaRefs>
    <ds:schemaRef ds:uri="16c05727-aa75-4e4a-9b5f-8a80a1165891"/>
    <ds:schemaRef ds:uri="http://purl.org/dc/elements/1.1/"/>
    <ds:schemaRef ds:uri="http://schemas.microsoft.com/office/infopath/2007/PartnerControls"/>
    <ds:schemaRef ds:uri="http://schemas.microsoft.com/sharepoint/v3"/>
    <ds:schemaRef ds:uri="http://schemas.openxmlformats.org/package/2006/metadata/core-properties"/>
    <ds:schemaRef ds:uri="http://www.w3.org/XML/1998/namespace"/>
    <ds:schemaRef ds:uri="http://purl.org/dc/dcmitype/"/>
    <ds:schemaRef ds:uri="http://purl.org/dc/terms/"/>
    <ds:schemaRef ds:uri="http://schemas.microsoft.com/office/2006/documentManagement/types"/>
    <ds:schemaRef ds:uri="230e9df3-be65-4c73-a93b-d1236ebd677e"/>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{10F006E9-F96D-48E8-BE32-21D21A02695C}TF020710ce-b2a3-4743-8ec4-0abcd2574951ef9f6aa4_win32-415a623b9e9a</Template>
  <TotalTime>5774</TotalTime>
  <Words>5559</Words>
  <Application>Microsoft Office PowerPoint</Application>
  <PresentationFormat>Widescreen</PresentationFormat>
  <Paragraphs>464</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Univers Condensed Light</vt:lpstr>
      <vt:lpstr>Walbaum Display Light</vt:lpstr>
      <vt:lpstr>AngleLinesVTI</vt:lpstr>
      <vt:lpstr>Commencement December 2025 Information Booklet   Norfolk State University 700 Park Avenue | Norfolk, VA 23504 757-823-8600 www.nsu.edu   </vt:lpstr>
      <vt:lpstr>AGENDA</vt:lpstr>
      <vt:lpstr>  COMMENCEMENT INFORMATION </vt:lpstr>
      <vt:lpstr>PowerPoint Presentation</vt:lpstr>
      <vt:lpstr>PowerPoint Presentation</vt:lpstr>
      <vt:lpstr>PowerPoint Presentation</vt:lpstr>
      <vt:lpstr>Information for GUESTS attending the Commencement Day Ceremony </vt:lpstr>
      <vt:lpstr>PowerPoint Presentation</vt:lpstr>
      <vt:lpstr>PowerPoint Presentation</vt:lpstr>
      <vt:lpstr>Hotel Information</vt:lpstr>
      <vt:lpstr>Preparing  for  the Ceremony </vt:lpstr>
      <vt:lpstr>PowerPoint Presentation</vt:lpstr>
      <vt:lpstr>PowerPoint Presentation</vt:lpstr>
      <vt:lpstr>PowerPoint Presentation</vt:lpstr>
      <vt:lpstr>Ordering the Correct Regalia</vt:lpstr>
      <vt:lpstr>PowerPoint Presentation</vt:lpstr>
      <vt:lpstr>PowerPoint Presentation</vt:lpstr>
      <vt:lpstr>PowerPoint Presentation</vt:lpstr>
      <vt:lpstr>PowerPoint Presentation</vt:lpstr>
      <vt:lpstr>THANK YOU  &amp; Congratulations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Vega, Lauren A.</dc:creator>
  <cp:lastModifiedBy>Vega, Lauren A.</cp:lastModifiedBy>
  <cp:revision>196</cp:revision>
  <cp:lastPrinted>2025-09-25T20:12:29Z</cp:lastPrinted>
  <dcterms:created xsi:type="dcterms:W3CDTF">2025-09-24T19:57:04Z</dcterms:created>
  <dcterms:modified xsi:type="dcterms:W3CDTF">2025-10-02T14:00:31Z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