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26"/>
  </p:notesMasterIdLst>
  <p:handoutMasterIdLst>
    <p:handoutMasterId r:id="rId27"/>
  </p:handoutMasterIdLst>
  <p:sldIdLst>
    <p:sldId id="289" r:id="rId5"/>
    <p:sldId id="288" r:id="rId6"/>
    <p:sldId id="276" r:id="rId7"/>
    <p:sldId id="263" r:id="rId8"/>
    <p:sldId id="265" r:id="rId9"/>
    <p:sldId id="261" r:id="rId10"/>
    <p:sldId id="283" r:id="rId11"/>
    <p:sldId id="264" r:id="rId12"/>
    <p:sldId id="266" r:id="rId13"/>
    <p:sldId id="268" r:id="rId14"/>
    <p:sldId id="290" r:id="rId15"/>
    <p:sldId id="291" r:id="rId16"/>
    <p:sldId id="293" r:id="rId17"/>
    <p:sldId id="292" r:id="rId18"/>
    <p:sldId id="294" r:id="rId19"/>
    <p:sldId id="296" r:id="rId20"/>
    <p:sldId id="297" r:id="rId21"/>
    <p:sldId id="298" r:id="rId22"/>
    <p:sldId id="299" r:id="rId23"/>
    <p:sldId id="262" r:id="rId24"/>
    <p:sldId id="300" r:id="rId2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251A3244-32AA-801D-5F95-DEE9119E92C6}" name="Vega, Lauren A." initials="VL" userId="S::lavega@nsu.edu::8eeab06c-c1ba-44d4-91c7-a35354c637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BD63"/>
    <a:srgbClr val="297960"/>
    <a:srgbClr val="017B60"/>
    <a:srgbClr val="00583C"/>
    <a:srgbClr val="1F46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38" y="3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ga, Lauren A." userId="8eeab06c-c1ba-44d4-91c7-a35354c637b0" providerId="ADAL" clId="{8648EA47-7618-48A1-9075-3D1191EA9AFD}"/>
    <pc:docChg chg="undo custSel addSld delSld modSld">
      <pc:chgData name="Vega, Lauren A." userId="8eeab06c-c1ba-44d4-91c7-a35354c637b0" providerId="ADAL" clId="{8648EA47-7618-48A1-9075-3D1191EA9AFD}" dt="2026-04-22T21:01:20.782" v="311" actId="1076"/>
      <pc:docMkLst>
        <pc:docMk/>
      </pc:docMkLst>
      <pc:sldChg chg="modSp mod">
        <pc:chgData name="Vega, Lauren A." userId="8eeab06c-c1ba-44d4-91c7-a35354c637b0" providerId="ADAL" clId="{8648EA47-7618-48A1-9075-3D1191EA9AFD}" dt="2026-04-22T21:01:20.782" v="311" actId="1076"/>
        <pc:sldMkLst>
          <pc:docMk/>
          <pc:sldMk cId="1190896115" sldId="296"/>
        </pc:sldMkLst>
        <pc:graphicFrameChg chg="mod modGraphic">
          <ac:chgData name="Vega, Lauren A." userId="8eeab06c-c1ba-44d4-91c7-a35354c637b0" providerId="ADAL" clId="{8648EA47-7618-48A1-9075-3D1191EA9AFD}" dt="2026-04-22T21:01:20.782" v="311" actId="1076"/>
          <ac:graphicFrameMkLst>
            <pc:docMk/>
            <pc:sldMk cId="1190896115" sldId="296"/>
            <ac:graphicFrameMk id="9" creationId="{ABC1A973-E1AB-54E7-9BE6-6D54D29B3C7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a:extLst>
              <a:ext uri="{FF2B5EF4-FFF2-40B4-BE49-F238E27FC236}">
                <a16:creationId xmlns:a16="http://schemas.microsoft.com/office/drawing/2014/main" id="{113AB137-CEA6-0244-F12B-1ECC21172D00}"/>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0DC994AA-C437-4EF4-8BEF-0B832D7FA420}" type="datetimeFigureOut">
              <a:rPr lang="en-US" smtClean="0"/>
              <a:t>4/22/2026</a:t>
            </a:fld>
            <a:endParaRPr lang="en-US"/>
          </a:p>
        </p:txBody>
      </p:sp>
      <p:sp>
        <p:nvSpPr>
          <p:cNvPr id="4" name="Footer Placeholder 3">
            <a:extLst>
              <a:ext uri="{FF2B5EF4-FFF2-40B4-BE49-F238E27FC236}">
                <a16:creationId xmlns:a16="http://schemas.microsoft.com/office/drawing/2014/main" id="{0868EC96-C6CC-F2AF-D90F-143F4D20A07A}"/>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38B16356-3B28-4AAF-8099-7941810E2475}" type="datetimeFigureOut">
              <a:rPr lang="en-US" smtClean="0"/>
              <a:t>4/22/2026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C5DA344-5FA2-43F7-9D95-CA56C82B080A}" type="slidenum">
              <a:rPr lang="en-US" smtClean="0"/>
              <a:t>‹#›</a:t>
            </a:fld>
            <a:endParaRPr lang="en-US"/>
          </a:p>
        </p:txBody>
      </p:sp>
    </p:spTree>
    <p:extLst>
      <p:ext uri="{BB962C8B-B14F-4D97-AF65-F5344CB8AC3E}">
        <p14:creationId xmlns:p14="http://schemas.microsoft.com/office/powerpoint/2010/main" val="1255762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1</a:t>
            </a:fld>
            <a:endParaRPr lang="en-US"/>
          </a:p>
        </p:txBody>
      </p:sp>
    </p:spTree>
    <p:extLst>
      <p:ext uri="{BB962C8B-B14F-4D97-AF65-F5344CB8AC3E}">
        <p14:creationId xmlns:p14="http://schemas.microsoft.com/office/powerpoint/2010/main" val="695444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10</a:t>
            </a:fld>
            <a:endParaRPr lang="en-US"/>
          </a:p>
        </p:txBody>
      </p:sp>
    </p:spTree>
    <p:extLst>
      <p:ext uri="{BB962C8B-B14F-4D97-AF65-F5344CB8AC3E}">
        <p14:creationId xmlns:p14="http://schemas.microsoft.com/office/powerpoint/2010/main" val="711298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16</a:t>
            </a:fld>
            <a:endParaRPr lang="en-US"/>
          </a:p>
        </p:txBody>
      </p:sp>
    </p:spTree>
    <p:extLst>
      <p:ext uri="{BB962C8B-B14F-4D97-AF65-F5344CB8AC3E}">
        <p14:creationId xmlns:p14="http://schemas.microsoft.com/office/powerpoint/2010/main" val="1365119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20</a:t>
            </a:fld>
            <a:endParaRPr lang="en-US"/>
          </a:p>
        </p:txBody>
      </p:sp>
    </p:spTree>
    <p:extLst>
      <p:ext uri="{BB962C8B-B14F-4D97-AF65-F5344CB8AC3E}">
        <p14:creationId xmlns:p14="http://schemas.microsoft.com/office/powerpoint/2010/main" val="2974415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to update deadline dates?</a:t>
            </a:r>
          </a:p>
        </p:txBody>
      </p:sp>
      <p:sp>
        <p:nvSpPr>
          <p:cNvPr id="4" name="Slide Number Placeholder 3"/>
          <p:cNvSpPr>
            <a:spLocks noGrp="1"/>
          </p:cNvSpPr>
          <p:nvPr>
            <p:ph type="sldNum" sz="quarter" idx="5"/>
          </p:nvPr>
        </p:nvSpPr>
        <p:spPr/>
        <p:txBody>
          <a:bodyPr/>
          <a:lstStyle/>
          <a:p>
            <a:fld id="{CC5DA344-5FA2-43F7-9D95-CA56C82B080A}" type="slidenum">
              <a:rPr lang="en-US" smtClean="0"/>
              <a:t>2</a:t>
            </a:fld>
            <a:endParaRPr lang="en-US"/>
          </a:p>
        </p:txBody>
      </p:sp>
    </p:spTree>
    <p:extLst>
      <p:ext uri="{BB962C8B-B14F-4D97-AF65-F5344CB8AC3E}">
        <p14:creationId xmlns:p14="http://schemas.microsoft.com/office/powerpoint/2010/main" val="3727634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3</a:t>
            </a:fld>
            <a:endParaRPr lang="en-US"/>
          </a:p>
        </p:txBody>
      </p:sp>
    </p:spTree>
    <p:extLst>
      <p:ext uri="{BB962C8B-B14F-4D97-AF65-F5344CB8AC3E}">
        <p14:creationId xmlns:p14="http://schemas.microsoft.com/office/powerpoint/2010/main" val="123304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4</a:t>
            </a:fld>
            <a:endParaRPr lang="en-US"/>
          </a:p>
        </p:txBody>
      </p:sp>
    </p:spTree>
    <p:extLst>
      <p:ext uri="{BB962C8B-B14F-4D97-AF65-F5344CB8AC3E}">
        <p14:creationId xmlns:p14="http://schemas.microsoft.com/office/powerpoint/2010/main" val="206508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to remove rain tickets as we are inside already? Update Commencement Program Booklet deadline?</a:t>
            </a:r>
          </a:p>
        </p:txBody>
      </p:sp>
      <p:sp>
        <p:nvSpPr>
          <p:cNvPr id="4" name="Slide Number Placeholder 3"/>
          <p:cNvSpPr>
            <a:spLocks noGrp="1"/>
          </p:cNvSpPr>
          <p:nvPr>
            <p:ph type="sldNum" sz="quarter" idx="5"/>
          </p:nvPr>
        </p:nvSpPr>
        <p:spPr/>
        <p:txBody>
          <a:bodyPr/>
          <a:lstStyle/>
          <a:p>
            <a:fld id="{CC5DA344-5FA2-43F7-9D95-CA56C82B080A}" type="slidenum">
              <a:rPr lang="en-US" smtClean="0"/>
              <a:t>5</a:t>
            </a:fld>
            <a:endParaRPr lang="en-US"/>
          </a:p>
        </p:txBody>
      </p:sp>
    </p:spTree>
    <p:extLst>
      <p:ext uri="{BB962C8B-B14F-4D97-AF65-F5344CB8AC3E}">
        <p14:creationId xmlns:p14="http://schemas.microsoft.com/office/powerpoint/2010/main" val="158876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parking is still the same?</a:t>
            </a:r>
          </a:p>
        </p:txBody>
      </p:sp>
      <p:sp>
        <p:nvSpPr>
          <p:cNvPr id="4" name="Slide Number Placeholder 3"/>
          <p:cNvSpPr>
            <a:spLocks noGrp="1"/>
          </p:cNvSpPr>
          <p:nvPr>
            <p:ph type="sldNum" sz="quarter" idx="5"/>
          </p:nvPr>
        </p:nvSpPr>
        <p:spPr/>
        <p:txBody>
          <a:bodyPr/>
          <a:lstStyle/>
          <a:p>
            <a:fld id="{CC5DA344-5FA2-43F7-9D95-CA56C82B080A}" type="slidenum">
              <a:rPr lang="en-US" smtClean="0"/>
              <a:t>6</a:t>
            </a:fld>
            <a:endParaRPr lang="en-US"/>
          </a:p>
        </p:txBody>
      </p:sp>
    </p:spTree>
    <p:extLst>
      <p:ext uri="{BB962C8B-B14F-4D97-AF65-F5344CB8AC3E}">
        <p14:creationId xmlns:p14="http://schemas.microsoft.com/office/powerpoint/2010/main" val="3988440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7</a:t>
            </a:fld>
            <a:endParaRPr lang="en-US"/>
          </a:p>
        </p:txBody>
      </p:sp>
    </p:spTree>
    <p:extLst>
      <p:ext uri="{BB962C8B-B14F-4D97-AF65-F5344CB8AC3E}">
        <p14:creationId xmlns:p14="http://schemas.microsoft.com/office/powerpoint/2010/main" val="465852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8</a:t>
            </a:fld>
            <a:endParaRPr lang="en-US"/>
          </a:p>
        </p:txBody>
      </p:sp>
    </p:spTree>
    <p:extLst>
      <p:ext uri="{BB962C8B-B14F-4D97-AF65-F5344CB8AC3E}">
        <p14:creationId xmlns:p14="http://schemas.microsoft.com/office/powerpoint/2010/main" val="1495799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5DA344-5FA2-43F7-9D95-CA56C82B080A}" type="slidenum">
              <a:rPr lang="en-US" smtClean="0"/>
              <a:t>9</a:t>
            </a:fld>
            <a:endParaRPr lang="en-US"/>
          </a:p>
        </p:txBody>
      </p:sp>
    </p:spTree>
    <p:extLst>
      <p:ext uri="{BB962C8B-B14F-4D97-AF65-F5344CB8AC3E}">
        <p14:creationId xmlns:p14="http://schemas.microsoft.com/office/powerpoint/2010/main" val="2729973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411565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2461895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247221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accent3">
            <a:lumMod val="20000"/>
            <a:lumOff val="80000"/>
          </a:schemeClr>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4AAEB19-4B49-2801-9B15-7682CDF04C04}"/>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D23C3EC-28B3-4644-8BE5-3288734B4639}"/>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857468" y="486137"/>
            <a:ext cx="5427584" cy="3599727"/>
          </a:xfrm>
        </p:spPr>
        <p:txBody>
          <a:bodyPr anchor="b" anchorCtr="0">
            <a:noAutofit/>
          </a:bodyPr>
          <a:lstStyle>
            <a:lvl1pPr algn="l">
              <a:defRPr sz="4400" cap="all" baseline="0">
                <a:solidFill>
                  <a:schemeClr val="accent1"/>
                </a:solidFill>
              </a:defRPr>
            </a:lvl1pPr>
          </a:lstStyle>
          <a:p>
            <a:r>
              <a:rPr lang="en-US"/>
              <a:t>Click to add title</a:t>
            </a:r>
          </a:p>
        </p:txBody>
      </p:sp>
      <p:sp>
        <p:nvSpPr>
          <p:cNvPr id="13" name="Picture Placeholder 12">
            <a:extLst>
              <a:ext uri="{FF2B5EF4-FFF2-40B4-BE49-F238E27FC236}">
                <a16:creationId xmlns:a16="http://schemas.microsoft.com/office/drawing/2014/main" id="{B64FCBF4-90E6-FFAA-143D-3A01CE52569B}"/>
              </a:ext>
            </a:extLst>
          </p:cNvPr>
          <p:cNvSpPr>
            <a:spLocks noGrp="1"/>
          </p:cNvSpPr>
          <p:nvPr>
            <p:ph type="pic" sz="quarter" idx="10"/>
          </p:nvPr>
        </p:nvSpPr>
        <p:spPr>
          <a:xfrm>
            <a:off x="5624774" y="-6713"/>
            <a:ext cx="6578801" cy="6894576"/>
          </a:xfrm>
          <a:custGeom>
            <a:avLst/>
            <a:gdLst>
              <a:gd name="connsiteX0" fmla="*/ 0 w 6613525"/>
              <a:gd name="connsiteY0" fmla="*/ 0 h 6858000"/>
              <a:gd name="connsiteX1" fmla="*/ 6613525 w 6613525"/>
              <a:gd name="connsiteY1" fmla="*/ 0 h 6858000"/>
              <a:gd name="connsiteX2" fmla="*/ 6613525 w 6613525"/>
              <a:gd name="connsiteY2" fmla="*/ 6858000 h 6858000"/>
              <a:gd name="connsiteX3" fmla="*/ 0 w 6613525"/>
              <a:gd name="connsiteY3" fmla="*/ 6858000 h 6858000"/>
              <a:gd name="connsiteX4" fmla="*/ 0 w 6613525"/>
              <a:gd name="connsiteY4" fmla="*/ 0 h 6858000"/>
              <a:gd name="connsiteX0" fmla="*/ 1875099 w 6613525"/>
              <a:gd name="connsiteY0" fmla="*/ 0 h 6858000"/>
              <a:gd name="connsiteX1" fmla="*/ 6613525 w 6613525"/>
              <a:gd name="connsiteY1" fmla="*/ 0 h 6858000"/>
              <a:gd name="connsiteX2" fmla="*/ 6613525 w 6613525"/>
              <a:gd name="connsiteY2" fmla="*/ 6858000 h 6858000"/>
              <a:gd name="connsiteX3" fmla="*/ 0 w 6613525"/>
              <a:gd name="connsiteY3" fmla="*/ 6858000 h 6858000"/>
              <a:gd name="connsiteX4" fmla="*/ 1875099 w 6613525"/>
              <a:gd name="connsiteY4" fmla="*/ 0 h 6858000"/>
              <a:gd name="connsiteX0" fmla="*/ 1840375 w 6578801"/>
              <a:gd name="connsiteY0" fmla="*/ 0 h 6869575"/>
              <a:gd name="connsiteX1" fmla="*/ 6578801 w 6578801"/>
              <a:gd name="connsiteY1" fmla="*/ 0 h 6869575"/>
              <a:gd name="connsiteX2" fmla="*/ 6578801 w 6578801"/>
              <a:gd name="connsiteY2" fmla="*/ 6858000 h 6869575"/>
              <a:gd name="connsiteX3" fmla="*/ 0 w 6578801"/>
              <a:gd name="connsiteY3" fmla="*/ 6869575 h 6869575"/>
              <a:gd name="connsiteX4" fmla="*/ 1840375 w 6578801"/>
              <a:gd name="connsiteY4" fmla="*/ 0 h 68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8801" h="6869575">
                <a:moveTo>
                  <a:pt x="1840375" y="0"/>
                </a:moveTo>
                <a:lnTo>
                  <a:pt x="6578801" y="0"/>
                </a:lnTo>
                <a:lnTo>
                  <a:pt x="6578801" y="6858000"/>
                </a:lnTo>
                <a:lnTo>
                  <a:pt x="0" y="6869575"/>
                </a:lnTo>
                <a:lnTo>
                  <a:pt x="1840375" y="0"/>
                </a:lnTo>
                <a:close/>
              </a:path>
            </a:pathLst>
          </a:custGeom>
        </p:spPr>
        <p:txBody>
          <a:bodyPr tIns="274320" rIns="274320">
            <a:normAutofit/>
          </a:bodyPr>
          <a:lstStyle>
            <a:lvl1pPr marL="0" indent="0" algn="r">
              <a:buNone/>
              <a:defRPr sz="2000"/>
            </a:lvl1pPr>
          </a:lstStyle>
          <a:p>
            <a:r>
              <a:rPr lang="en-US"/>
              <a:t>Click icon to add picture</a:t>
            </a:r>
          </a:p>
        </p:txBody>
      </p:sp>
    </p:spTree>
    <p:extLst>
      <p:ext uri="{BB962C8B-B14F-4D97-AF65-F5344CB8AC3E}">
        <p14:creationId xmlns:p14="http://schemas.microsoft.com/office/powerpoint/2010/main" val="1007240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E1BBEEFE-AE8A-8083-54B6-DBE9BC0E9F10}"/>
              </a:ext>
              <a:ext uri="{C183D7F6-B498-43B3-948B-1728B52AA6E4}">
                <adec:decorative xmlns:adec="http://schemas.microsoft.com/office/drawing/2017/decorative" val="1"/>
              </a:ext>
            </a:extLst>
          </p:cNvPr>
          <p:cNvSpPr/>
          <p:nvPr userDrawn="1"/>
        </p:nvSpPr>
        <p:spPr>
          <a:xfrm>
            <a:off x="-42863" y="0"/>
            <a:ext cx="4658392" cy="6858000"/>
          </a:xfrm>
          <a:custGeom>
            <a:avLst/>
            <a:gdLst>
              <a:gd name="connsiteX0" fmla="*/ 0 w 4658392"/>
              <a:gd name="connsiteY0" fmla="*/ 0 h 6858000"/>
              <a:gd name="connsiteX1" fmla="*/ 4658392 w 4658392"/>
              <a:gd name="connsiteY1" fmla="*/ 0 h 6858000"/>
              <a:gd name="connsiteX2" fmla="*/ 2820797 w 4658392"/>
              <a:gd name="connsiteY2" fmla="*/ 6858000 h 6858000"/>
              <a:gd name="connsiteX3" fmla="*/ 0 w 4658392"/>
              <a:gd name="connsiteY3" fmla="*/ 6858000 h 6858000"/>
              <a:gd name="connsiteX4" fmla="*/ 0 w 465839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8392" h="6858000">
                <a:moveTo>
                  <a:pt x="0" y="0"/>
                </a:moveTo>
                <a:lnTo>
                  <a:pt x="4658392" y="0"/>
                </a:lnTo>
                <a:lnTo>
                  <a:pt x="2820797" y="6858000"/>
                </a:lnTo>
                <a:lnTo>
                  <a:pt x="0" y="6858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E64FF31D-04D7-B1F4-53B1-AA4170602E03}"/>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9F040EF-92FF-AEA1-BBA6-A4B739E11945}"/>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CA59A84-C321-FDF9-555F-1FB322EBBC7B}"/>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509286"/>
            <a:ext cx="3200400" cy="5617193"/>
          </a:xfrm>
        </p:spPr>
        <p:txBody>
          <a:bodyPr>
            <a:noAutofit/>
          </a:bodyPr>
          <a:lstStyle/>
          <a:p>
            <a:r>
              <a:rPr lang="en-US"/>
              <a:t>Click to add title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023412" y="509286"/>
            <a:ext cx="4328932" cy="5617194"/>
          </a:xfrm>
        </p:spPr>
        <p:txBody>
          <a:bodyPr anchor="ctr" anchorCtr="0">
            <a:normAutofit/>
          </a:bodyPr>
          <a:lstStyle>
            <a:lvl1pPr marL="0" indent="0">
              <a:lnSpc>
                <a:spcPct val="150000"/>
              </a:lnSpc>
              <a:spcBef>
                <a:spcPts val="1000"/>
              </a:spcBef>
              <a:buNone/>
              <a:defRPr sz="1800"/>
            </a:lvl1pPr>
            <a:lvl2pPr marL="457200" indent="0">
              <a:lnSpc>
                <a:spcPct val="150000"/>
              </a:lnSpc>
              <a:spcBef>
                <a:spcPts val="1000"/>
              </a:spcBef>
              <a:buNone/>
              <a:defRPr sz="1600"/>
            </a:lvl2pPr>
            <a:lvl3pPr marL="914400" indent="0">
              <a:lnSpc>
                <a:spcPct val="150000"/>
              </a:lnSpc>
              <a:spcBef>
                <a:spcPts val="1000"/>
              </a:spcBef>
              <a:buNone/>
              <a:defRPr sz="1400"/>
            </a:lvl3pPr>
            <a:lvl4pPr marL="1371600" indent="0">
              <a:lnSpc>
                <a:spcPct val="150000"/>
              </a:lnSpc>
              <a:spcBef>
                <a:spcPts val="1000"/>
              </a:spcBef>
              <a:buNone/>
              <a:defRPr sz="1200"/>
            </a:lvl4pPr>
            <a:lvl5pPr marL="1828800" indent="0">
              <a:lnSpc>
                <a:spcPct val="150000"/>
              </a:lnSpc>
              <a:spcBef>
                <a:spcPts val="1000"/>
              </a:spcBef>
              <a:buNone/>
              <a:defRPr sz="12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3">
            <a:extLst>
              <a:ext uri="{FF2B5EF4-FFF2-40B4-BE49-F238E27FC236}">
                <a16:creationId xmlns:a16="http://schemas.microsoft.com/office/drawing/2014/main" id="{760CD5A6-A0E4-A658-65B1-0D6C0533166A}"/>
              </a:ext>
            </a:extLst>
          </p:cNvPr>
          <p:cNvSpPr>
            <a:spLocks noGrp="1"/>
          </p:cNvSpPr>
          <p:nvPr>
            <p:ph type="pic" sz="quarter" idx="13"/>
          </p:nvPr>
        </p:nvSpPr>
        <p:spPr>
          <a:xfrm>
            <a:off x="9548813" y="-22860"/>
            <a:ext cx="2651760" cy="6903720"/>
          </a:xfrm>
        </p:spPr>
        <p:txBody>
          <a:bodyPr lIns="182880" tIns="274320" rIns="182880">
            <a:normAutofit/>
          </a:bodyPr>
          <a:lstStyle>
            <a:lvl1pPr marL="0" indent="0" algn="ctr">
              <a:buNone/>
              <a:defRPr sz="2000"/>
            </a:lvl1pPr>
          </a:lstStyle>
          <a:p>
            <a:r>
              <a:rPr lang="en-US"/>
              <a:t>Click icon to add picture</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225005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pictur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6EC6AF9-CC07-5258-9160-8C6391530C61}"/>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BC6DCCE-3025-75FB-9405-8D51DCD63D67}"/>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516CCC3-736F-49AC-F079-9A090DAA816E}"/>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3BF578A-ADDB-6713-E5AD-0FF27EDC2E5E}"/>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076C4EAC-BBDE-1963-BD72-3BD2A47DC59C}"/>
              </a:ext>
            </a:extLst>
          </p:cNvPr>
          <p:cNvSpPr>
            <a:spLocks noGrp="1"/>
          </p:cNvSpPr>
          <p:nvPr>
            <p:ph type="ctrTitle" hasCustomPrompt="1"/>
          </p:nvPr>
        </p:nvSpPr>
        <p:spPr>
          <a:xfrm>
            <a:off x="1524000" y="743671"/>
            <a:ext cx="9144000" cy="3361254"/>
          </a:xfrm>
        </p:spPr>
        <p:txBody>
          <a:bodyPr anchor="b">
            <a:noAutofit/>
          </a:bodyPr>
          <a:lstStyle>
            <a:lvl1pPr algn="ctr">
              <a:defRPr sz="4400"/>
            </a:lvl1pPr>
          </a:lstStyle>
          <a:p>
            <a:r>
              <a:rPr lang="en-US"/>
              <a:t>Click to add title</a:t>
            </a:r>
          </a:p>
        </p:txBody>
      </p:sp>
      <p:sp>
        <p:nvSpPr>
          <p:cNvPr id="8" name="Picture Placeholder 7">
            <a:extLst>
              <a:ext uri="{FF2B5EF4-FFF2-40B4-BE49-F238E27FC236}">
                <a16:creationId xmlns:a16="http://schemas.microsoft.com/office/drawing/2014/main" id="{E592AF4F-2F83-7005-B3AC-6FCC7FB19140}"/>
              </a:ext>
            </a:extLst>
          </p:cNvPr>
          <p:cNvSpPr>
            <a:spLocks noGrp="1"/>
          </p:cNvSpPr>
          <p:nvPr>
            <p:ph type="pic" sz="quarter" idx="13"/>
          </p:nvPr>
        </p:nvSpPr>
        <p:spPr>
          <a:xfrm>
            <a:off x="-7620" y="4766434"/>
            <a:ext cx="12207240" cy="2121408"/>
          </a:xfrm>
        </p:spPr>
        <p:txBody>
          <a:bodyPr>
            <a:noAutofit/>
          </a:bodyPr>
          <a:lstStyle>
            <a:lvl1pPr marL="0" indent="0" algn="ctr">
              <a:buNone/>
              <a:defRPr sz="2000"/>
            </a:lvl1pPr>
          </a:lstStyle>
          <a:p>
            <a:r>
              <a:rPr lang="en-US"/>
              <a:t>Click icon to add picture</a:t>
            </a:r>
          </a:p>
        </p:txBody>
      </p:sp>
    </p:spTree>
    <p:extLst>
      <p:ext uri="{BB962C8B-B14F-4D97-AF65-F5344CB8AC3E}">
        <p14:creationId xmlns:p14="http://schemas.microsoft.com/office/powerpoint/2010/main" val="4056528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3CF0EA4-D201-44E7-3558-D05CB4233ECE}"/>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A643EA3-ACAA-539C-A041-266A895A2B1C}"/>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681E18B-2347-8DB6-2A7F-3EAC100A4129}"/>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1215072" y="528320"/>
            <a:ext cx="5028566" cy="3354992"/>
          </a:xfrm>
        </p:spPr>
        <p:txBody>
          <a:bodyPr anchor="b">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215072" y="4027992"/>
            <a:ext cx="5028565" cy="1894972"/>
          </a:xfrm>
        </p:spPr>
        <p:txBody>
          <a:bodyPr>
            <a:noAutofit/>
          </a:bodyPr>
          <a:lstStyle>
            <a:lvl1pPr marL="0" indent="0" algn="l">
              <a:buNone/>
              <a:defRPr sz="1800" b="1"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7257326" y="-11576"/>
            <a:ext cx="4946249" cy="6903720"/>
          </a:xfrm>
          <a:custGeom>
            <a:avLst/>
            <a:gdLst>
              <a:gd name="connsiteX0" fmla="*/ 0 w 4977139"/>
              <a:gd name="connsiteY0" fmla="*/ 0 h 6858000"/>
              <a:gd name="connsiteX1" fmla="*/ 4977139 w 4977139"/>
              <a:gd name="connsiteY1" fmla="*/ 0 h 6858000"/>
              <a:gd name="connsiteX2" fmla="*/ 4977139 w 4977139"/>
              <a:gd name="connsiteY2" fmla="*/ 6858000 h 6858000"/>
              <a:gd name="connsiteX3" fmla="*/ 0 w 4977139"/>
              <a:gd name="connsiteY3" fmla="*/ 6858000 h 6858000"/>
              <a:gd name="connsiteX4" fmla="*/ 0 w 4977139"/>
              <a:gd name="connsiteY4" fmla="*/ 0 h 6858000"/>
              <a:gd name="connsiteX0" fmla="*/ 0 w 4977139"/>
              <a:gd name="connsiteY0" fmla="*/ 0 h 6892724"/>
              <a:gd name="connsiteX1" fmla="*/ 4977139 w 4977139"/>
              <a:gd name="connsiteY1" fmla="*/ 0 h 6892724"/>
              <a:gd name="connsiteX2" fmla="*/ 4977139 w 4977139"/>
              <a:gd name="connsiteY2" fmla="*/ 6858000 h 6892724"/>
              <a:gd name="connsiteX3" fmla="*/ 1863524 w 4977139"/>
              <a:gd name="connsiteY3" fmla="*/ 6892724 h 6892724"/>
              <a:gd name="connsiteX4" fmla="*/ 0 w 4977139"/>
              <a:gd name="connsiteY4" fmla="*/ 0 h 6892724"/>
              <a:gd name="connsiteX0" fmla="*/ 0 w 4977139"/>
              <a:gd name="connsiteY0" fmla="*/ 0 h 6892724"/>
              <a:gd name="connsiteX1" fmla="*/ 4977139 w 4977139"/>
              <a:gd name="connsiteY1" fmla="*/ 0 h 6892724"/>
              <a:gd name="connsiteX2" fmla="*/ 4977139 w 4977139"/>
              <a:gd name="connsiteY2" fmla="*/ 6892724 h 6892724"/>
              <a:gd name="connsiteX3" fmla="*/ 1863524 w 4977139"/>
              <a:gd name="connsiteY3" fmla="*/ 6892724 h 6892724"/>
              <a:gd name="connsiteX4" fmla="*/ 0 w 4977139"/>
              <a:gd name="connsiteY4" fmla="*/ 0 h 6892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7139" h="6892724">
                <a:moveTo>
                  <a:pt x="0" y="0"/>
                </a:moveTo>
                <a:lnTo>
                  <a:pt x="4977139" y="0"/>
                </a:lnTo>
                <a:lnTo>
                  <a:pt x="4977139" y="6892724"/>
                </a:lnTo>
                <a:lnTo>
                  <a:pt x="1863524" y="6892724"/>
                </a:lnTo>
                <a:lnTo>
                  <a:pt x="0" y="0"/>
                </a:lnTo>
                <a:close/>
              </a:path>
            </a:pathLst>
          </a:custGeom>
        </p:spPr>
        <p:txBody>
          <a:bodyPr tIns="274320" rIns="274320">
            <a:normAutofit/>
          </a:bodyPr>
          <a:lstStyle>
            <a:lvl1pPr marL="0" indent="0" algn="r">
              <a:buNone/>
              <a:defRPr sz="2000"/>
            </a:lvl1pPr>
          </a:lstStyle>
          <a:p>
            <a:r>
              <a:rPr lang="en-US"/>
              <a:t>Click icon to add picture</a:t>
            </a:r>
          </a:p>
        </p:txBody>
      </p:sp>
    </p:spTree>
    <p:extLst>
      <p:ext uri="{BB962C8B-B14F-4D97-AF65-F5344CB8AC3E}">
        <p14:creationId xmlns:p14="http://schemas.microsoft.com/office/powerpoint/2010/main" val="260937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6CBD635-4863-B127-5668-D2C7DA8CDE92}"/>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1629720-DD91-8012-686D-AABA439870ED}"/>
              </a:ext>
              <a:ext uri="{C183D7F6-B498-43B3-948B-1728B52AA6E4}">
                <adec:decorative xmlns:adec="http://schemas.microsoft.com/office/drawing/2017/decorative" val="1"/>
              </a:ext>
            </a:extLst>
          </p:cNvPr>
          <p:cNvCxnSpPr>
            <a:cxnSpLocks/>
          </p:cNvCxnSpPr>
          <p:nvPr userDrawn="1"/>
        </p:nvCxnSpPr>
        <p:spPr>
          <a:xfrm flipH="1">
            <a:off x="10911820" y="0"/>
            <a:ext cx="913577" cy="68580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3970117" y="185195"/>
            <a:ext cx="6930838" cy="1505493"/>
          </a:xfrm>
        </p:spPr>
        <p:txBody>
          <a:bodyPr anchor="b" anchorCtr="0">
            <a:noAutofit/>
          </a:bodyPr>
          <a:lstStyle>
            <a:lvl1pPr>
              <a:defRPr sz="3600"/>
            </a:lvl1pPr>
          </a:lstStyle>
          <a:p>
            <a:r>
              <a:rPr lang="en-US"/>
              <a:t>Click to add title</a:t>
            </a:r>
          </a:p>
        </p:txBody>
      </p:sp>
      <p:sp>
        <p:nvSpPr>
          <p:cNvPr id="12" name="Picture Placeholder 11">
            <a:extLst>
              <a:ext uri="{FF2B5EF4-FFF2-40B4-BE49-F238E27FC236}">
                <a16:creationId xmlns:a16="http://schemas.microsoft.com/office/drawing/2014/main" id="{1FB27827-7491-B1C2-D9C5-975A9FF66EC1}"/>
              </a:ext>
            </a:extLst>
          </p:cNvPr>
          <p:cNvSpPr>
            <a:spLocks noGrp="1"/>
          </p:cNvSpPr>
          <p:nvPr>
            <p:ph type="pic" sz="quarter" idx="10"/>
          </p:nvPr>
        </p:nvSpPr>
        <p:spPr>
          <a:xfrm>
            <a:off x="-18788" y="-22860"/>
            <a:ext cx="3291840" cy="6903720"/>
          </a:xfrm>
        </p:spPr>
        <p:txBody>
          <a:bodyPr lIns="182880" tIns="274320" rIns="182880">
            <a:normAutofit/>
          </a:bodyPr>
          <a:lstStyle>
            <a:lvl1pPr marL="0" indent="0" algn="ctr">
              <a:buNone/>
              <a:defRPr sz="2000"/>
            </a:lvl1pPr>
          </a:lstStyle>
          <a:p>
            <a:r>
              <a:rPr lang="en-US"/>
              <a:t>Click icon to add picture</a:t>
            </a:r>
          </a:p>
        </p:txBody>
      </p:sp>
      <p:sp>
        <p:nvSpPr>
          <p:cNvPr id="11" name="Content Placeholder 3">
            <a:extLst>
              <a:ext uri="{FF2B5EF4-FFF2-40B4-BE49-F238E27FC236}">
                <a16:creationId xmlns:a16="http://schemas.microsoft.com/office/drawing/2014/main" id="{7D4D4555-A25D-09B6-36AF-5977189F2DDE}"/>
              </a:ext>
            </a:extLst>
          </p:cNvPr>
          <p:cNvSpPr>
            <a:spLocks noGrp="1"/>
          </p:cNvSpPr>
          <p:nvPr>
            <p:ph sz="half" idx="2" hasCustomPrompt="1"/>
          </p:nvPr>
        </p:nvSpPr>
        <p:spPr>
          <a:xfrm>
            <a:off x="3970116" y="2022395"/>
            <a:ext cx="6941703" cy="4297680"/>
          </a:xfrm>
        </p:spPr>
        <p:txBody>
          <a:bodyPr>
            <a:normAutofit/>
          </a:bodyPr>
          <a:lstStyle>
            <a:lvl1pPr marL="228600" indent="-228600">
              <a:spcBef>
                <a:spcPts val="1000"/>
              </a:spcBef>
              <a:spcAft>
                <a:spcPts val="1500"/>
              </a:spcAft>
              <a:buFont typeface="Arial" panose="020B0604020202020204" pitchFamily="34" charset="0"/>
              <a:buChar char="•"/>
              <a:defRPr sz="1800"/>
            </a:lvl1pPr>
            <a:lvl2pPr>
              <a:spcBef>
                <a:spcPts val="1000"/>
              </a:spcBef>
              <a:spcAft>
                <a:spcPts val="1500"/>
              </a:spcAft>
              <a:defRPr sz="1800"/>
            </a:lvl2pPr>
            <a:lvl3pPr>
              <a:spcBef>
                <a:spcPts val="1000"/>
              </a:spcBef>
              <a:spcAft>
                <a:spcPts val="1500"/>
              </a:spcAft>
              <a:defRPr sz="1800"/>
            </a:lvl3pPr>
            <a:lvl4pPr>
              <a:spcBef>
                <a:spcPts val="1000"/>
              </a:spcBef>
              <a:spcAft>
                <a:spcPts val="1500"/>
              </a:spcAft>
              <a:defRPr sz="1800"/>
            </a:lvl4pPr>
            <a:lvl5pPr>
              <a:spcBef>
                <a:spcPts val="1000"/>
              </a:spcBef>
              <a:spcAft>
                <a:spcPts val="15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2374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9E49FCE-658C-FF5A-6405-3D10F1AC1B06}"/>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903C516-D418-5E3E-1E4E-1DF8464338FE}"/>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7BF5B15-0E8A-A82C-6E9C-FCF3FBAAD468}"/>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54B33CA-9490-C8E1-FE4F-06367AF2921F}"/>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586824F-3198-FE44-5A4A-70312048DAF9}"/>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58CD71-6E97-B6A9-11B6-867ED408DEE2}"/>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E9FDAA6-BDE8-D6C3-17CD-F87BFB54F54A}"/>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b" anchorCtr="0">
            <a:noAutofit/>
          </a:bodyPr>
          <a:lstStyle>
            <a:lvl1pPr>
              <a:defRPr sz="3600"/>
            </a:lvl1pPr>
          </a:lstStyle>
          <a:p>
            <a:r>
              <a:rPr lang="en-US"/>
              <a:t>Click to add title</a:t>
            </a:r>
          </a:p>
        </p:txBody>
      </p:sp>
      <p:sp>
        <p:nvSpPr>
          <p:cNvPr id="17" name="Content Placeholder 3">
            <a:extLst>
              <a:ext uri="{FF2B5EF4-FFF2-40B4-BE49-F238E27FC236}">
                <a16:creationId xmlns:a16="http://schemas.microsoft.com/office/drawing/2014/main" id="{42A0738D-E9A9-14B7-4739-62E402B0C2DF}"/>
              </a:ext>
            </a:extLst>
          </p:cNvPr>
          <p:cNvSpPr>
            <a:spLocks noGrp="1"/>
          </p:cNvSpPr>
          <p:nvPr>
            <p:ph sz="half" idx="14" hasCustomPrompt="1"/>
          </p:nvPr>
        </p:nvSpPr>
        <p:spPr>
          <a:xfrm>
            <a:off x="834961" y="2032663"/>
            <a:ext cx="4463005" cy="4067492"/>
          </a:xfrm>
        </p:spPr>
        <p:txBody>
          <a:bodyPr>
            <a:normAutofit/>
          </a:bodyPr>
          <a:lstStyle>
            <a:lvl1pPr marL="0" indent="0">
              <a:spcBef>
                <a:spcPts val="1000"/>
              </a:spcBef>
              <a:spcAft>
                <a:spcPts val="50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A766D4CB-8BCE-C6EE-EF57-A8A819EBD366}"/>
              </a:ext>
            </a:extLst>
          </p:cNvPr>
          <p:cNvSpPr>
            <a:spLocks noGrp="1"/>
          </p:cNvSpPr>
          <p:nvPr>
            <p:ph sz="half" idx="13" hasCustomPrompt="1"/>
          </p:nvPr>
        </p:nvSpPr>
        <p:spPr>
          <a:xfrm>
            <a:off x="6141720" y="2032663"/>
            <a:ext cx="5212080" cy="4067492"/>
          </a:xfrm>
        </p:spPr>
        <p:txBody>
          <a:bodyPr>
            <a:normAutofit/>
          </a:bodyPr>
          <a:lstStyle>
            <a:lvl1pPr marL="0" indent="0">
              <a:spcBef>
                <a:spcPts val="1000"/>
              </a:spcBef>
              <a:spcAft>
                <a:spcPts val="50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866756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DD9208B-0FD2-A7E3-5202-0F18392AE4FA}"/>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04010E2-9C6F-C582-1E3A-F5D43D0FFBBC}"/>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3D2B8AF-94DE-C211-EAE7-0971C111BEAD}"/>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247A2AC-F284-077E-9A14-EB7D1DE62745}"/>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0E91F1F-5151-2442-2B89-CE0AB1178507}"/>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FBD82AC-3C5B-819E-E0FF-157D74B840BC}"/>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F299648-2E6E-FA0D-85E4-8884BE34A008}"/>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b" anchorCtr="0">
            <a:noAutofit/>
          </a:bodyPr>
          <a:lstStyle>
            <a:lvl1pPr>
              <a:defRPr sz="3600"/>
            </a:lvl1pPr>
          </a:lstStyle>
          <a:p>
            <a:r>
              <a:rPr lang="en-US"/>
              <a:t>Click to add title</a:t>
            </a:r>
          </a:p>
        </p:txBody>
      </p:sp>
      <p:sp>
        <p:nvSpPr>
          <p:cNvPr id="17" name="Content Placeholder 3">
            <a:extLst>
              <a:ext uri="{FF2B5EF4-FFF2-40B4-BE49-F238E27FC236}">
                <a16:creationId xmlns:a16="http://schemas.microsoft.com/office/drawing/2014/main" id="{07BD0263-5D42-E696-F170-1F9CF5FF2A74}"/>
              </a:ext>
            </a:extLst>
          </p:cNvPr>
          <p:cNvSpPr>
            <a:spLocks noGrp="1"/>
          </p:cNvSpPr>
          <p:nvPr>
            <p:ph sz="half" idx="15" hasCustomPrompt="1"/>
          </p:nvPr>
        </p:nvSpPr>
        <p:spPr>
          <a:xfrm>
            <a:off x="838199" y="2078963"/>
            <a:ext cx="3435628" cy="4067492"/>
          </a:xfrm>
        </p:spPr>
        <p:txBody>
          <a:bodyPr>
            <a:normAutofit/>
          </a:bodyPr>
          <a:lstStyle>
            <a:lvl1pPr marL="457200" indent="-457200">
              <a:spcBef>
                <a:spcPts val="1000"/>
              </a:spcBef>
              <a:spcAft>
                <a:spcPts val="500"/>
              </a:spcAft>
              <a:buFont typeface="+mj-lt"/>
              <a:buAutoNum type="arabicPeriod"/>
              <a:defRPr sz="1800"/>
            </a:lvl1pPr>
            <a:lvl2pPr marL="914400" indent="-457200">
              <a:spcBef>
                <a:spcPts val="1000"/>
              </a:spcBef>
              <a:spcAft>
                <a:spcPts val="500"/>
              </a:spcAft>
              <a:buFont typeface="+mj-lt"/>
              <a:buAutoNum type="alphaLcPeriod"/>
              <a:defRPr sz="1800"/>
            </a:lvl2pPr>
            <a:lvl3pPr marL="1371600" indent="-457200">
              <a:spcBef>
                <a:spcPts val="1000"/>
              </a:spcBef>
              <a:spcAft>
                <a:spcPts val="500"/>
              </a:spcAft>
              <a:buFont typeface="+mj-lt"/>
              <a:buAutoNum type="arabicParenR"/>
              <a:defRPr sz="1800"/>
            </a:lvl3pPr>
            <a:lvl4pPr marL="1828800" indent="-457200">
              <a:spcBef>
                <a:spcPts val="1000"/>
              </a:spcBef>
              <a:spcAft>
                <a:spcPts val="500"/>
              </a:spcAft>
              <a:buFont typeface="+mj-lt"/>
              <a:buAutoNum type="alphaLcParenR"/>
              <a:defRPr sz="1800"/>
            </a:lvl4pPr>
            <a:lvl5pPr marL="2228850" indent="-457200">
              <a:spcBef>
                <a:spcPts val="1000"/>
              </a:spcBef>
              <a:spcAft>
                <a:spcPts val="500"/>
              </a:spcAft>
              <a:buFont typeface="+mj-lt"/>
              <a:buAutoNum type="romanLcPeriod"/>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1BEE7174-135F-6F9F-11B9-3C3F2F9CDEAA}"/>
              </a:ext>
            </a:extLst>
          </p:cNvPr>
          <p:cNvSpPr>
            <a:spLocks noGrp="1"/>
          </p:cNvSpPr>
          <p:nvPr>
            <p:ph sz="half" idx="14" hasCustomPrompt="1"/>
          </p:nvPr>
        </p:nvSpPr>
        <p:spPr>
          <a:xfrm>
            <a:off x="4965539" y="2087315"/>
            <a:ext cx="6007261" cy="4067492"/>
          </a:xfrm>
        </p:spPr>
        <p:txBody>
          <a:bodyPr>
            <a:normAutofit/>
          </a:bodyPr>
          <a:lstStyle>
            <a:lvl1pPr marL="0" indent="0">
              <a:spcBef>
                <a:spcPts val="1000"/>
              </a:spcBef>
              <a:spcAft>
                <a:spcPts val="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252046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 picture ">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00B3A65-BB60-F2B4-4CF4-19A7C53F188A}"/>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F1DB8D5-B954-BFC9-C8D8-F0491CCBE29B}"/>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507D69F-27D7-2C68-A17D-3F1399C8BE71}"/>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199" y="365125"/>
            <a:ext cx="6645965" cy="1325563"/>
          </a:xfrm>
        </p:spPr>
        <p:txBody>
          <a:bodyPr anchor="b" anchorCtr="0">
            <a:no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1" y="2055813"/>
            <a:ext cx="5781261" cy="4067492"/>
          </a:xfrm>
        </p:spPr>
        <p:txBody>
          <a:bodyPr>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7566991" y="-22860"/>
            <a:ext cx="4625008" cy="6903720"/>
          </a:xfrm>
        </p:spPr>
        <p:txBody>
          <a:bodyPr tIns="274320">
            <a:normAutofit/>
          </a:bodyPr>
          <a:lstStyle>
            <a:lvl1pPr marL="0" indent="0" algn="ctr">
              <a:buNone/>
              <a:defRPr sz="2000"/>
            </a:lvl1pPr>
          </a:lstStyle>
          <a:p>
            <a:r>
              <a:rPr lang="en-US"/>
              <a:t>Click icon to add picture</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3656868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2667895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C45A11E-9896-BD8B-8CC6-A79C124D89BC}"/>
              </a:ext>
              <a:ext uri="{C183D7F6-B498-43B3-948B-1728B52AA6E4}">
                <adec:decorative xmlns:adec="http://schemas.microsoft.com/office/drawing/2017/decorative" val="1"/>
              </a:ext>
            </a:extLst>
          </p:cNvPr>
          <p:cNvCxnSpPr>
            <a:cxnSpLocks/>
          </p:cNvCxnSpPr>
          <p:nvPr userDrawn="1"/>
        </p:nvCxnSpPr>
        <p:spPr>
          <a:xfrm flipH="1">
            <a:off x="0" y="11575"/>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386022B-53D6-6CE0-2093-873FC64A5D34}"/>
              </a:ext>
              <a:ext uri="{C183D7F6-B498-43B3-948B-1728B52AA6E4}">
                <adec:decorative xmlns:adec="http://schemas.microsoft.com/office/drawing/2017/decorative" val="1"/>
              </a:ext>
            </a:extLst>
          </p:cNvPr>
          <p:cNvCxnSpPr>
            <a:cxnSpLocks/>
          </p:cNvCxnSpPr>
          <p:nvPr userDrawn="1"/>
        </p:nvCxnSpPr>
        <p:spPr>
          <a:xfrm flipH="1">
            <a:off x="0" y="11575"/>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BD4BD8F-684C-A145-3376-9E69B0E5BEE5}"/>
              </a:ext>
              <a:ext uri="{C183D7F6-B498-43B3-948B-1728B52AA6E4}">
                <adec:decorative xmlns:adec="http://schemas.microsoft.com/office/drawing/2017/decorative" val="1"/>
              </a:ext>
            </a:extLst>
          </p:cNvPr>
          <p:cNvCxnSpPr>
            <a:cxnSpLocks/>
          </p:cNvCxnSpPr>
          <p:nvPr userDrawn="1"/>
        </p:nvCxnSpPr>
        <p:spPr>
          <a:xfrm flipH="1" flipV="1">
            <a:off x="-42863" y="5802775"/>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E7C1DA9-2A25-EE21-085B-8857DC1AD722}"/>
              </a:ext>
              <a:ext uri="{C183D7F6-B498-43B3-948B-1728B52AA6E4}">
                <adec:decorative xmlns:adec="http://schemas.microsoft.com/office/drawing/2017/decorative" val="1"/>
              </a:ext>
            </a:extLst>
          </p:cNvPr>
          <p:cNvCxnSpPr>
            <a:cxnSpLocks/>
          </p:cNvCxnSpPr>
          <p:nvPr userDrawn="1"/>
        </p:nvCxnSpPr>
        <p:spPr>
          <a:xfrm flipH="1">
            <a:off x="8462964" y="5859925"/>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F236BB3-E567-A8A9-5EC2-BCEF79CFCF06}"/>
              </a:ext>
              <a:ext uri="{C183D7F6-B498-43B3-948B-1728B52AA6E4}">
                <adec:decorative xmlns:adec="http://schemas.microsoft.com/office/drawing/2017/decorative" val="1"/>
              </a:ext>
            </a:extLst>
          </p:cNvPr>
          <p:cNvCxnSpPr>
            <a:cxnSpLocks/>
          </p:cNvCxnSpPr>
          <p:nvPr userDrawn="1"/>
        </p:nvCxnSpPr>
        <p:spPr>
          <a:xfrm flipH="1">
            <a:off x="11543158" y="1659400"/>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4A87C9F-C765-C63C-951E-70721DDACDC3}"/>
              </a:ext>
              <a:ext uri="{C183D7F6-B498-43B3-948B-1728B52AA6E4}">
                <adec:decorative xmlns:adec="http://schemas.microsoft.com/office/drawing/2017/decorative" val="1"/>
              </a:ext>
            </a:extLst>
          </p:cNvPr>
          <p:cNvCxnSpPr>
            <a:cxnSpLocks/>
          </p:cNvCxnSpPr>
          <p:nvPr userDrawn="1"/>
        </p:nvCxnSpPr>
        <p:spPr>
          <a:xfrm flipH="1" flipV="1">
            <a:off x="10781554" y="11575"/>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425665-0C9C-3899-9DB9-ED05D91E26E6}"/>
              </a:ext>
              <a:ext uri="{C183D7F6-B498-43B3-948B-1728B52AA6E4}">
                <adec:decorative xmlns:adec="http://schemas.microsoft.com/office/drawing/2017/decorative" val="1"/>
              </a:ext>
            </a:extLst>
          </p:cNvPr>
          <p:cNvCxnSpPr>
            <a:cxnSpLocks/>
          </p:cNvCxnSpPr>
          <p:nvPr userDrawn="1"/>
        </p:nvCxnSpPr>
        <p:spPr>
          <a:xfrm flipH="1" flipV="1">
            <a:off x="6529388" y="6812"/>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125"/>
            <a:ext cx="10330405" cy="1325563"/>
          </a:xfrm>
        </p:spPr>
        <p:txBody>
          <a:bodyPr anchor="b" anchorCtr="0">
            <a:noAutofit/>
          </a:bodyPr>
          <a:lstStyle>
            <a:lvl1pPr>
              <a:defRPr sz="3600"/>
            </a:lvl1pPr>
          </a:lstStyle>
          <a:p>
            <a:r>
              <a:rPr lang="en-US"/>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2137059"/>
            <a:ext cx="2816352" cy="3986246"/>
          </a:xfrm>
        </p:spPr>
        <p:txBody>
          <a:bodyPr>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4109014" y="2137059"/>
            <a:ext cx="7059592" cy="3986245"/>
          </a:xfrm>
        </p:spPr>
        <p:txBody>
          <a:bodyPr>
            <a:normAutofit/>
          </a:bodyPr>
          <a:lstStyle>
            <a:lvl1pPr marL="0" indent="0" algn="ctr">
              <a:buNone/>
              <a:defRPr lang="en-US" sz="2000" dirty="0"/>
            </a:lvl1pPr>
          </a:lstStyle>
          <a:p>
            <a:r>
              <a:rPr lang="en-US"/>
              <a:t>Click icon to add table</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77422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49C8ABD-000F-7A94-A7B0-9589F4FEFD54}"/>
              </a:ext>
              <a:ext uri="{C183D7F6-B498-43B3-948B-1728B52AA6E4}">
                <adec:decorative xmlns:adec="http://schemas.microsoft.com/office/drawing/2017/decorative" val="1"/>
              </a:ext>
            </a:extLst>
          </p:cNvPr>
          <p:cNvCxnSpPr>
            <a:cxnSpLocks/>
          </p:cNvCxnSpPr>
          <p:nvPr userDrawn="1"/>
        </p:nvCxnSpPr>
        <p:spPr>
          <a:xfrm flipH="1">
            <a:off x="0" y="11575"/>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DC3A554-E5A9-B3CB-913D-45DBFBA79B40}"/>
              </a:ext>
              <a:ext uri="{C183D7F6-B498-43B3-948B-1728B52AA6E4}">
                <adec:decorative xmlns:adec="http://schemas.microsoft.com/office/drawing/2017/decorative" val="1"/>
              </a:ext>
            </a:extLst>
          </p:cNvPr>
          <p:cNvCxnSpPr>
            <a:cxnSpLocks/>
          </p:cNvCxnSpPr>
          <p:nvPr userDrawn="1"/>
        </p:nvCxnSpPr>
        <p:spPr>
          <a:xfrm flipH="1">
            <a:off x="0" y="11575"/>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3A8DF3-F55A-2494-C55D-8FB94BBC6A49}"/>
              </a:ext>
              <a:ext uri="{C183D7F6-B498-43B3-948B-1728B52AA6E4}">
                <adec:decorative xmlns:adec="http://schemas.microsoft.com/office/drawing/2017/decorative" val="1"/>
              </a:ext>
            </a:extLst>
          </p:cNvPr>
          <p:cNvCxnSpPr>
            <a:cxnSpLocks/>
          </p:cNvCxnSpPr>
          <p:nvPr userDrawn="1"/>
        </p:nvCxnSpPr>
        <p:spPr>
          <a:xfrm flipH="1" flipV="1">
            <a:off x="-42863" y="5802775"/>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79DC86E-6F8A-B036-5CB2-AA8A79837F35}"/>
              </a:ext>
              <a:ext uri="{C183D7F6-B498-43B3-948B-1728B52AA6E4}">
                <adec:decorative xmlns:adec="http://schemas.microsoft.com/office/drawing/2017/decorative" val="1"/>
              </a:ext>
            </a:extLst>
          </p:cNvPr>
          <p:cNvCxnSpPr>
            <a:cxnSpLocks/>
          </p:cNvCxnSpPr>
          <p:nvPr userDrawn="1"/>
        </p:nvCxnSpPr>
        <p:spPr>
          <a:xfrm flipH="1">
            <a:off x="8462964" y="5859925"/>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9E0C03-C633-9356-4E28-678BAB7AE02E}"/>
              </a:ext>
              <a:ext uri="{C183D7F6-B498-43B3-948B-1728B52AA6E4}">
                <adec:decorative xmlns:adec="http://schemas.microsoft.com/office/drawing/2017/decorative" val="1"/>
              </a:ext>
            </a:extLst>
          </p:cNvPr>
          <p:cNvCxnSpPr>
            <a:cxnSpLocks/>
          </p:cNvCxnSpPr>
          <p:nvPr userDrawn="1"/>
        </p:nvCxnSpPr>
        <p:spPr>
          <a:xfrm flipH="1">
            <a:off x="11543158" y="1659400"/>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C8A4F7-6C4C-719B-298F-3B81223D178B}"/>
              </a:ext>
              <a:ext uri="{C183D7F6-B498-43B3-948B-1728B52AA6E4}">
                <adec:decorative xmlns:adec="http://schemas.microsoft.com/office/drawing/2017/decorative" val="1"/>
              </a:ext>
            </a:extLst>
          </p:cNvPr>
          <p:cNvCxnSpPr>
            <a:cxnSpLocks/>
          </p:cNvCxnSpPr>
          <p:nvPr userDrawn="1"/>
        </p:nvCxnSpPr>
        <p:spPr>
          <a:xfrm flipH="1" flipV="1">
            <a:off x="10781554" y="11575"/>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E7E5D8B-D6BC-19AE-C0C9-249A5561700F}"/>
              </a:ext>
              <a:ext uri="{C183D7F6-B498-43B3-948B-1728B52AA6E4}">
                <adec:decorative xmlns:adec="http://schemas.microsoft.com/office/drawing/2017/decorative" val="1"/>
              </a:ext>
            </a:extLst>
          </p:cNvPr>
          <p:cNvCxnSpPr>
            <a:cxnSpLocks/>
          </p:cNvCxnSpPr>
          <p:nvPr userDrawn="1"/>
        </p:nvCxnSpPr>
        <p:spPr>
          <a:xfrm flipH="1" flipV="1">
            <a:off x="6529388" y="6812"/>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b" anchorCtr="0">
            <a:noAutofit/>
          </a:bodyPr>
          <a:lstStyle>
            <a:lvl1pPr>
              <a:defRPr sz="3600"/>
            </a:lvl1pPr>
          </a:lstStyle>
          <a:p>
            <a:r>
              <a:rPr lang="en-US"/>
              <a:t>Click to add title</a:t>
            </a:r>
          </a:p>
        </p:txBody>
      </p:sp>
      <p:sp>
        <p:nvSpPr>
          <p:cNvPr id="15" name="Content Placeholder 3">
            <a:extLst>
              <a:ext uri="{FF2B5EF4-FFF2-40B4-BE49-F238E27FC236}">
                <a16:creationId xmlns:a16="http://schemas.microsoft.com/office/drawing/2014/main" id="{7A6C5266-7ECA-B150-2C0F-8670F43AC82D}"/>
              </a:ext>
            </a:extLst>
          </p:cNvPr>
          <p:cNvSpPr>
            <a:spLocks noGrp="1"/>
          </p:cNvSpPr>
          <p:nvPr>
            <p:ph sz="half" idx="14" hasCustomPrompt="1"/>
          </p:nvPr>
        </p:nvSpPr>
        <p:spPr>
          <a:xfrm>
            <a:off x="838200" y="1987669"/>
            <a:ext cx="6974711" cy="4297679"/>
          </a:xfrm>
        </p:spPr>
        <p:txBody>
          <a:bodyPr>
            <a:normAutofit/>
          </a:bodyPr>
          <a:lstStyle>
            <a:lvl1pPr marL="0" indent="0">
              <a:spcBef>
                <a:spcPts val="1000"/>
              </a:spcBef>
              <a:spcAft>
                <a:spcPts val="0"/>
              </a:spcAft>
              <a:buNone/>
              <a:defRPr sz="1800"/>
            </a:lvl1pPr>
            <a:lvl2pPr>
              <a:spcBef>
                <a:spcPts val="1000"/>
              </a:spcBef>
              <a:spcAft>
                <a:spcPts val="500"/>
              </a:spcAft>
              <a:defRPr sz="1800"/>
            </a:lvl2pPr>
            <a:lvl3pPr>
              <a:spcBef>
                <a:spcPts val="1000"/>
              </a:spcBef>
              <a:spcAft>
                <a:spcPts val="500"/>
              </a:spcAft>
              <a:defRPr sz="1800"/>
            </a:lvl3pPr>
            <a:lvl4pPr>
              <a:spcBef>
                <a:spcPts val="1000"/>
              </a:spcBef>
              <a:spcAft>
                <a:spcPts val="500"/>
              </a:spcAft>
              <a:defRPr sz="1800"/>
            </a:lvl4pPr>
            <a:lvl5pPr>
              <a:spcBef>
                <a:spcPts val="1000"/>
              </a:spcBef>
              <a:spcAft>
                <a:spcPts val="5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17085" y="1987670"/>
            <a:ext cx="3436716" cy="4297680"/>
          </a:xfrm>
        </p:spPr>
        <p:txBody>
          <a:bodyPr>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518789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3">
    <p:bg>
      <p:bgPr>
        <a:solidFill>
          <a:schemeClr val="accent3">
            <a:lumMod val="20000"/>
            <a:lumOff val="80000"/>
          </a:schemeClr>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11843C0D-8C0B-0B3C-7014-7B7217C008E5}"/>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7B715CF-E60F-DDAE-369E-BCC2CE4FF958}"/>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2BD8F5F-4228-6BB9-5EA6-553590898242}"/>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F721F95-97C0-7151-B9F6-C088CEA1A7F8}"/>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978AD50A-9C6A-454B-0CAD-EAB518440143}"/>
              </a:ext>
            </a:extLst>
          </p:cNvPr>
          <p:cNvSpPr>
            <a:spLocks noGrp="1"/>
          </p:cNvSpPr>
          <p:nvPr>
            <p:ph type="pic" sz="quarter" idx="10"/>
          </p:nvPr>
        </p:nvSpPr>
        <p:spPr>
          <a:xfrm>
            <a:off x="3810" y="0"/>
            <a:ext cx="7816995" cy="6858000"/>
          </a:xfrm>
          <a:custGeom>
            <a:avLst/>
            <a:gdLst>
              <a:gd name="connsiteX0" fmla="*/ 0 w 7813675"/>
              <a:gd name="connsiteY0" fmla="*/ 0 h 6903720"/>
              <a:gd name="connsiteX1" fmla="*/ 7813675 w 7813675"/>
              <a:gd name="connsiteY1" fmla="*/ 0 h 6903720"/>
              <a:gd name="connsiteX2" fmla="*/ 7813675 w 7813675"/>
              <a:gd name="connsiteY2" fmla="*/ 6903720 h 6903720"/>
              <a:gd name="connsiteX3" fmla="*/ 0 w 7813675"/>
              <a:gd name="connsiteY3" fmla="*/ 6903720 h 6903720"/>
              <a:gd name="connsiteX4" fmla="*/ 0 w 7813675"/>
              <a:gd name="connsiteY4" fmla="*/ 0 h 6903720"/>
              <a:gd name="connsiteX0" fmla="*/ 0 w 7813675"/>
              <a:gd name="connsiteY0" fmla="*/ 0 h 6903720"/>
              <a:gd name="connsiteX1" fmla="*/ 7813675 w 7813675"/>
              <a:gd name="connsiteY1" fmla="*/ 0 h 6903720"/>
              <a:gd name="connsiteX2" fmla="*/ 7813675 w 7813675"/>
              <a:gd name="connsiteY2" fmla="*/ 6903720 h 6903720"/>
              <a:gd name="connsiteX3" fmla="*/ 798854 w 7813675"/>
              <a:gd name="connsiteY3" fmla="*/ 6867163 h 6903720"/>
              <a:gd name="connsiteX4" fmla="*/ 0 w 7813675"/>
              <a:gd name="connsiteY4" fmla="*/ 6903720 h 6903720"/>
              <a:gd name="connsiteX5" fmla="*/ 0 w 7813675"/>
              <a:gd name="connsiteY5" fmla="*/ 0 h 6903720"/>
              <a:gd name="connsiteX0" fmla="*/ 0 w 7813675"/>
              <a:gd name="connsiteY0" fmla="*/ 0 h 6907803"/>
              <a:gd name="connsiteX1" fmla="*/ 7813675 w 7813675"/>
              <a:gd name="connsiteY1" fmla="*/ 0 h 6907803"/>
              <a:gd name="connsiteX2" fmla="*/ 7813675 w 7813675"/>
              <a:gd name="connsiteY2" fmla="*/ 6903720 h 6907803"/>
              <a:gd name="connsiteX3" fmla="*/ 809014 w 7813675"/>
              <a:gd name="connsiteY3" fmla="*/ 6907803 h 6907803"/>
              <a:gd name="connsiteX4" fmla="*/ 0 w 7813675"/>
              <a:gd name="connsiteY4" fmla="*/ 6903720 h 6907803"/>
              <a:gd name="connsiteX5" fmla="*/ 0 w 7813675"/>
              <a:gd name="connsiteY5" fmla="*/ 0 h 6907803"/>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8748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8748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9891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740434 w 7813675"/>
              <a:gd name="connsiteY3" fmla="*/ 6898913 h 6903720"/>
              <a:gd name="connsiteX4" fmla="*/ 0 w 7813675"/>
              <a:gd name="connsiteY4" fmla="*/ 6903720 h 6903720"/>
              <a:gd name="connsiteX5" fmla="*/ 0 w 7813675"/>
              <a:gd name="connsiteY5" fmla="*/ 0 h 6903720"/>
              <a:gd name="connsiteX0" fmla="*/ 0 w 7813675"/>
              <a:gd name="connsiteY0" fmla="*/ 0 h 6907385"/>
              <a:gd name="connsiteX1" fmla="*/ 7813675 w 7813675"/>
              <a:gd name="connsiteY1" fmla="*/ 0 h 6907385"/>
              <a:gd name="connsiteX2" fmla="*/ 7813675 w 7813675"/>
              <a:gd name="connsiteY2" fmla="*/ 6903720 h 6907385"/>
              <a:gd name="connsiteX3" fmla="*/ 6359380 w 7813675"/>
              <a:gd name="connsiteY3" fmla="*/ 6907385 h 6907385"/>
              <a:gd name="connsiteX4" fmla="*/ 740434 w 7813675"/>
              <a:gd name="connsiteY4" fmla="*/ 6898913 h 6907385"/>
              <a:gd name="connsiteX5" fmla="*/ 0 w 7813675"/>
              <a:gd name="connsiteY5" fmla="*/ 6903720 h 6907385"/>
              <a:gd name="connsiteX6" fmla="*/ 0 w 7813675"/>
              <a:gd name="connsiteY6"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3320 w 7816995"/>
              <a:gd name="connsiteY5" fmla="*/ 690372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2899555 w 7816995"/>
              <a:gd name="connsiteY2" fmla="*/ 464820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16995" h="6907385">
                <a:moveTo>
                  <a:pt x="3320" y="0"/>
                </a:moveTo>
                <a:lnTo>
                  <a:pt x="7816995" y="0"/>
                </a:lnTo>
                <a:lnTo>
                  <a:pt x="2899555" y="4648200"/>
                </a:lnTo>
                <a:lnTo>
                  <a:pt x="6362700" y="6907385"/>
                </a:lnTo>
                <a:lnTo>
                  <a:pt x="743754" y="6898913"/>
                </a:lnTo>
                <a:lnTo>
                  <a:pt x="2876060" y="4644390"/>
                </a:lnTo>
                <a:cubicBezTo>
                  <a:pt x="1610033" y="3689302"/>
                  <a:pt x="1117437" y="3324763"/>
                  <a:pt x="0" y="2510645"/>
                </a:cubicBezTo>
                <a:cubicBezTo>
                  <a:pt x="1107" y="1673763"/>
                  <a:pt x="2213" y="836882"/>
                  <a:pt x="3320" y="0"/>
                </a:cubicBezTo>
                <a:close/>
              </a:path>
            </a:pathLst>
          </a:custGeom>
          <a:solidFill>
            <a:schemeClr val="tx2"/>
          </a:solidFill>
          <a:ln w="22225">
            <a:noFill/>
          </a:ln>
        </p:spPr>
        <p:txBody>
          <a:bodyPr lIns="274320" tIns="274320">
            <a:normAutofit/>
          </a:bodyPr>
          <a:lstStyle>
            <a:lvl1pPr marL="0" indent="0">
              <a:buNone/>
              <a:defRPr sz="2000"/>
            </a:lvl1pPr>
          </a:lstStyle>
          <a:p>
            <a:r>
              <a:rPr lang="en-US"/>
              <a:t>Click icon to add picture</a:t>
            </a:r>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6080992" y="731562"/>
            <a:ext cx="4902843" cy="3526778"/>
          </a:xfrm>
          <a:noFill/>
        </p:spPr>
        <p:txBody>
          <a:bodyPr anchor="b">
            <a:noAutofit/>
          </a:bodyPr>
          <a:lstStyle/>
          <a:p>
            <a:r>
              <a:rPr lang="en-US"/>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080992" y="4373217"/>
            <a:ext cx="4902843" cy="1753221"/>
          </a:xfrm>
        </p:spPr>
        <p:txBody>
          <a:bodyPr anchor="t" anchorCtr="0">
            <a:normAutofit/>
          </a:bodyPr>
          <a:lstStyle>
            <a:lvl1pPr marL="0" indent="0">
              <a:spcBef>
                <a:spcPts val="1000"/>
              </a:spcBef>
              <a:buNone/>
              <a:defRPr sz="1800">
                <a:solidFill>
                  <a:schemeClr val="tx1"/>
                </a:solidFill>
              </a:defRPr>
            </a:lvl1pPr>
            <a:lvl2pPr>
              <a:spcBef>
                <a:spcPts val="1000"/>
              </a:spcBef>
              <a:defRPr sz="1600">
                <a:solidFill>
                  <a:schemeClr val="tx1"/>
                </a:solidFill>
              </a:defRPr>
            </a:lvl2pPr>
            <a:lvl3pPr>
              <a:spcBef>
                <a:spcPts val="1000"/>
              </a:spcBef>
              <a:defRPr sz="1400">
                <a:solidFill>
                  <a:schemeClr val="tx1"/>
                </a:solidFill>
              </a:defRPr>
            </a:lvl3pPr>
            <a:lvl4pPr>
              <a:spcBef>
                <a:spcPts val="1000"/>
              </a:spcBef>
              <a:defRPr sz="1200">
                <a:solidFill>
                  <a:schemeClr val="tx1"/>
                </a:solidFill>
              </a:defRPr>
            </a:lvl4pPr>
            <a:lvl5pPr>
              <a:spcBef>
                <a:spcPts val="1000"/>
              </a:spcBef>
              <a:defRPr sz="1200">
                <a:solidFill>
                  <a:schemeClr val="tx1"/>
                </a:solidFill>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5396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3535638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208121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3877208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049826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762831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719983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D6D8061D-18C3-4F4F-85EF-561633F58754}" type="datetimeFigureOut">
              <a:rPr lang="en-US" smtClean="0"/>
              <a:t>4/22/2026</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979663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D6D8061D-18C3-4F4F-85EF-561633F58754}" type="datetimeFigureOut">
              <a:rPr lang="en-US" smtClean="0"/>
              <a:t>4/22/2026</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CBD12358-51D2-46B3-9BDE-DF29528B9454}" type="slidenum">
              <a:rPr lang="en-US" smtClean="0"/>
              <a:t>‹#›</a:t>
            </a:fld>
            <a:endParaRPr lang="en-US"/>
          </a:p>
        </p:txBody>
      </p:sp>
    </p:spTree>
    <p:extLst>
      <p:ext uri="{BB962C8B-B14F-4D97-AF65-F5344CB8AC3E}">
        <p14:creationId xmlns:p14="http://schemas.microsoft.com/office/powerpoint/2010/main" val="155606510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5" r:id="rId17"/>
    <p:sldLayoutId id="2147483686" r:id="rId18"/>
    <p:sldLayoutId id="2147483687" r:id="rId19"/>
    <p:sldLayoutId id="2147483688" r:id="rId20"/>
    <p:sldLayoutId id="2147483689" r:id="rId21"/>
    <p:sldLayoutId id="2147483691" r:id="rId22"/>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36">
          <p15:clr>
            <a:srgbClr val="F26B43"/>
          </p15:clr>
        </p15:guide>
        <p15:guide id="4" orient="horz" pos="3984">
          <p15:clr>
            <a:srgbClr val="F26B43"/>
          </p15:clr>
        </p15:guide>
        <p15:guide id="5" pos="336">
          <p15:clr>
            <a:srgbClr val="F26B43"/>
          </p15:clr>
        </p15:guide>
        <p15:guide id="6" pos="7344">
          <p15:clr>
            <a:srgbClr val="F26B43"/>
          </p15:clr>
        </p15:guide>
        <p15:guide id="7" pos="720">
          <p15:clr>
            <a:srgbClr val="F26B43"/>
          </p15:clr>
        </p15:guide>
        <p15:guide id="8" pos="69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hyperlink" Target="http://www.nsu.ed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norfolkstate.bncollege.com/"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hyperlink" Target="https://www.nsu.edu/graduation/information" TargetMode="External"/><Relationship Id="rId3" Type="http://schemas.openxmlformats.org/officeDocument/2006/relationships/hyperlink" Target="https://alumnirelations.nsu.edu/" TargetMode="External"/><Relationship Id="rId7" Type="http://schemas.openxmlformats.org/officeDocument/2006/relationships/hyperlink" Target="https://www.nsu.edu/sgsr/contact-us" TargetMode="External"/><Relationship Id="rId2" Type="http://schemas.openxmlformats.org/officeDocument/2006/relationships/hyperlink" Target="https://www.nsu.edu/" TargetMode="External"/><Relationship Id="rId1" Type="http://schemas.openxmlformats.org/officeDocument/2006/relationships/slideLayout" Target="../slideLayouts/slideLayout17.xml"/><Relationship Id="rId6" Type="http://schemas.openxmlformats.org/officeDocument/2006/relationships/hyperlink" Target="https://www.nsu.edu/career-services" TargetMode="External"/><Relationship Id="rId11" Type="http://schemas.openxmlformats.org/officeDocument/2006/relationships/hyperlink" Target="https://nsuspartanstickets.universitytickets.com/w/" TargetMode="External"/><Relationship Id="rId5" Type="http://schemas.openxmlformats.org/officeDocument/2006/relationships/hyperlink" Target="https://www.nsu.edu/registrar" TargetMode="External"/><Relationship Id="rId10" Type="http://schemas.openxmlformats.org/officeDocument/2006/relationships/hyperlink" Target="https://www.nsu.edu/financial-aid/information" TargetMode="External"/><Relationship Id="rId4" Type="http://schemas.openxmlformats.org/officeDocument/2006/relationships/hyperlink" Target="https://norfolkstate.bncollege.com/" TargetMode="External"/><Relationship Id="rId9" Type="http://schemas.openxmlformats.org/officeDocument/2006/relationships/hyperlink" Target="https://www.nsu.edu/studentaccount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norfolkstate.bncollege.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hyperlink" Target="http://colleges.herffjones.com/college/Norfol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SU tower logo">
            <a:extLst>
              <a:ext uri="{FF2B5EF4-FFF2-40B4-BE49-F238E27FC236}">
                <a16:creationId xmlns:a16="http://schemas.microsoft.com/office/drawing/2014/main" id="{6D872B77-EA6F-27C9-3FBF-57E46F707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041" y="597686"/>
            <a:ext cx="3404493" cy="2427403"/>
          </a:xfrm>
          <a:prstGeom prst="rect">
            <a:avLst/>
          </a:prstGeom>
        </p:spPr>
      </p:pic>
      <p:sp>
        <p:nvSpPr>
          <p:cNvPr id="9" name="Title 8">
            <a:extLst>
              <a:ext uri="{FF2B5EF4-FFF2-40B4-BE49-F238E27FC236}">
                <a16:creationId xmlns:a16="http://schemas.microsoft.com/office/drawing/2014/main" id="{6FEC93CF-2672-7D78-F278-58C5E012E0DF}"/>
              </a:ext>
            </a:extLst>
          </p:cNvPr>
          <p:cNvSpPr>
            <a:spLocks noGrp="1"/>
          </p:cNvSpPr>
          <p:nvPr>
            <p:ph type="ctrTitle"/>
          </p:nvPr>
        </p:nvSpPr>
        <p:spPr>
          <a:xfrm>
            <a:off x="546495" y="2826050"/>
            <a:ext cx="5427584" cy="3599727"/>
          </a:xfrm>
        </p:spPr>
        <p:txBody>
          <a:bodyPr/>
          <a:lstStyle/>
          <a:p>
            <a:pPr algn="ctr"/>
            <a:r>
              <a:rPr lang="en-US">
                <a:solidFill>
                  <a:srgbClr val="017B60"/>
                </a:solidFill>
              </a:rPr>
              <a:t>Commencement</a:t>
            </a:r>
            <a:br>
              <a:rPr lang="en-US">
                <a:solidFill>
                  <a:srgbClr val="017B60"/>
                </a:solidFill>
              </a:rPr>
            </a:br>
            <a:r>
              <a:rPr lang="en-US" sz="1800">
                <a:solidFill>
                  <a:schemeClr val="tx1"/>
                </a:solidFill>
                <a:latin typeface="Aptos Display"/>
              </a:rPr>
              <a:t>MAY 2026 Information Booklet</a:t>
            </a:r>
            <a:br>
              <a:rPr lang="en-US">
                <a:solidFill>
                  <a:schemeClr val="tx1"/>
                </a:solidFill>
              </a:rPr>
            </a:br>
            <a:br>
              <a:rPr lang="en-US" sz="1400">
                <a:latin typeface="Aptos Display" panose="020B0004020202020204" pitchFamily="34" charset="0"/>
              </a:rPr>
            </a:br>
            <a:br>
              <a:rPr lang="en-US" sz="1400">
                <a:latin typeface="Aptos Display" panose="020B0004020202020204" pitchFamily="34" charset="0"/>
              </a:rPr>
            </a:br>
            <a:r>
              <a:rPr lang="en-US" sz="1400">
                <a:solidFill>
                  <a:schemeClr val="tx1"/>
                </a:solidFill>
                <a:latin typeface="Aptos Display"/>
              </a:rPr>
              <a:t>Norfolk State University</a:t>
            </a:r>
            <a:br>
              <a:rPr lang="en-US" sz="1400">
                <a:latin typeface="Aptos Display" panose="020B0004020202020204" pitchFamily="34" charset="0"/>
              </a:rPr>
            </a:br>
            <a:r>
              <a:rPr lang="en-US" sz="1400">
                <a:solidFill>
                  <a:schemeClr val="tx1"/>
                </a:solidFill>
                <a:latin typeface="Aptos Display"/>
              </a:rPr>
              <a:t>700 Park Avenue | Norfolk, VA 23504</a:t>
            </a:r>
            <a:br>
              <a:rPr lang="en-US" sz="1400">
                <a:latin typeface="Aptos Display" panose="020B0004020202020204" pitchFamily="34" charset="0"/>
              </a:rPr>
            </a:br>
            <a:r>
              <a:rPr lang="en-US" sz="1400">
                <a:solidFill>
                  <a:schemeClr val="tx1"/>
                </a:solidFill>
                <a:latin typeface="Aptos Display"/>
              </a:rPr>
              <a:t>757-823-8600</a:t>
            </a:r>
            <a:br>
              <a:rPr lang="en-US" sz="1400">
                <a:latin typeface="Aptos Display" panose="020B0004020202020204" pitchFamily="34" charset="0"/>
              </a:rPr>
            </a:br>
            <a:r>
              <a:rPr lang="en-US" sz="1400">
                <a:solidFill>
                  <a:schemeClr val="tx1"/>
                </a:solidFill>
                <a:latin typeface="Aptos Display"/>
                <a:hlinkClick r:id="rId4">
                  <a:extLst>
                    <a:ext uri="{A12FA001-AC4F-418D-AE19-62706E023703}">
                      <ahyp:hlinkClr xmlns:ahyp="http://schemas.microsoft.com/office/drawing/2018/hyperlinkcolor" val="tx"/>
                    </a:ext>
                  </a:extLst>
                </a:hlinkClick>
              </a:rPr>
              <a:t>www.nsu.edu</a:t>
            </a:r>
            <a:br>
              <a:rPr lang="en-US" sz="1400">
                <a:solidFill>
                  <a:schemeClr val="tx1"/>
                </a:solidFill>
              </a:rPr>
            </a:br>
            <a:br>
              <a:rPr lang="en-US" sz="1400"/>
            </a:br>
            <a:br>
              <a:rPr lang="en-US" sz="1400"/>
            </a:br>
            <a:endParaRPr lang="en-US" sz="1400"/>
          </a:p>
        </p:txBody>
      </p:sp>
      <p:pic>
        <p:nvPicPr>
          <p:cNvPr id="5" name="Picture Placeholder 4" descr="Two male graduates in graduation gowns and caps">
            <a:extLst>
              <a:ext uri="{FF2B5EF4-FFF2-40B4-BE49-F238E27FC236}">
                <a16:creationId xmlns:a16="http://schemas.microsoft.com/office/drawing/2014/main" id="{2743F0A6-BFA9-84EC-C1D7-1692225330A8}"/>
              </a:ext>
            </a:extLst>
          </p:cNvPr>
          <p:cNvPicPr>
            <a:picLocks noGrp="1" noChangeAspect="1"/>
          </p:cNvPicPr>
          <p:nvPr>
            <p:ph type="pic" sz="quarter" idx="10"/>
          </p:nvPr>
        </p:nvPicPr>
        <p:blipFill>
          <a:blip r:embed="rId5"/>
          <a:srcRect l="20602" t="-174" r="16667" b="174"/>
          <a:stretch>
            <a:fillRect/>
          </a:stretch>
        </p:blipFill>
        <p:spPr>
          <a:xfrm>
            <a:off x="5738835" y="0"/>
            <a:ext cx="6449280" cy="6858021"/>
          </a:xfrm>
        </p:spPr>
      </p:pic>
    </p:spTree>
    <p:extLst>
      <p:ext uri="{BB962C8B-B14F-4D97-AF65-F5344CB8AC3E}">
        <p14:creationId xmlns:p14="http://schemas.microsoft.com/office/powerpoint/2010/main" val="30789943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828354" y="131720"/>
            <a:ext cx="10535292" cy="1325563"/>
          </a:xfrm>
          <a:noFill/>
        </p:spPr>
        <p:txBody>
          <a:bodyPr>
            <a:noAutofit/>
          </a:bodyPr>
          <a:lstStyle/>
          <a:p>
            <a:pPr algn="ctr"/>
            <a:r>
              <a:rPr lang="en-US" sz="5400">
                <a:solidFill>
                  <a:srgbClr val="017B60"/>
                </a:solidFill>
              </a:rPr>
              <a:t>Hotel Information</a:t>
            </a:r>
          </a:p>
        </p:txBody>
      </p:sp>
      <p:sp>
        <p:nvSpPr>
          <p:cNvPr id="8" name="Content Placeholder 7">
            <a:extLst>
              <a:ext uri="{FF2B5EF4-FFF2-40B4-BE49-F238E27FC236}">
                <a16:creationId xmlns:a16="http://schemas.microsoft.com/office/drawing/2014/main" id="{215CE58D-2739-522B-7C3A-6A7C985360C0}"/>
              </a:ext>
            </a:extLst>
          </p:cNvPr>
          <p:cNvSpPr>
            <a:spLocks noGrp="1"/>
          </p:cNvSpPr>
          <p:nvPr>
            <p:ph sz="half" idx="1"/>
          </p:nvPr>
        </p:nvSpPr>
        <p:spPr>
          <a:xfrm>
            <a:off x="479461" y="2049795"/>
            <a:ext cx="2520593" cy="3919001"/>
          </a:xfrm>
          <a:solidFill>
            <a:schemeClr val="bg1"/>
          </a:solidFill>
        </p:spPr>
        <p:txBody>
          <a:bodyPr vert="horz" lIns="91440" tIns="45720" rIns="91440" bIns="45720" rtlCol="0" anchor="t">
            <a:normAutofit lnSpcReduction="10000"/>
          </a:bodyPr>
          <a:lstStyle/>
          <a:p>
            <a:r>
              <a:rPr lang="en-US" sz="2000"/>
              <a:t>Many establishments may provide a discounted rate for visitors attending NSU commencement. </a:t>
            </a:r>
            <a:r>
              <a:rPr lang="en-US" sz="2000" b="1"/>
              <a:t>Be sure to inquire with the reservation agent. </a:t>
            </a:r>
          </a:p>
          <a:p>
            <a:r>
              <a:rPr lang="en-US" sz="2000"/>
              <a:t>To assist family and friends with their accommodation needs, the following list of hotels has been provided: </a:t>
            </a:r>
          </a:p>
        </p:txBody>
      </p:sp>
      <p:graphicFrame>
        <p:nvGraphicFramePr>
          <p:cNvPr id="9" name="Table Placeholder 8">
            <a:extLst>
              <a:ext uri="{FF2B5EF4-FFF2-40B4-BE49-F238E27FC236}">
                <a16:creationId xmlns:a16="http://schemas.microsoft.com/office/drawing/2014/main" id="{6F530282-5AF4-2EA3-5AAD-601BFCED45A6}"/>
              </a:ext>
            </a:extLst>
          </p:cNvPr>
          <p:cNvGraphicFramePr>
            <a:graphicFrameLocks noGrp="1"/>
          </p:cNvGraphicFramePr>
          <p:nvPr>
            <p:ph type="tbl" sz="quarter" idx="13"/>
            <p:extLst>
              <p:ext uri="{D42A27DB-BD31-4B8C-83A1-F6EECF244321}">
                <p14:modId xmlns:p14="http://schemas.microsoft.com/office/powerpoint/2010/main" val="827641156"/>
              </p:ext>
            </p:extLst>
          </p:nvPr>
        </p:nvGraphicFramePr>
        <p:xfrm>
          <a:off x="3092522" y="1690688"/>
          <a:ext cx="8620017" cy="4637216"/>
        </p:xfrm>
        <a:graphic>
          <a:graphicData uri="http://schemas.openxmlformats.org/drawingml/2006/table">
            <a:tbl>
              <a:tblPr firstRow="1" bandRow="1">
                <a:tableStyleId>{21E4AEA4-8DFA-4A89-87EB-49C32662AFE0}</a:tableStyleId>
              </a:tblPr>
              <a:tblGrid>
                <a:gridCol w="2873339">
                  <a:extLst>
                    <a:ext uri="{9D8B030D-6E8A-4147-A177-3AD203B41FA5}">
                      <a16:colId xmlns:a16="http://schemas.microsoft.com/office/drawing/2014/main" val="1933853997"/>
                    </a:ext>
                  </a:extLst>
                </a:gridCol>
                <a:gridCol w="2873339">
                  <a:extLst>
                    <a:ext uri="{9D8B030D-6E8A-4147-A177-3AD203B41FA5}">
                      <a16:colId xmlns:a16="http://schemas.microsoft.com/office/drawing/2014/main" val="1937292078"/>
                    </a:ext>
                  </a:extLst>
                </a:gridCol>
                <a:gridCol w="2873339">
                  <a:extLst>
                    <a:ext uri="{9D8B030D-6E8A-4147-A177-3AD203B41FA5}">
                      <a16:colId xmlns:a16="http://schemas.microsoft.com/office/drawing/2014/main" val="259913612"/>
                    </a:ext>
                  </a:extLst>
                </a:gridCol>
              </a:tblGrid>
              <a:tr h="309557">
                <a:tc gridSpan="3">
                  <a:txBody>
                    <a:bodyPr/>
                    <a:lstStyle/>
                    <a:p>
                      <a:pPr algn="ctr"/>
                      <a:r>
                        <a:rPr lang="en-US" sz="2000" dirty="0">
                          <a:solidFill>
                            <a:schemeClr val="bg1"/>
                          </a:solidFill>
                        </a:rPr>
                        <a:t>Hotels closest proximity to campus</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1259125487"/>
                  </a:ext>
                </a:extLst>
              </a:tr>
              <a:tr h="287676">
                <a:tc gridSpan="3">
                  <a:txBody>
                    <a:bodyPr/>
                    <a:lstStyle/>
                    <a:p>
                      <a:pPr algn="ctr"/>
                      <a:r>
                        <a:rPr lang="en-US" sz="1200" b="1" dirty="0">
                          <a:solidFill>
                            <a:srgbClr val="00583C"/>
                          </a:solidFill>
                        </a:rPr>
                        <a:t>Less than 2 miles</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661407023"/>
                  </a:ext>
                </a:extLst>
              </a:tr>
              <a:tr h="484011">
                <a:tc>
                  <a:txBody>
                    <a:bodyPr/>
                    <a:lstStyle/>
                    <a:p>
                      <a:pPr algn="ctr"/>
                      <a:r>
                        <a:rPr lang="en-US" sz="1200" b="1" dirty="0"/>
                        <a:t>Courtyard Norfolk Downtown </a:t>
                      </a:r>
                    </a:p>
                    <a:p>
                      <a:pPr algn="ctr"/>
                      <a:r>
                        <a:rPr lang="en-US" sz="1200" dirty="0"/>
                        <a:t>520 Plume Street Norfolk, VA 23510 </a:t>
                      </a:r>
                    </a:p>
                    <a:p>
                      <a:pPr algn="ctr"/>
                      <a:r>
                        <a:rPr lang="en-US" sz="1200" dirty="0"/>
                        <a:t>757-963-6000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Norfolk Waterside Marriott </a:t>
                      </a:r>
                      <a:endParaRPr lang="en-US"/>
                    </a:p>
                    <a:p>
                      <a:pPr lvl="0" algn="ctr">
                        <a:buNone/>
                      </a:pPr>
                      <a:r>
                        <a:rPr lang="en-US" sz="1200" dirty="0"/>
                        <a:t>235 E Main Street Norfolk, VA 23510 </a:t>
                      </a:r>
                      <a:endParaRPr lang="en-US"/>
                    </a:p>
                    <a:p>
                      <a:pPr lvl="0" algn="ctr">
                        <a:buNone/>
                      </a:pPr>
                      <a:r>
                        <a:rPr lang="en-US" sz="1200" dirty="0"/>
                        <a:t>757-627-4200</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Sheraton Norfolk Waterside </a:t>
                      </a:r>
                    </a:p>
                    <a:p>
                      <a:pPr algn="ctr"/>
                      <a:r>
                        <a:rPr lang="en-US" sz="1200" dirty="0"/>
                        <a:t>777 Waterside Drive Norfolk, VA 23510 </a:t>
                      </a:r>
                    </a:p>
                    <a:p>
                      <a:pPr algn="ctr"/>
                      <a:r>
                        <a:rPr lang="en-US" sz="1200" dirty="0"/>
                        <a:t>757-622-6664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192467442"/>
                  </a:ext>
                </a:extLst>
              </a:tr>
              <a:tr h="484011">
                <a:tc>
                  <a:txBody>
                    <a:bodyPr/>
                    <a:lstStyle/>
                    <a:p>
                      <a:pPr algn="ctr"/>
                      <a:r>
                        <a:rPr lang="en-US" sz="1200" b="1" dirty="0"/>
                        <a:t>Hilton Norfolk The Main </a:t>
                      </a:r>
                    </a:p>
                    <a:p>
                      <a:pPr algn="ctr"/>
                      <a:r>
                        <a:rPr lang="en-US" sz="1200" dirty="0"/>
                        <a:t>100 East Main Street Norfolk VA 23510 </a:t>
                      </a:r>
                    </a:p>
                    <a:p>
                      <a:pPr algn="ctr"/>
                      <a:r>
                        <a:rPr lang="en-US" sz="1200" dirty="0"/>
                        <a:t>757-763-6200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Wyndham Garden Downtown</a:t>
                      </a:r>
                      <a:endParaRPr lang="en-US"/>
                    </a:p>
                    <a:p>
                      <a:pPr lvl="0" algn="ctr">
                        <a:buNone/>
                      </a:pPr>
                      <a:r>
                        <a:rPr lang="en-US" sz="1200" dirty="0"/>
                        <a:t>700 Monticello Ave Norfolk, VA 23510</a:t>
                      </a:r>
                      <a:endParaRPr lang="en-US"/>
                    </a:p>
                    <a:p>
                      <a:pPr lvl="0" algn="ctr">
                        <a:buNone/>
                      </a:pPr>
                      <a:r>
                        <a:rPr lang="en-US" sz="1200" dirty="0"/>
                        <a:t>757-986-9573</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2351974528"/>
                  </a:ext>
                </a:extLst>
              </a:tr>
              <a:tr h="275151">
                <a:tc gridSpan="3">
                  <a:txBody>
                    <a:bodyPr/>
                    <a:lstStyle/>
                    <a:p>
                      <a:pPr algn="ctr"/>
                      <a:r>
                        <a:rPr lang="en-US" sz="1200" b="1" dirty="0">
                          <a:solidFill>
                            <a:srgbClr val="00583C"/>
                          </a:solidFill>
                        </a:rPr>
                        <a:t>Less than 5 miles</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98331926"/>
                  </a:ext>
                </a:extLst>
              </a:tr>
              <a:tr h="484011">
                <a:tc>
                  <a:txBody>
                    <a:bodyPr/>
                    <a:lstStyle/>
                    <a:p>
                      <a:pPr algn="ctr"/>
                      <a:r>
                        <a:rPr lang="en-US" sz="1200" b="1" dirty="0" err="1"/>
                        <a:t>CandleWood</a:t>
                      </a:r>
                      <a:r>
                        <a:rPr lang="en-US" sz="1200" b="1" dirty="0"/>
                        <a:t> Suites Norfolk Airport </a:t>
                      </a:r>
                    </a:p>
                    <a:p>
                      <a:pPr algn="ctr"/>
                      <a:r>
                        <a:rPr lang="en-US" sz="1200" dirty="0"/>
                        <a:t>5600 Lowery Road Norfolk, VA 23502</a:t>
                      </a:r>
                    </a:p>
                    <a:p>
                      <a:pPr algn="ctr"/>
                      <a:r>
                        <a:rPr lang="en-US" sz="1200" dirty="0"/>
                        <a:t> 757-605-4001 or 888-226-3539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Double Tree by Hilton Hotel</a:t>
                      </a:r>
                      <a:endParaRPr lang="en-US"/>
                    </a:p>
                    <a:p>
                      <a:pPr lvl="0" algn="ctr">
                        <a:buNone/>
                      </a:pPr>
                      <a:r>
                        <a:rPr lang="en-US" sz="1200" dirty="0"/>
                        <a:t>1500 N. Military Hwy Norfolk, VA 23502</a:t>
                      </a:r>
                      <a:endParaRPr lang="en-US"/>
                    </a:p>
                    <a:p>
                      <a:pPr lvl="0" algn="ctr">
                        <a:buNone/>
                      </a:pPr>
                      <a:r>
                        <a:rPr lang="en-US" sz="1200" dirty="0"/>
                        <a:t>757-466-8000</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597186579"/>
                  </a:ext>
                </a:extLst>
              </a:tr>
              <a:tr h="294869">
                <a:tc gridSpan="3">
                  <a:txBody>
                    <a:bodyPr/>
                    <a:lstStyle/>
                    <a:p>
                      <a:pPr algn="ctr"/>
                      <a:r>
                        <a:rPr lang="en-US" sz="1200" b="1" dirty="0">
                          <a:solidFill>
                            <a:srgbClr val="00583C"/>
                          </a:solidFill>
                        </a:rPr>
                        <a:t>Less than 10 miles</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5559592"/>
                  </a:ext>
                </a:extLst>
              </a:tr>
              <a:tr h="484011">
                <a:tc>
                  <a:txBody>
                    <a:bodyPr/>
                    <a:lstStyle/>
                    <a:p>
                      <a:pPr algn="ctr"/>
                      <a:r>
                        <a:rPr lang="en-US" sz="1200" b="1" dirty="0"/>
                        <a:t>Aloft Chesapeake </a:t>
                      </a:r>
                    </a:p>
                    <a:p>
                      <a:pPr algn="ctr"/>
                      <a:r>
                        <a:rPr lang="en-US" sz="1200" dirty="0"/>
                        <a:t>1454 Crossways Blvd Chesapeake, VA 23320 757-410-9562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Crowne Plaza Virginia Beach Town Center </a:t>
                      </a:r>
                      <a:endParaRPr lang="en-US"/>
                    </a:p>
                    <a:p>
                      <a:pPr lvl="0" algn="ctr">
                        <a:buNone/>
                      </a:pPr>
                      <a:r>
                        <a:rPr lang="en-US" sz="1200" dirty="0"/>
                        <a:t>4453 Bonney Road Virginia Beach, VA 23462 877-270-1393</a:t>
                      </a:r>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b="1" dirty="0"/>
                        <a:t>Holiday Inn Virginia Beach-Norfolk Hotel </a:t>
                      </a:r>
                    </a:p>
                    <a:p>
                      <a:pPr algn="ctr"/>
                      <a:r>
                        <a:rPr lang="en-US" sz="1200" b="1" dirty="0"/>
                        <a:t>and Conference Center </a:t>
                      </a:r>
                    </a:p>
                    <a:p>
                      <a:pPr algn="ctr"/>
                      <a:r>
                        <a:rPr lang="en-US" sz="1200" dirty="0"/>
                        <a:t>5655 Greenwich Road Virginia Beach, VA 23462 757-499-4400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550639674"/>
                  </a:ext>
                </a:extLst>
              </a:tr>
              <a:tr h="484011">
                <a:tc>
                  <a:txBody>
                    <a:bodyPr/>
                    <a:lstStyle/>
                    <a:p>
                      <a:pPr algn="ctr"/>
                      <a:r>
                        <a:rPr lang="en-US" sz="1200" b="1" dirty="0"/>
                        <a:t>Norfolk Marriott Chesapeake </a:t>
                      </a:r>
                    </a:p>
                    <a:p>
                      <a:pPr algn="ctr"/>
                      <a:r>
                        <a:rPr lang="en-US" sz="1200" dirty="0"/>
                        <a:t>725 Woodlake Drive Chesapeake, VA 23320 757-523-1500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010395251"/>
                  </a:ext>
                </a:extLst>
              </a:tr>
            </a:tbl>
          </a:graphicData>
        </a:graphic>
      </p:graphicFrame>
    </p:spTree>
    <p:extLst>
      <p:ext uri="{BB962C8B-B14F-4D97-AF65-F5344CB8AC3E}">
        <p14:creationId xmlns:p14="http://schemas.microsoft.com/office/powerpoint/2010/main" val="4259977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2096EABF-579F-4307-8952-04905085F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group of people in graduation gowns and caps">
            <a:extLst>
              <a:ext uri="{FF2B5EF4-FFF2-40B4-BE49-F238E27FC236}">
                <a16:creationId xmlns:a16="http://schemas.microsoft.com/office/drawing/2014/main" id="{1CE23223-F31E-AE46-38DE-B95D3F2F2DF2}"/>
              </a:ext>
            </a:extLst>
          </p:cNvPr>
          <p:cNvPicPr>
            <a:picLocks noGrp="1" noChangeAspect="1"/>
          </p:cNvPicPr>
          <p:nvPr>
            <p:ph type="pic" sz="quarter" idx="13"/>
          </p:nvPr>
        </p:nvPicPr>
        <p:blipFill>
          <a:blip r:embed="rId2"/>
          <a:srcRect l="-16245" t="8442" r="16148" b="16623"/>
          <a:stretch>
            <a:fillRect/>
          </a:stretch>
        </p:blipFill>
        <p:spPr>
          <a:xfrm>
            <a:off x="-33559" y="-3643"/>
            <a:ext cx="12261354" cy="6884293"/>
          </a:xfrm>
          <a:prstGeom prst="rect">
            <a:avLst/>
          </a:prstGeom>
        </p:spPr>
      </p:pic>
      <p:sp>
        <p:nvSpPr>
          <p:cNvPr id="27" name="Rectangle 23">
            <a:extLst>
              <a:ext uri="{FF2B5EF4-FFF2-40B4-BE49-F238E27FC236}">
                <a16:creationId xmlns:a16="http://schemas.microsoft.com/office/drawing/2014/main" id="{233D9D3E-2FB8-42AA-B5E5-1EAB4DA92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3556" y="-14280"/>
            <a:ext cx="4615080" cy="6872278"/>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2240216 w 5664007"/>
              <a:gd name="connsiteY0" fmla="*/ 0 h 6857998"/>
              <a:gd name="connsiteX1" fmla="*/ 5664007 w 5664007"/>
              <a:gd name="connsiteY1" fmla="*/ 0 h 6857998"/>
              <a:gd name="connsiteX2" fmla="*/ 5664007 w 5664007"/>
              <a:gd name="connsiteY2" fmla="*/ 6857998 h 6857998"/>
              <a:gd name="connsiteX3" fmla="*/ 0 w 5664007"/>
              <a:gd name="connsiteY3" fmla="*/ 6846045 h 6857998"/>
              <a:gd name="connsiteX4" fmla="*/ 2240216 w 5664007"/>
              <a:gd name="connsiteY4" fmla="*/ 0 h 6857998"/>
              <a:gd name="connsiteX0" fmla="*/ 2170935 w 5594726"/>
              <a:gd name="connsiteY0" fmla="*/ 0 h 6865085"/>
              <a:gd name="connsiteX1" fmla="*/ 5594726 w 5594726"/>
              <a:gd name="connsiteY1" fmla="*/ 0 h 6865085"/>
              <a:gd name="connsiteX2" fmla="*/ 5594726 w 5594726"/>
              <a:gd name="connsiteY2" fmla="*/ 6857998 h 6865085"/>
              <a:gd name="connsiteX3" fmla="*/ 0 w 5594726"/>
              <a:gd name="connsiteY3" fmla="*/ 6865085 h 6865085"/>
              <a:gd name="connsiteX4" fmla="*/ 2170935 w 5594726"/>
              <a:gd name="connsiteY4" fmla="*/ 0 h 6865085"/>
              <a:gd name="connsiteX0" fmla="*/ 2170935 w 5594726"/>
              <a:gd name="connsiteY0" fmla="*/ 0 h 6868625"/>
              <a:gd name="connsiteX1" fmla="*/ 5594726 w 5594726"/>
              <a:gd name="connsiteY1" fmla="*/ 0 h 6868625"/>
              <a:gd name="connsiteX2" fmla="*/ 5594726 w 5594726"/>
              <a:gd name="connsiteY2" fmla="*/ 6868625 h 6868625"/>
              <a:gd name="connsiteX3" fmla="*/ 0 w 5594726"/>
              <a:gd name="connsiteY3" fmla="*/ 6865085 h 6868625"/>
              <a:gd name="connsiteX4" fmla="*/ 2170935 w 5594726"/>
              <a:gd name="connsiteY4" fmla="*/ 0 h 6868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4726" h="6868625">
                <a:moveTo>
                  <a:pt x="2170935" y="0"/>
                </a:moveTo>
                <a:lnTo>
                  <a:pt x="5594726" y="0"/>
                </a:lnTo>
                <a:lnTo>
                  <a:pt x="5594726" y="6868625"/>
                </a:lnTo>
                <a:lnTo>
                  <a:pt x="0" y="6865085"/>
                </a:lnTo>
                <a:lnTo>
                  <a:pt x="21709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475492-5BB4-2AAB-6BB8-48958CF14FB6}"/>
              </a:ext>
            </a:extLst>
          </p:cNvPr>
          <p:cNvSpPr>
            <a:spLocks noGrp="1"/>
          </p:cNvSpPr>
          <p:nvPr>
            <p:ph type="title"/>
          </p:nvPr>
        </p:nvSpPr>
        <p:spPr>
          <a:xfrm>
            <a:off x="129308" y="2217639"/>
            <a:ext cx="3327330" cy="2422795"/>
          </a:xfrm>
        </p:spPr>
        <p:txBody>
          <a:bodyPr vert="horz" lIns="91440" tIns="45720" rIns="91440" bIns="45720" rtlCol="0" anchor="t">
            <a:normAutofit/>
          </a:bodyPr>
          <a:lstStyle/>
          <a:p>
            <a:pPr algn="ctr"/>
            <a:r>
              <a:rPr lang="en-US" sz="4000" err="1"/>
              <a:t>PreparinG</a:t>
            </a:r>
            <a:r>
              <a:rPr lang="en-US" sz="4000"/>
              <a:t> </a:t>
            </a:r>
            <a:r>
              <a:rPr lang="en-US" sz="4000" err="1"/>
              <a:t>foR</a:t>
            </a:r>
            <a:r>
              <a:rPr lang="en-US" sz="4000"/>
              <a:t> the</a:t>
            </a:r>
            <a:r>
              <a:rPr lang="en-US" sz="4000" i="1" kern="1200" cap="all" baseline="0">
                <a:latin typeface="+mj-lt"/>
                <a:ea typeface="+mj-ea"/>
                <a:cs typeface="+mj-cs"/>
              </a:rPr>
              <a:t> Ceremony</a:t>
            </a:r>
            <a:br>
              <a:rPr lang="en-US" sz="4000" i="1" kern="1200" cap="all" baseline="0"/>
            </a:br>
            <a:endParaRPr lang="en-US" sz="4000" i="1" kern="1200" cap="all" baseline="0">
              <a:solidFill>
                <a:schemeClr val="tx2"/>
              </a:solidFill>
              <a:latin typeface="+mj-lt"/>
            </a:endParaRPr>
          </a:p>
        </p:txBody>
      </p:sp>
      <p:cxnSp>
        <p:nvCxnSpPr>
          <p:cNvPr id="29" name="Straight Connector 28">
            <a:extLst>
              <a:ext uri="{FF2B5EF4-FFF2-40B4-BE49-F238E27FC236}">
                <a16:creationId xmlns:a16="http://schemas.microsoft.com/office/drawing/2014/main" id="{69FBE6D3-8499-4BE7-8C12-1BA9F0150E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3558" y="0"/>
            <a:ext cx="6705601" cy="80962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35C1B90-3208-4854-BFDE-310A02639F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14060" y="1"/>
            <a:ext cx="510363" cy="685799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FB20B9B-B58D-4A05-87A2-6F8C78BD7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602477" y="365123"/>
            <a:ext cx="589522" cy="649287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8CC7CE6-73AD-436F-BC95-066CC95065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9340702" y="-10737"/>
            <a:ext cx="2851297" cy="168004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192C383-6990-4C74-A5FF-EAB4A1EA29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3557" y="6045958"/>
            <a:ext cx="6876857" cy="81204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855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8B6602-4A73-8E4D-4EA5-B6A8018D38F2}"/>
              </a:ext>
            </a:extLst>
          </p:cNvPr>
          <p:cNvSpPr>
            <a:spLocks noGrp="1"/>
          </p:cNvSpPr>
          <p:nvPr>
            <p:ph type="title" idx="4294967295"/>
          </p:nvPr>
        </p:nvSpPr>
        <p:spPr>
          <a:xfrm>
            <a:off x="527050" y="320675"/>
            <a:ext cx="5522913" cy="62166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1" i="0" u="none" strike="noStrike" kern="1200" cap="none" spc="0" normalizeH="0" baseline="0" noProof="0" dirty="0">
                <a:ln>
                  <a:noFill/>
                </a:ln>
                <a:solidFill>
                  <a:srgbClr val="017B60"/>
                </a:solidFill>
                <a:effectLst/>
                <a:uLnTx/>
                <a:uFillTx/>
                <a:latin typeface="+mn-lt"/>
                <a:ea typeface="+mn-ea"/>
                <a:cs typeface="+mn-cs"/>
              </a:rPr>
              <a:t>Participation in the Commencement Ceremony </a:t>
            </a: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0" i="0" u="none" strike="noStrike" kern="1200" cap="none" spc="0" normalizeH="0" baseline="0" noProof="0" dirty="0">
                <a:ln>
                  <a:noFill/>
                </a:ln>
                <a:effectLst/>
                <a:uLnTx/>
                <a:uFillTx/>
                <a:latin typeface="+mn-lt"/>
                <a:ea typeface="+mn-ea"/>
                <a:cs typeface="+mn-cs"/>
              </a:rPr>
              <a:t>Only those students who have been conferred will be allowed to participate in commencement. Degrees will be distributed during the commencement ceremony to students with no outstanding financial obligations. If you are taking a course(s) at another institution during your last semester, this can adversely affect your graduation participation as all grades MUST be posted in order for your degree to be conferred. Any candidate who submits a graduation application and has it processed by the Office of the Registrar will be able to purchase graduation attire when it is made available by the NSU Bookstore (distribution information will be posted by NSU Bookstore). This does not mean that you will be allowed to participate in the commencement ceremony. </a:t>
            </a:r>
            <a:endParaRPr lang="en-US" sz="105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05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1" i="0" u="none" strike="noStrike" kern="1200" cap="none" spc="0" normalizeH="0" baseline="0" noProof="0" dirty="0">
                <a:ln>
                  <a:noFill/>
                </a:ln>
                <a:solidFill>
                  <a:srgbClr val="017B60"/>
                </a:solidFill>
                <a:effectLst/>
                <a:uLnTx/>
                <a:uFillTx/>
                <a:latin typeface="+mn-lt"/>
                <a:ea typeface="+mn-ea"/>
                <a:cs typeface="+mn-cs"/>
              </a:rPr>
              <a:t>Commencement Fees </a:t>
            </a:r>
            <a:endParaRPr lang="en-US" sz="1050" b="1" i="0" u="none" strike="noStrike" kern="1200" cap="none" spc="0" normalizeH="0" baseline="0" noProof="0" dirty="0">
              <a:ln>
                <a:noFill/>
              </a:ln>
              <a:solidFill>
                <a:srgbClr val="017B60"/>
              </a:solidFill>
              <a:effectLst/>
              <a:uLnTx/>
              <a:uFillTx/>
              <a:latin typeface="+mn-lt"/>
              <a:ea typeface="+mn-ea"/>
              <a:cs typeface="+mn-cs"/>
            </a:endParaRPr>
          </a:p>
          <a:p>
            <a:pPr>
              <a:lnSpc>
                <a:spcPct val="120000"/>
              </a:lnSpc>
              <a:spcBef>
                <a:spcPts val="0"/>
              </a:spcBef>
              <a:buSzPct val="80000"/>
              <a:defRPr/>
            </a:pPr>
            <a:r>
              <a:rPr kumimoji="0" lang="en-US" sz="1050" b="1" i="0" u="none" strike="noStrike" kern="1200" cap="none" spc="0" normalizeH="0" baseline="0" noProof="0" dirty="0">
                <a:ln>
                  <a:noFill/>
                </a:ln>
                <a:effectLst/>
                <a:uLnTx/>
                <a:uFillTx/>
                <a:latin typeface="+mn-lt"/>
                <a:ea typeface="+mn-ea"/>
                <a:cs typeface="+mn-cs"/>
              </a:rPr>
              <a:t>All degree candidates are required to pay the mandatory $30 graduation application fee</a:t>
            </a:r>
            <a:r>
              <a:rPr kumimoji="0" lang="en-US" sz="1050" b="0" i="0" u="none" strike="noStrike" kern="1200" cap="none" spc="0" normalizeH="0" baseline="0" noProof="0" dirty="0">
                <a:ln>
                  <a:noFill/>
                </a:ln>
                <a:effectLst/>
                <a:uLnTx/>
                <a:uFillTx/>
                <a:latin typeface="+mn-lt"/>
                <a:ea typeface="+mn-ea"/>
                <a:cs typeface="+mn-cs"/>
              </a:rPr>
              <a:t>. The payment deadline is </a:t>
            </a:r>
            <a:r>
              <a:rPr lang="en-US" sz="1050" i="0" cap="none" dirty="0">
                <a:latin typeface="+mn-lt"/>
                <a:ea typeface="+mn-ea"/>
                <a:cs typeface="+mn-cs"/>
              </a:rPr>
              <a:t>Wednesday, April 29th</a:t>
            </a:r>
            <a:r>
              <a:rPr kumimoji="0" lang="en-US" sz="1050" b="0" i="0" u="none" strike="noStrike" kern="1200" cap="none" spc="0" normalizeH="0" baseline="0" noProof="0" dirty="0">
                <a:ln>
                  <a:noFill/>
                </a:ln>
                <a:effectLst/>
                <a:uLnTx/>
                <a:uFillTx/>
                <a:latin typeface="+mn-lt"/>
                <a:ea typeface="+mn-ea"/>
                <a:cs typeface="+mn-cs"/>
              </a:rPr>
              <a:t>. (The application fee is assessed each time an application is submitted.) Students must be financially cleared in order to receive degree and/or transcripts. This includes payment of the graduation fee, tuition and all other fees (Cashier’s Office, Student Services Center, 2nd floor, Room 209) as well as any outstanding parking (University Police Department) or library fines (Lyman B. Brooks Library Circulation/Reserve Department, 1st floor). </a:t>
            </a:r>
            <a:endParaRPr lang="en-US" sz="105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05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1" i="0" u="none" strike="noStrike" kern="1200" cap="none" spc="0" normalizeH="0" baseline="0" noProof="0" dirty="0">
                <a:ln>
                  <a:noFill/>
                </a:ln>
                <a:solidFill>
                  <a:srgbClr val="017B60"/>
                </a:solidFill>
                <a:effectLst/>
                <a:uLnTx/>
                <a:uFillTx/>
                <a:latin typeface="+mn-lt"/>
                <a:ea typeface="+mn-ea"/>
                <a:cs typeface="+mn-cs"/>
              </a:rPr>
              <a:t>Important Dates to Remember: </a:t>
            </a:r>
            <a:endParaRPr lang="en-US" sz="1050" b="1" i="0" u="none" strike="noStrike" kern="1200" cap="none" spc="0" normalizeH="0" baseline="0" noProof="0" dirty="0">
              <a:ln>
                <a:noFill/>
              </a:ln>
              <a:solidFill>
                <a:srgbClr val="017B60"/>
              </a:solidFill>
              <a:effectLst/>
              <a:uLnTx/>
              <a:uFillTx/>
              <a:latin typeface="+mn-lt"/>
              <a:ea typeface="+mn-ea"/>
              <a:cs typeface="+mn-cs"/>
            </a:endParaRPr>
          </a:p>
          <a:p>
            <a:pPr>
              <a:lnSpc>
                <a:spcPct val="120000"/>
              </a:lnSpc>
              <a:spcBef>
                <a:spcPts val="0"/>
              </a:spcBef>
              <a:buSzPct val="80000"/>
              <a:defRPr/>
            </a:pPr>
            <a:r>
              <a:rPr lang="en-US" sz="1050" i="0" cap="none" dirty="0">
                <a:latin typeface="+mn-lt"/>
                <a:ea typeface="+mn-ea"/>
                <a:cs typeface="+mn-cs"/>
              </a:rPr>
              <a:t>Wednesday, April</a:t>
            </a:r>
            <a:r>
              <a:rPr kumimoji="0" lang="en-US" sz="1050" b="0" i="0" u="none" strike="noStrike" kern="1200" cap="none" spc="0" normalizeH="0" baseline="0" noProof="0" dirty="0">
                <a:ln>
                  <a:noFill/>
                </a:ln>
                <a:effectLst/>
                <a:uLnTx/>
                <a:uFillTx/>
                <a:latin typeface="+mn-lt"/>
                <a:ea typeface="+mn-ea"/>
                <a:cs typeface="+mn-cs"/>
              </a:rPr>
              <a:t> </a:t>
            </a:r>
            <a:r>
              <a:rPr lang="en-US" sz="1050" i="0" cap="none" dirty="0">
                <a:latin typeface="+mn-lt"/>
                <a:ea typeface="+mn-ea"/>
                <a:cs typeface="+mn-cs"/>
              </a:rPr>
              <a:t>29th </a:t>
            </a:r>
            <a:r>
              <a:rPr kumimoji="0" lang="en-US" sz="1050" b="0" i="0" u="none" strike="noStrike" kern="1200" cap="none" spc="0" normalizeH="0" baseline="0" noProof="0" dirty="0">
                <a:ln>
                  <a:noFill/>
                </a:ln>
                <a:effectLst/>
                <a:uLnTx/>
                <a:uFillTx/>
                <a:latin typeface="+mn-lt"/>
                <a:ea typeface="+mn-ea"/>
                <a:cs typeface="+mn-cs"/>
              </a:rPr>
              <a:t>- Final grades are due to the Office of the Registrar for </a:t>
            </a:r>
            <a:r>
              <a:rPr lang="en-US" sz="1050" i="0" cap="none" dirty="0">
                <a:latin typeface="+mn-lt"/>
                <a:ea typeface="+mn-ea"/>
                <a:cs typeface="+mn-cs"/>
              </a:rPr>
              <a:t>Spring 2026</a:t>
            </a:r>
            <a:r>
              <a:rPr kumimoji="0" lang="en-US" sz="1050" b="0" i="0" u="none" strike="noStrike" kern="1200" cap="none" spc="0" normalizeH="0" baseline="0" noProof="0" dirty="0">
                <a:ln>
                  <a:noFill/>
                </a:ln>
                <a:effectLst/>
                <a:uLnTx/>
                <a:uFillTx/>
                <a:latin typeface="+mn-lt"/>
                <a:ea typeface="+mn-ea"/>
                <a:cs typeface="+mn-cs"/>
              </a:rPr>
              <a:t> graduation candidates. </a:t>
            </a:r>
            <a:endParaRPr lang="en-US" sz="105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05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0" i="0" u="none" strike="noStrike" kern="1200" cap="none" spc="0" normalizeH="0" baseline="0" noProof="0" dirty="0">
                <a:ln>
                  <a:noFill/>
                </a:ln>
                <a:effectLst/>
                <a:uLnTx/>
                <a:uFillTx/>
                <a:latin typeface="+mn-lt"/>
                <a:ea typeface="+mn-ea"/>
                <a:cs typeface="+mn-cs"/>
              </a:rPr>
              <a:t>The Office of the Registrar will send an email to all undergraduate and graduate candidates informing them of their degree conferral and eligibility to participate in commencement ceremony. All questions should be directed to the Office of the Registrar at 757-823-8377 or regstrar@nsu.edu. </a:t>
            </a:r>
            <a:endParaRPr lang="en-US" sz="105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05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050" b="1" i="0" u="none" strike="noStrike" kern="1200" cap="none" spc="0" normalizeH="0" baseline="0" noProof="0" dirty="0">
                <a:ln>
                  <a:noFill/>
                </a:ln>
                <a:solidFill>
                  <a:srgbClr val="017B60"/>
                </a:solidFill>
                <a:effectLst/>
                <a:uLnTx/>
                <a:uFillTx/>
                <a:latin typeface="+mn-lt"/>
                <a:ea typeface="+mn-ea"/>
                <a:cs typeface="+mn-cs"/>
              </a:rPr>
              <a:t>Commencement Rehearsal </a:t>
            </a:r>
            <a:endParaRPr lang="en-US" sz="1050" b="1" i="0" u="none" strike="noStrike" kern="1200" cap="none" spc="0" normalizeH="0" baseline="0" noProof="0" dirty="0">
              <a:ln>
                <a:noFill/>
              </a:ln>
              <a:solidFill>
                <a:srgbClr val="017B60"/>
              </a:solidFill>
              <a:effectLst/>
              <a:uLnTx/>
              <a:uFillTx/>
              <a:latin typeface="+mn-lt"/>
              <a:ea typeface="+mn-ea"/>
              <a:cs typeface="+mn-cs"/>
            </a:endParaRPr>
          </a:p>
          <a:p>
            <a:pPr>
              <a:lnSpc>
                <a:spcPct val="120000"/>
              </a:lnSpc>
              <a:spcBef>
                <a:spcPts val="0"/>
              </a:spcBef>
              <a:buSzPct val="80000"/>
              <a:defRPr/>
            </a:pPr>
            <a:r>
              <a:rPr kumimoji="0" lang="en-US" sz="1050" b="0" i="0" u="none" strike="noStrike" kern="1200" cap="none" spc="0" normalizeH="0" baseline="0" noProof="0" dirty="0">
                <a:ln>
                  <a:noFill/>
                </a:ln>
                <a:effectLst/>
                <a:uLnTx/>
                <a:uFillTx/>
                <a:latin typeface="+mn-lt"/>
                <a:ea typeface="+mn-ea"/>
                <a:cs typeface="+mn-cs"/>
              </a:rPr>
              <a:t>Norfolk State University’s Commencement Rehearsal will be held at 9:00 a.m. on Friday, </a:t>
            </a:r>
            <a:r>
              <a:rPr lang="en-US" sz="1050" i="0" cap="none" dirty="0">
                <a:latin typeface="+mn-lt"/>
                <a:ea typeface="+mn-ea"/>
                <a:cs typeface="+mn-cs"/>
              </a:rPr>
              <a:t>May 8, 2026</a:t>
            </a:r>
            <a:r>
              <a:rPr kumimoji="0" lang="en-US" sz="1050" b="0" i="0" u="none" strike="noStrike" kern="1200" cap="none" spc="0" normalizeH="0" baseline="0" noProof="0" dirty="0">
                <a:ln>
                  <a:noFill/>
                </a:ln>
                <a:effectLst/>
                <a:uLnTx/>
                <a:uFillTx/>
                <a:latin typeface="+mn-lt"/>
                <a:ea typeface="+mn-ea"/>
                <a:cs typeface="+mn-cs"/>
              </a:rPr>
              <a:t> in </a:t>
            </a:r>
            <a:r>
              <a:rPr lang="en-US" sz="1050" i="0" cap="none" dirty="0">
                <a:latin typeface="+mn-lt"/>
                <a:ea typeface="+mn-ea"/>
                <a:cs typeface="+mn-cs"/>
              </a:rPr>
              <a:t>Joseph G. Echols Memorial Hall</a:t>
            </a:r>
            <a:r>
              <a:rPr kumimoji="0" lang="en-US" sz="1050" b="0" i="0" u="none" strike="noStrike" kern="1200" cap="none" spc="0" normalizeH="0" baseline="0" noProof="0" dirty="0">
                <a:ln>
                  <a:noFill/>
                </a:ln>
                <a:effectLst/>
                <a:uLnTx/>
                <a:uFillTx/>
                <a:latin typeface="+mn-lt"/>
                <a:ea typeface="+mn-ea"/>
                <a:cs typeface="+mn-cs"/>
              </a:rPr>
              <a:t>. </a:t>
            </a:r>
            <a:r>
              <a:rPr kumimoji="0" lang="en-US" sz="1050" b="1" i="0" u="none" strike="noStrike" kern="1200" cap="none" spc="0" normalizeH="0" baseline="0" noProof="0" dirty="0">
                <a:ln>
                  <a:noFill/>
                </a:ln>
                <a:effectLst/>
                <a:uLnTx/>
                <a:uFillTx/>
                <a:latin typeface="+mn-lt"/>
                <a:ea typeface="+mn-ea"/>
                <a:cs typeface="+mn-cs"/>
              </a:rPr>
              <a:t>It is mandatory that all candidates for graduation attend Commencement Rehearsal</a:t>
            </a:r>
            <a:r>
              <a:rPr kumimoji="0" lang="en-US" sz="1050" b="0" i="0" u="none" strike="noStrike" kern="1200" cap="none" spc="0" normalizeH="0" baseline="0" noProof="0" dirty="0">
                <a:ln>
                  <a:noFill/>
                </a:ln>
                <a:effectLst/>
                <a:uLnTx/>
                <a:uFillTx/>
                <a:latin typeface="+mn-lt"/>
                <a:ea typeface="+mn-ea"/>
                <a:cs typeface="+mn-cs"/>
              </a:rPr>
              <a:t>. The rehearsal will last approximately two hours. Graduates will receive the most up-to-date information regarding commencement check-in, graduate line-up, and other pertinent details. </a:t>
            </a:r>
            <a:r>
              <a:rPr kumimoji="0" lang="en-US" sz="1050" b="1" i="0" u="none" strike="noStrike" kern="1200" cap="none" spc="0" normalizeH="0" baseline="0" noProof="0" dirty="0">
                <a:ln>
                  <a:noFill/>
                </a:ln>
                <a:effectLst/>
                <a:uLnTx/>
                <a:uFillTx/>
                <a:latin typeface="+mn-lt"/>
                <a:ea typeface="+mn-ea"/>
                <a:cs typeface="+mn-cs"/>
              </a:rPr>
              <a:t>Graduates should bring picture ID and their hood</a:t>
            </a:r>
            <a:r>
              <a:rPr kumimoji="0" lang="en-US" sz="1050" b="0" i="0" u="none" strike="noStrike" kern="1200" cap="none" spc="0" normalizeH="0" baseline="0" noProof="0" dirty="0">
                <a:ln>
                  <a:noFill/>
                </a:ln>
                <a:effectLst/>
                <a:uLnTx/>
                <a:uFillTx/>
                <a:latin typeface="+mn-lt"/>
                <a:ea typeface="+mn-ea"/>
                <a:cs typeface="+mn-cs"/>
              </a:rPr>
              <a:t>. </a:t>
            </a:r>
            <a:endParaRPr lang="en-US" sz="1050" b="0" i="0" u="none" strike="noStrike" kern="1200" cap="none" spc="0" normalizeH="0" baseline="0" noProof="0" dirty="0">
              <a:ln>
                <a:noFill/>
              </a:ln>
              <a:effectLst/>
              <a:uLnTx/>
              <a:uFillTx/>
              <a:latin typeface="+mn-lt"/>
              <a:ea typeface="+mn-ea"/>
              <a:cs typeface="+mn-cs"/>
            </a:endParaRPr>
          </a:p>
        </p:txBody>
      </p:sp>
      <p:sp>
        <p:nvSpPr>
          <p:cNvPr id="4" name="Content Placeholder 3">
            <a:extLst>
              <a:ext uri="{FF2B5EF4-FFF2-40B4-BE49-F238E27FC236}">
                <a16:creationId xmlns:a16="http://schemas.microsoft.com/office/drawing/2014/main" id="{0D52E2AD-7A61-5D7E-1CFC-7EBF5DD57BE1}"/>
              </a:ext>
            </a:extLst>
          </p:cNvPr>
          <p:cNvSpPr>
            <a:spLocks noGrp="1"/>
          </p:cNvSpPr>
          <p:nvPr>
            <p:ph sz="half" idx="13"/>
          </p:nvPr>
        </p:nvSpPr>
        <p:spPr>
          <a:xfrm>
            <a:off x="6096000" y="321134"/>
            <a:ext cx="5212080" cy="6215731"/>
          </a:xfrm>
        </p:spPr>
        <p:txBody>
          <a:bodyPr vert="horz" lIns="91440" tIns="45720" rIns="91440" bIns="45720" rtlCol="0" anchor="t">
            <a:noAutofit/>
          </a:bodyPr>
          <a:lstStyle/>
          <a:p>
            <a:pPr>
              <a:lnSpc>
                <a:spcPct val="120000"/>
              </a:lnSpc>
              <a:spcBef>
                <a:spcPts val="0"/>
              </a:spcBef>
              <a:spcAft>
                <a:spcPts val="0"/>
              </a:spcAft>
            </a:pPr>
            <a:r>
              <a:rPr lang="en-US" sz="1050" b="1" dirty="0">
                <a:solidFill>
                  <a:srgbClr val="017B60"/>
                </a:solidFill>
              </a:rPr>
              <a:t>Senior Class Toast </a:t>
            </a:r>
          </a:p>
          <a:p>
            <a:pPr>
              <a:lnSpc>
                <a:spcPct val="120000"/>
              </a:lnSpc>
              <a:spcBef>
                <a:spcPts val="0"/>
              </a:spcBef>
              <a:spcAft>
                <a:spcPts val="0"/>
              </a:spcAft>
            </a:pPr>
            <a:r>
              <a:rPr lang="en-US" sz="1050" dirty="0"/>
              <a:t>The Senior Class Toast will be held at </a:t>
            </a:r>
            <a:r>
              <a:rPr lang="en-US" sz="1050" b="1"/>
              <a:t>6:00 p.m. on Thursday, May 7 on the Spartan Greens</a:t>
            </a:r>
            <a:r>
              <a:rPr lang="en-US" sz="1050"/>
              <a:t>. Ticket pick up and </a:t>
            </a:r>
            <a:r>
              <a:rPr lang="en-US" sz="1050" dirty="0"/>
              <a:t>all other information regarding the Senior Class Toast will be disseminated by the Office of Alumni Relations. For more information, please call 757-823-8135. </a:t>
            </a:r>
          </a:p>
          <a:p>
            <a:pPr>
              <a:lnSpc>
                <a:spcPct val="120000"/>
              </a:lnSpc>
              <a:spcBef>
                <a:spcPts val="0"/>
              </a:spcBef>
              <a:spcAft>
                <a:spcPts val="0"/>
              </a:spcAft>
            </a:pPr>
            <a:endParaRPr lang="en-US" sz="1050"/>
          </a:p>
          <a:p>
            <a:pPr>
              <a:lnSpc>
                <a:spcPct val="120000"/>
              </a:lnSpc>
              <a:spcBef>
                <a:spcPts val="0"/>
              </a:spcBef>
              <a:spcAft>
                <a:spcPts val="0"/>
              </a:spcAft>
            </a:pPr>
            <a:r>
              <a:rPr lang="en-US" sz="1050" b="1" dirty="0">
                <a:solidFill>
                  <a:srgbClr val="017B60"/>
                </a:solidFill>
              </a:rPr>
              <a:t>Academic Attire </a:t>
            </a:r>
          </a:p>
          <a:p>
            <a:pPr>
              <a:lnSpc>
                <a:spcPct val="120000"/>
              </a:lnSpc>
              <a:spcBef>
                <a:spcPts val="0"/>
              </a:spcBef>
              <a:spcAft>
                <a:spcPts val="0"/>
              </a:spcAft>
            </a:pPr>
            <a:r>
              <a:rPr lang="en-US" sz="1050" dirty="0"/>
              <a:t>Full academic regalia (cap, gown, tassel, and hood) is required for those participating in the academic processional. Students will not be able to participate in Commencement Exercises without securing academic attire. It is strongly recommended that you purchase attire through the NSU Bookstore, as it has specific attire pertinent to NSU graduates. </a:t>
            </a:r>
          </a:p>
          <a:p>
            <a:pPr>
              <a:lnSpc>
                <a:spcPct val="120000"/>
              </a:lnSpc>
              <a:spcBef>
                <a:spcPts val="0"/>
              </a:spcBef>
              <a:spcAft>
                <a:spcPts val="0"/>
              </a:spcAft>
            </a:pPr>
            <a:endParaRPr lang="en-US" sz="1050"/>
          </a:p>
          <a:p>
            <a:pPr>
              <a:lnSpc>
                <a:spcPct val="120000"/>
              </a:lnSpc>
              <a:spcBef>
                <a:spcPts val="0"/>
              </a:spcBef>
              <a:spcAft>
                <a:spcPts val="0"/>
              </a:spcAft>
            </a:pPr>
            <a:r>
              <a:rPr lang="en-US" sz="1050" dirty="0"/>
              <a:t>In preparation for Commencement, the NSU Bookstore is requesting that you take the time now to review and prepare to order all of your graduation items. Academic regalia will be available for purchase up until the day before the commencement ceremony, while supplies last. Supplies are on a first come first-serve basis. In order to purchase regalia, your name must be on the current cleared graduation list provided by the Registrar’s Office. </a:t>
            </a:r>
          </a:p>
          <a:p>
            <a:pPr>
              <a:lnSpc>
                <a:spcPct val="120000"/>
              </a:lnSpc>
              <a:spcBef>
                <a:spcPts val="0"/>
              </a:spcBef>
              <a:spcAft>
                <a:spcPts val="0"/>
              </a:spcAft>
            </a:pPr>
            <a:endParaRPr lang="en-US" sz="1050"/>
          </a:p>
          <a:p>
            <a:pPr>
              <a:lnSpc>
                <a:spcPct val="120000"/>
              </a:lnSpc>
              <a:spcBef>
                <a:spcPts val="0"/>
              </a:spcBef>
              <a:spcAft>
                <a:spcPts val="0"/>
              </a:spcAft>
            </a:pPr>
            <a:r>
              <a:rPr lang="en-US" sz="1050" dirty="0"/>
              <a:t>Refunds and exchanges will not be accepted for academic regalia after the commencement ceremony. Honor stoles are worn by graduates receiving associate and bachelor’s degrees ONLY. Graduates’ names must appear on the honors list provided by the Registrar’s Office prior to purchase. </a:t>
            </a:r>
            <a:r>
              <a:rPr lang="en-US" sz="1050" b="1" dirty="0"/>
              <a:t>Please note: Master’s degree candidates and Ph.D. candidates do not receive honor designations. Therefore, honor stoles are not worn for graduate degree candidates. </a:t>
            </a:r>
          </a:p>
          <a:p>
            <a:pPr>
              <a:lnSpc>
                <a:spcPct val="120000"/>
              </a:lnSpc>
              <a:spcBef>
                <a:spcPts val="0"/>
              </a:spcBef>
              <a:spcAft>
                <a:spcPts val="0"/>
              </a:spcAft>
            </a:pPr>
            <a:endParaRPr lang="en-US" sz="1050" b="1"/>
          </a:p>
          <a:p>
            <a:pPr>
              <a:lnSpc>
                <a:spcPct val="120000"/>
              </a:lnSpc>
              <a:spcBef>
                <a:spcPts val="0"/>
              </a:spcBef>
              <a:spcAft>
                <a:spcPts val="0"/>
              </a:spcAft>
            </a:pPr>
            <a:r>
              <a:rPr lang="en-US" sz="1050" dirty="0"/>
              <a:t>Online orders will begin on the first day of Grad Fair.</a:t>
            </a:r>
          </a:p>
          <a:p>
            <a:pPr marL="285750" indent="-285750">
              <a:lnSpc>
                <a:spcPct val="120000"/>
              </a:lnSpc>
              <a:spcBef>
                <a:spcPts val="0"/>
              </a:spcBef>
              <a:spcAft>
                <a:spcPts val="0"/>
              </a:spcAft>
              <a:buFont typeface="Arial" panose="020B0604020202020204" pitchFamily="34" charset="0"/>
              <a:buChar char="•"/>
            </a:pPr>
            <a:r>
              <a:rPr lang="en-US" sz="1050" dirty="0"/>
              <a:t>Online Orders will be shipped directly to the address provided</a:t>
            </a:r>
          </a:p>
          <a:p>
            <a:pPr marL="285750" indent="-285750">
              <a:lnSpc>
                <a:spcPct val="120000"/>
              </a:lnSpc>
              <a:spcBef>
                <a:spcPts val="0"/>
              </a:spcBef>
              <a:spcAft>
                <a:spcPts val="0"/>
              </a:spcAft>
              <a:buFont typeface="Arial" panose="020B0604020202020204" pitchFamily="34" charset="0"/>
              <a:buChar char="•"/>
            </a:pPr>
            <a:r>
              <a:rPr lang="en-US" sz="1050" dirty="0"/>
              <a:t>$15.99 Shipping and Handling Fee for online purchases </a:t>
            </a:r>
          </a:p>
          <a:p>
            <a:pPr>
              <a:lnSpc>
                <a:spcPct val="120000"/>
              </a:lnSpc>
              <a:spcBef>
                <a:spcPts val="0"/>
              </a:spcBef>
              <a:spcAft>
                <a:spcPts val="0"/>
              </a:spcAft>
            </a:pPr>
            <a:endParaRPr lang="en-US" sz="1050"/>
          </a:p>
          <a:p>
            <a:pPr>
              <a:lnSpc>
                <a:spcPct val="120000"/>
              </a:lnSpc>
              <a:spcBef>
                <a:spcPts val="0"/>
              </a:spcBef>
              <a:spcAft>
                <a:spcPts val="0"/>
              </a:spcAft>
            </a:pPr>
            <a:r>
              <a:rPr lang="en-US" sz="1050" b="1" dirty="0"/>
              <a:t>NOTE: ** Full payment for academic regalia is required when the order is placed. If writing a check, please make it payable to the NSU Bookstore. Please bring proper ID. The graduation fee does not cover your academic regalia. </a:t>
            </a:r>
          </a:p>
        </p:txBody>
      </p:sp>
    </p:spTree>
    <p:extLst>
      <p:ext uri="{BB962C8B-B14F-4D97-AF65-F5344CB8AC3E}">
        <p14:creationId xmlns:p14="http://schemas.microsoft.com/office/powerpoint/2010/main" val="2760368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E8FFB39-D3E6-7BFB-553B-6EBA9EFE063C}"/>
              </a:ext>
            </a:extLst>
          </p:cNvPr>
          <p:cNvSpPr txBox="1">
            <a:spLocks noGrp="1"/>
          </p:cNvSpPr>
          <p:nvPr>
            <p:ph type="title" idx="4294967295"/>
          </p:nvPr>
        </p:nvSpPr>
        <p:spPr>
          <a:xfrm>
            <a:off x="993168" y="794593"/>
            <a:ext cx="4612169" cy="5262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Graduation Fair </a:t>
            </a:r>
          </a:p>
          <a:p>
            <a:pPr>
              <a:lnSpc>
                <a:spcPct val="100000"/>
              </a:lnSpc>
              <a:spcBef>
                <a:spcPts val="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The NSU Bookstore will host the Graduation Fair in conjunction with Herff Jones from 11 a.m. – 3 p.m. </a:t>
            </a:r>
            <a:r>
              <a:rPr lang="en-US" sz="1200" b="1" i="0" cap="none">
                <a:solidFill>
                  <a:schemeClr val="tx1"/>
                </a:solidFill>
                <a:latin typeface="+mn-lt"/>
                <a:ea typeface="+mn-ea"/>
                <a:cs typeface="+mn-cs"/>
              </a:rPr>
              <a:t>on Monday</a:t>
            </a:r>
            <a:r>
              <a:rPr kumimoji="0" lang="en-US" sz="1200" b="1" i="0" u="none" strike="noStrike" kern="1200" cap="none" spc="0" normalizeH="0" baseline="0" noProof="0">
                <a:ln>
                  <a:noFill/>
                </a:ln>
                <a:solidFill>
                  <a:schemeClr val="tx1"/>
                </a:solidFill>
                <a:effectLst/>
                <a:uLnTx/>
                <a:uFillTx/>
                <a:latin typeface="+mn-lt"/>
                <a:ea typeface="+mn-ea"/>
                <a:cs typeface="+mn-cs"/>
              </a:rPr>
              <a:t>, </a:t>
            </a:r>
            <a:r>
              <a:rPr lang="en-US" sz="1200" b="1" i="0" cap="none">
                <a:solidFill>
                  <a:schemeClr val="tx1"/>
                </a:solidFill>
                <a:latin typeface="+mn-lt"/>
                <a:ea typeface="+mn-ea"/>
                <a:cs typeface="+mn-cs"/>
              </a:rPr>
              <a:t>March</a:t>
            </a:r>
            <a:r>
              <a:rPr kumimoji="0" lang="en-US" sz="1200" b="1" i="0" u="none" strike="noStrike" kern="1200" cap="none" spc="0" normalizeH="0" baseline="0" noProof="0">
                <a:ln>
                  <a:noFill/>
                </a:ln>
                <a:solidFill>
                  <a:schemeClr val="tx1"/>
                </a:solidFill>
                <a:effectLst/>
                <a:uLnTx/>
                <a:uFillTx/>
                <a:latin typeface="+mn-lt"/>
                <a:ea typeface="+mn-ea"/>
                <a:cs typeface="+mn-cs"/>
              </a:rPr>
              <a:t> </a:t>
            </a:r>
            <a:r>
              <a:rPr lang="en-US" sz="1200" b="1" i="0" cap="none">
                <a:solidFill>
                  <a:schemeClr val="tx1"/>
                </a:solidFill>
                <a:latin typeface="+mn-lt"/>
                <a:ea typeface="+mn-ea"/>
                <a:cs typeface="+mn-cs"/>
              </a:rPr>
              <a:t>30 </a:t>
            </a:r>
            <a:r>
              <a:rPr kumimoji="0" lang="en-US" sz="1200" b="1" i="0" u="none" strike="noStrike" kern="1200" cap="none" spc="0" normalizeH="0" baseline="0" noProof="0">
                <a:ln>
                  <a:noFill/>
                </a:ln>
                <a:solidFill>
                  <a:schemeClr val="tx1"/>
                </a:solidFill>
                <a:effectLst/>
                <a:uLnTx/>
                <a:uFillTx/>
                <a:latin typeface="+mn-lt"/>
                <a:ea typeface="+mn-ea"/>
                <a:cs typeface="+mn-cs"/>
              </a:rPr>
              <a:t>and </a:t>
            </a:r>
            <a:r>
              <a:rPr lang="en-US" sz="1200" b="1" i="0" cap="none">
                <a:solidFill>
                  <a:schemeClr val="tx1"/>
                </a:solidFill>
                <a:latin typeface="+mn-lt"/>
                <a:ea typeface="+mn-ea"/>
                <a:cs typeface="+mn-cs"/>
              </a:rPr>
              <a:t>Tuesday, March 31</a:t>
            </a:r>
            <a:r>
              <a:rPr lang="en-US" sz="1200" i="0" cap="none" dirty="0">
                <a:solidFill>
                  <a:schemeClr val="tx1"/>
                </a:solidFill>
                <a:latin typeface="+mn-lt"/>
                <a:ea typeface="+mn-ea"/>
                <a:cs typeface="+mn-cs"/>
              </a:rPr>
              <a:t>.</a:t>
            </a:r>
            <a:r>
              <a:rPr kumimoji="0" lang="en-US" sz="1200" b="0" i="0" u="none" strike="noStrike" kern="1200" cap="none" spc="0" normalizeH="0" baseline="0" noProof="0" dirty="0">
                <a:ln>
                  <a:noFill/>
                </a:ln>
                <a:solidFill>
                  <a:schemeClr val="tx1"/>
                </a:solidFill>
                <a:effectLst/>
                <a:uLnTx/>
                <a:uFillTx/>
                <a:latin typeface="+mn-lt"/>
                <a:ea typeface="+mn-ea"/>
                <a:cs typeface="+mn-cs"/>
              </a:rPr>
              <a:t> For more information regarding the Graduation Fair, please call the NSU Bookstore at 757-823-2037 or visit </a:t>
            </a:r>
            <a:r>
              <a:rPr kumimoji="0" lang="en-US" sz="1200" b="0" i="0" u="none" strike="noStrike" kern="1200" cap="none" spc="0" normalizeH="0" baseline="0" noProof="0" dirty="0">
                <a:ln>
                  <a:noFill/>
                </a:ln>
                <a:solidFill>
                  <a:schemeClr val="tx1"/>
                </a:solidFill>
                <a:effectLst/>
                <a:uLnTx/>
                <a:uFillTx/>
                <a:latin typeface="+mn-lt"/>
                <a:ea typeface="+mn-ea"/>
                <a:cs typeface="+mn-cs"/>
                <a:hlinkClick r:id="rId2">
                  <a:extLst>
                    <a:ext uri="{A12FA001-AC4F-418D-AE19-62706E023703}">
                      <ahyp:hlinkClr xmlns:ahyp="http://schemas.microsoft.com/office/drawing/2018/hyperlinkcolor" val="tx"/>
                    </a:ext>
                  </a:extLst>
                </a:hlinkClick>
              </a:rPr>
              <a:t>www.norfolkstate.bncollege.com</a:t>
            </a:r>
            <a:r>
              <a:rPr kumimoji="0" lang="en-US" sz="1200" b="0" i="0" u="none" strike="noStrike" kern="1200" cap="none" spc="0" normalizeH="0" baseline="0" noProof="0" dirty="0">
                <a:ln>
                  <a:noFill/>
                </a:ln>
                <a:solidFill>
                  <a:schemeClr val="tx1"/>
                </a:solidFill>
                <a:effectLst/>
                <a:uLnTx/>
                <a:uFillTx/>
                <a:latin typeface="+mn-lt"/>
                <a:ea typeface="+mn-ea"/>
                <a:cs typeface="+mn-cs"/>
              </a:rPr>
              <a:t>.</a:t>
            </a:r>
            <a:endParaRPr 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Loan Exit Counseling</a:t>
            </a:r>
            <a:endParaRPr lang="en-US" sz="1200" b="1" i="0" u="none" strike="noStrike" kern="1200" cap="none" spc="0" normalizeH="0" baseline="0" noProof="0" dirty="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Borrowers of the Ford Direct Student Loan, Federal Perkins Loan, and Virginia State Student Loan (VSSL) must attend MANDATORY EXIT COUNSELING SESSIONS. For Direct Loans Exit Counseling only please complete the exit loan counseling online before attending the in-person session by visiting www.studentloans.gov login in with your FSA ID. Please print proof of counseling completion at the end of the online session and bring copy to the in-person session. If you do not sign in with your FSA ID, you cannot meet the requirement for completing this counseling. For Federal Perkins Loan and Virginia State Student Loan (VSSL) Counseling, please complete the exit loan counseling online before attending the in-person session by visiting www.ecsi.net/myacct. Login with </a:t>
            </a:r>
            <a:r>
              <a:rPr kumimoji="0" lang="en-US" sz="1200" b="0" i="0" u="none" strike="noStrike" kern="1200" cap="none" spc="0" normalizeH="0" baseline="0" noProof="0" err="1">
                <a:ln>
                  <a:noFill/>
                </a:ln>
                <a:solidFill>
                  <a:schemeClr val="tx1"/>
                </a:solidFill>
                <a:effectLst/>
                <a:uLnTx/>
                <a:uFillTx/>
                <a:latin typeface="+mn-lt"/>
                <a:ea typeface="+mn-ea"/>
                <a:cs typeface="+mn-cs"/>
              </a:rPr>
              <a:t>ECSIWebPin</a:t>
            </a:r>
            <a:r>
              <a:rPr kumimoji="0" lang="en-US" sz="1200" b="0" i="0" u="none" strike="noStrike" kern="1200" cap="none" spc="0" normalizeH="0" baseline="0" noProof="0" dirty="0">
                <a:ln>
                  <a:noFill/>
                </a:ln>
                <a:solidFill>
                  <a:schemeClr val="tx1"/>
                </a:solidFill>
                <a:effectLst/>
                <a:uLnTx/>
                <a:uFillTx/>
                <a:latin typeface="+mn-lt"/>
                <a:ea typeface="+mn-ea"/>
                <a:cs typeface="+mn-cs"/>
              </a:rPr>
              <a:t>. </a:t>
            </a:r>
            <a:endParaRPr 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Please print proof of counseling completion at the end of the online session, and bring copy to the in-person session, assist with the completion of the online Exit Counseling information, please bring with you the names, addresses and telephone Numbers of three different references not living with you. </a:t>
            </a:r>
            <a:endParaRPr 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Please contact the Office of Financial Aid at (757) 823-8381 or financialaid@nsu.edu for all Ford Direct Student Loans and Mr. Raymond Johnson at (757) 823-2647 rajohnson@nsu.edu in the Office of Student Accounts for Virginia State Student Loans – VSSL and/or Federal Perkins Loans.</a:t>
            </a:r>
            <a:endParaRPr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Placeholder 4" descr="A group of men in military uniforms holding diplomas">
            <a:extLst>
              <a:ext uri="{FF2B5EF4-FFF2-40B4-BE49-F238E27FC236}">
                <a16:creationId xmlns:a16="http://schemas.microsoft.com/office/drawing/2014/main" id="{B6509A9B-05CB-061D-A31C-AD2F6DA014B8}"/>
              </a:ext>
            </a:extLst>
          </p:cNvPr>
          <p:cNvPicPr>
            <a:picLocks noGrp="1" noChangeAspect="1"/>
          </p:cNvPicPr>
          <p:nvPr>
            <p:ph type="pic" sz="quarter" idx="10"/>
          </p:nvPr>
        </p:nvPicPr>
        <p:blipFill>
          <a:blip r:embed="rId3"/>
          <a:srcRect l="10503" t="-503" r="25810" b="-335"/>
          <a:stretch>
            <a:fillRect/>
          </a:stretch>
        </p:blipFill>
        <p:spPr>
          <a:xfrm>
            <a:off x="5612074" y="-51163"/>
            <a:ext cx="6582296" cy="6952249"/>
          </a:xfrm>
        </p:spPr>
      </p:pic>
    </p:spTree>
    <p:extLst>
      <p:ext uri="{BB962C8B-B14F-4D97-AF65-F5344CB8AC3E}">
        <p14:creationId xmlns:p14="http://schemas.microsoft.com/office/powerpoint/2010/main" val="435727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E61651-9ABE-BDB2-D0C7-B299BE9EC6B3}"/>
              </a:ext>
            </a:extLst>
          </p:cNvPr>
          <p:cNvSpPr>
            <a:spLocks noGrp="1"/>
          </p:cNvSpPr>
          <p:nvPr>
            <p:ph type="title" idx="4294967295"/>
          </p:nvPr>
        </p:nvSpPr>
        <p:spPr>
          <a:xfrm>
            <a:off x="503238" y="320675"/>
            <a:ext cx="5106987" cy="62166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a:ln>
                  <a:noFill/>
                </a:ln>
                <a:solidFill>
                  <a:srgbClr val="017B60"/>
                </a:solidFill>
                <a:effectLst/>
                <a:uLnTx/>
                <a:uFillTx/>
                <a:latin typeface="+mn-lt"/>
                <a:ea typeface="+mn-ea"/>
                <a:cs typeface="+mn-cs"/>
              </a:rPr>
              <a:t>Direct Loan Late-Stage Delinquency Program </a:t>
            </a: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Norfolk State University is a participant in the William D. Ford Direct Loan Late-Stage Delinquency Program. Many students go into default on their student loans because they do not understand their repayment options. The Direct Loan Servicing Center is facilitating communications with delinquent borrowers to help schools reduce default rates. Defaulting on your student loan not only affects you, but it also adversely affects Norfolk State University where you obtained your student loan. Late-Stage Delinquency includes borrowers who are more than 240 days, but less than 361 days, delinquent in making a payment on a subsidized or unsubsidized student loan. Borrowers who are in late-stage delinquency are at greatest risk of losing eligibility for Title IV aid and defaulting on their student loan. The good news is that this represents a small percentage of students in repayment. </a:t>
            </a: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Delinquent borrowers may call the Default Resolution Group at 800-621-3115 for assistance in bringing loans to current status. For Additional Information, visit www.studentloans.gov </a:t>
            </a: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a:ln>
                  <a:noFill/>
                </a:ln>
                <a:solidFill>
                  <a:schemeClr val="tx2"/>
                </a:solidFill>
                <a:effectLst/>
                <a:uLnTx/>
                <a:uFillTx/>
                <a:latin typeface="+mn-lt"/>
                <a:ea typeface="+mn-ea"/>
                <a:cs typeface="+mn-cs"/>
              </a:rPr>
              <a:t>It is very important for borrowers to understand the consequences of default:</a:t>
            </a:r>
          </a:p>
          <a:p>
            <a:pPr marL="285750" marR="0" lvl="0" indent="-285750" algn="l" defTabSz="914400" rtl="0" eaLnBrk="1" fontAlgn="auto" latinLnBrk="0" hangingPunct="1">
              <a:lnSpc>
                <a:spcPct val="120000"/>
              </a:lnSpc>
              <a:spcBef>
                <a:spcPts val="0"/>
              </a:spcBef>
              <a:spcAft>
                <a:spcPts val="0"/>
              </a:spcAft>
              <a:buClrTx/>
              <a:buSzPct val="80000"/>
              <a:buFont typeface="Arial" panose="020B0604020202020204" pitchFamily="34" charset="0"/>
              <a:buChar char="•"/>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The U. S. Treasury may withhold tax refunds to make payments (Federal Direct and Federal Perkins) on the defaulted loan.</a:t>
            </a:r>
          </a:p>
          <a:p>
            <a:pPr marL="285750" marR="0" lvl="0" indent="-285750" algn="l" defTabSz="914400" rtl="0" eaLnBrk="1" fontAlgn="auto" latinLnBrk="0" hangingPunct="1">
              <a:lnSpc>
                <a:spcPct val="120000"/>
              </a:lnSpc>
              <a:spcBef>
                <a:spcPts val="0"/>
              </a:spcBef>
              <a:spcAft>
                <a:spcPts val="0"/>
              </a:spcAft>
              <a:buClrTx/>
              <a:buSzPct val="80000"/>
              <a:buFont typeface="Arial" panose="020B0604020202020204" pitchFamily="34" charset="0"/>
              <a:buChar char="•"/>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The borrower may have to pay additional collection costs.</a:t>
            </a:r>
          </a:p>
          <a:p>
            <a:pPr marL="285750" marR="0" lvl="0" indent="-285750" algn="l" defTabSz="914400" rtl="0" eaLnBrk="1" fontAlgn="auto" latinLnBrk="0" hangingPunct="1">
              <a:lnSpc>
                <a:spcPct val="120000"/>
              </a:lnSpc>
              <a:spcBef>
                <a:spcPts val="0"/>
              </a:spcBef>
              <a:spcAft>
                <a:spcPts val="0"/>
              </a:spcAft>
              <a:buClrTx/>
              <a:buSzPct val="80000"/>
              <a:buFont typeface="Arial" panose="020B0604020202020204" pitchFamily="34" charset="0"/>
              <a:buChar char="•"/>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The borrower may be subject to wage garnishment.</a:t>
            </a:r>
          </a:p>
          <a:p>
            <a:pPr marL="285750" marR="0" lvl="0" indent="-285750" algn="l" defTabSz="914400" rtl="0" eaLnBrk="1" fontAlgn="auto" latinLnBrk="0" hangingPunct="1">
              <a:lnSpc>
                <a:spcPct val="120000"/>
              </a:lnSpc>
              <a:spcBef>
                <a:spcPts val="0"/>
              </a:spcBef>
              <a:spcAft>
                <a:spcPts val="0"/>
              </a:spcAft>
              <a:buClrTx/>
              <a:buSzPct val="80000"/>
              <a:buFont typeface="Arial" panose="020B0604020202020204" pitchFamily="34" charset="0"/>
              <a:buChar char="•"/>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Credit Bureaus may be notified, and credit ratings will suffer. This may mean that the borrower cannot get a car loan, a mortgage loan, a credit card, and may be reported as a bad credit risk, which can affect the borrower for years to come.</a:t>
            </a:r>
          </a:p>
          <a:p>
            <a:pPr marL="285750" marR="0" lvl="0" indent="-285750" algn="l" defTabSz="914400" rtl="0" eaLnBrk="1" fontAlgn="auto" latinLnBrk="0" hangingPunct="1">
              <a:lnSpc>
                <a:spcPct val="120000"/>
              </a:lnSpc>
              <a:spcBef>
                <a:spcPts val="0"/>
              </a:spcBef>
              <a:spcAft>
                <a:spcPts val="0"/>
              </a:spcAft>
              <a:buClrTx/>
              <a:buSzPct val="80000"/>
              <a:buFont typeface="Arial" panose="020B0604020202020204" pitchFamily="34" charset="0"/>
              <a:buChar char="•"/>
              <a:tabLst/>
              <a:defRPr/>
            </a:pPr>
            <a:r>
              <a:rPr kumimoji="0" lang="en-US" sz="1200" b="0" i="0" u="none" strike="noStrike" kern="1200" cap="none" spc="0" normalizeH="0" baseline="0" noProof="0">
                <a:ln>
                  <a:noFill/>
                </a:ln>
                <a:solidFill>
                  <a:schemeClr val="tx2"/>
                </a:solidFill>
                <a:effectLst/>
                <a:uLnTx/>
                <a:uFillTx/>
                <a:latin typeface="+mn-lt"/>
                <a:ea typeface="+mn-ea"/>
                <a:cs typeface="+mn-cs"/>
              </a:rPr>
              <a:t>Once the loan is declared in default, the borrower is no longer entitled to any deferments or forbearances. In addition, the borrower may not receive any additional Title IV federal student aid. </a:t>
            </a:r>
          </a:p>
        </p:txBody>
      </p:sp>
      <p:sp>
        <p:nvSpPr>
          <p:cNvPr id="4" name="Content Placeholder 3">
            <a:extLst>
              <a:ext uri="{FF2B5EF4-FFF2-40B4-BE49-F238E27FC236}">
                <a16:creationId xmlns:a16="http://schemas.microsoft.com/office/drawing/2014/main" id="{5ACA4235-AAA9-5E0E-2A6C-54607EC8A919}"/>
              </a:ext>
            </a:extLst>
          </p:cNvPr>
          <p:cNvSpPr>
            <a:spLocks noGrp="1"/>
          </p:cNvSpPr>
          <p:nvPr>
            <p:ph sz="half" idx="13"/>
          </p:nvPr>
        </p:nvSpPr>
        <p:spPr>
          <a:xfrm>
            <a:off x="6141719" y="321067"/>
            <a:ext cx="5546845" cy="6215866"/>
          </a:xfrm>
        </p:spPr>
        <p:txBody>
          <a:bodyPr>
            <a:normAutofit/>
          </a:bodyPr>
          <a:lstStyle/>
          <a:p>
            <a:pPr>
              <a:lnSpc>
                <a:spcPct val="120000"/>
              </a:lnSpc>
              <a:spcBef>
                <a:spcPts val="0"/>
              </a:spcBef>
              <a:spcAft>
                <a:spcPts val="0"/>
              </a:spcAft>
            </a:pPr>
            <a:r>
              <a:rPr lang="en-US" sz="1200" b="1"/>
              <a:t>Note: You are obligated to repay your loan even if:</a:t>
            </a:r>
          </a:p>
          <a:p>
            <a:pPr marL="285750" indent="-285750">
              <a:lnSpc>
                <a:spcPct val="120000"/>
              </a:lnSpc>
              <a:spcBef>
                <a:spcPts val="0"/>
              </a:spcBef>
              <a:spcAft>
                <a:spcPts val="0"/>
              </a:spcAft>
              <a:buFont typeface="Arial" panose="020B0604020202020204" pitchFamily="34" charset="0"/>
              <a:buChar char="•"/>
            </a:pPr>
            <a:r>
              <a:rPr lang="en-US" sz="1200"/>
              <a:t>You do not complete your educational program </a:t>
            </a:r>
          </a:p>
          <a:p>
            <a:pPr marL="285750" indent="-285750">
              <a:lnSpc>
                <a:spcPct val="120000"/>
              </a:lnSpc>
              <a:spcBef>
                <a:spcPts val="0"/>
              </a:spcBef>
              <a:spcAft>
                <a:spcPts val="0"/>
              </a:spcAft>
              <a:buFont typeface="Arial" panose="020B0604020202020204" pitchFamily="34" charset="0"/>
              <a:buChar char="•"/>
            </a:pPr>
            <a:r>
              <a:rPr lang="en-US" sz="1200"/>
              <a:t>You are not satisfied with the education or other services you purchased from a school</a:t>
            </a:r>
          </a:p>
          <a:p>
            <a:pPr marL="285750" indent="-285750">
              <a:lnSpc>
                <a:spcPct val="120000"/>
              </a:lnSpc>
              <a:spcBef>
                <a:spcPts val="0"/>
              </a:spcBef>
              <a:spcAft>
                <a:spcPts val="0"/>
              </a:spcAft>
              <a:buFont typeface="Arial" panose="020B0604020202020204" pitchFamily="34" charset="0"/>
              <a:buChar char="•"/>
            </a:pPr>
            <a:r>
              <a:rPr lang="en-US" sz="1200"/>
              <a:t>You cannot find employment (although you may apply to defer payment for a specified time).</a:t>
            </a:r>
          </a:p>
          <a:p>
            <a:pPr>
              <a:lnSpc>
                <a:spcPct val="110000"/>
              </a:lnSpc>
              <a:spcBef>
                <a:spcPts val="0"/>
              </a:spcBef>
              <a:spcAft>
                <a:spcPts val="0"/>
              </a:spcAft>
            </a:pPr>
            <a:endParaRPr lang="en-US" sz="1200" b="1">
              <a:solidFill>
                <a:srgbClr val="017B60"/>
              </a:solidFill>
            </a:endParaRPr>
          </a:p>
          <a:p>
            <a:pPr>
              <a:lnSpc>
                <a:spcPct val="110000"/>
              </a:lnSpc>
              <a:spcBef>
                <a:spcPts val="0"/>
              </a:spcBef>
              <a:spcAft>
                <a:spcPts val="0"/>
              </a:spcAft>
            </a:pPr>
            <a:r>
              <a:rPr lang="en-US" sz="1200" b="1">
                <a:solidFill>
                  <a:srgbClr val="017B60"/>
                </a:solidFill>
              </a:rPr>
              <a:t>Academic Regalia </a:t>
            </a:r>
          </a:p>
          <a:p>
            <a:pPr>
              <a:lnSpc>
                <a:spcPct val="110000"/>
              </a:lnSpc>
              <a:spcBef>
                <a:spcPts val="0"/>
              </a:spcBef>
              <a:spcAft>
                <a:spcPts val="0"/>
              </a:spcAft>
            </a:pPr>
            <a:r>
              <a:rPr lang="en-US" sz="1200"/>
              <a:t>The most misunderstood, most improperly worn piece of academic regalia is the hood. Yet, it is the most important part as it identifies the degree earned by the recipient and the institution awarding the degree. Basically, it is a color-coded system. Other than hoods for the associate degree, the newer shield style hood has 5 components: shell, lining, trim, button with cord, and a cord on the front point. </a:t>
            </a:r>
          </a:p>
          <a:p>
            <a:pPr marL="285750" indent="-285750">
              <a:lnSpc>
                <a:spcPct val="110000"/>
              </a:lnSpc>
              <a:spcBef>
                <a:spcPts val="0"/>
              </a:spcBef>
              <a:spcAft>
                <a:spcPts val="0"/>
              </a:spcAft>
              <a:buFont typeface="Arial" panose="020B0604020202020204" pitchFamily="34" charset="0"/>
              <a:buChar char="•"/>
            </a:pPr>
            <a:r>
              <a:rPr lang="en-US" sz="1200" b="1"/>
              <a:t>Shell</a:t>
            </a:r>
            <a:r>
              <a:rPr lang="en-US" sz="1200"/>
              <a:t> - The outer part of the hood, generally green to match the gown. Purpose or function: Holds the hood together and gives it shape</a:t>
            </a:r>
          </a:p>
          <a:p>
            <a:pPr marL="285750" indent="-285750">
              <a:lnSpc>
                <a:spcPct val="110000"/>
              </a:lnSpc>
              <a:spcBef>
                <a:spcPts val="0"/>
              </a:spcBef>
              <a:spcAft>
                <a:spcPts val="0"/>
              </a:spcAft>
              <a:buFont typeface="Arial" panose="020B0604020202020204" pitchFamily="34" charset="0"/>
              <a:buChar char="•"/>
            </a:pPr>
            <a:r>
              <a:rPr lang="en-US" sz="1200" b="1"/>
              <a:t>Lining</a:t>
            </a:r>
            <a:r>
              <a:rPr lang="en-US" sz="1200"/>
              <a:t> - The inside of the shell shows one or more colors, generally the institution's colors. Purpose or function: Indicates the institution awarding the degree as filed with the American Council on Education.</a:t>
            </a:r>
          </a:p>
          <a:p>
            <a:pPr marL="285750" indent="-285750">
              <a:lnSpc>
                <a:spcPct val="110000"/>
              </a:lnSpc>
              <a:spcBef>
                <a:spcPts val="0"/>
              </a:spcBef>
              <a:spcAft>
                <a:spcPts val="0"/>
              </a:spcAft>
              <a:buFont typeface="Arial" panose="020B0604020202020204" pitchFamily="34" charset="0"/>
              <a:buChar char="•"/>
            </a:pPr>
            <a:r>
              <a:rPr lang="en-US" sz="1200" b="1"/>
              <a:t>Trim</a:t>
            </a:r>
            <a:r>
              <a:rPr lang="en-US" sz="1200"/>
              <a:t> - The velvet or velveteen strip on the edge of the shell. Purpose or function: Indicates the degree earned by the wearer</a:t>
            </a:r>
          </a:p>
          <a:p>
            <a:pPr marL="285750" indent="-285750">
              <a:lnSpc>
                <a:spcPct val="110000"/>
              </a:lnSpc>
              <a:spcBef>
                <a:spcPts val="0"/>
              </a:spcBef>
              <a:spcAft>
                <a:spcPts val="0"/>
              </a:spcAft>
              <a:buFont typeface="Arial" panose="020B0604020202020204" pitchFamily="34" charset="0"/>
              <a:buChar char="•"/>
            </a:pPr>
            <a:r>
              <a:rPr lang="en-US" sz="1200" b="1"/>
              <a:t>Button/Cord </a:t>
            </a:r>
            <a:r>
              <a:rPr lang="en-US" sz="1200"/>
              <a:t>- Sewn midway up the lining where the lining meets the trim. Purpose or function: Helps keep the hood in place when properly worn.</a:t>
            </a:r>
          </a:p>
          <a:p>
            <a:pPr marL="285750" indent="-285750">
              <a:lnSpc>
                <a:spcPct val="110000"/>
              </a:lnSpc>
              <a:spcBef>
                <a:spcPts val="0"/>
              </a:spcBef>
              <a:spcAft>
                <a:spcPts val="0"/>
              </a:spcAft>
              <a:buFont typeface="Arial" panose="020B0604020202020204" pitchFamily="34" charset="0"/>
              <a:buChar char="•"/>
            </a:pPr>
            <a:r>
              <a:rPr lang="en-US" sz="1200" b="1"/>
              <a:t>Front Cord </a:t>
            </a:r>
            <a:r>
              <a:rPr lang="en-US" sz="1200"/>
              <a:t>- Sewn at the front center of the hood (V-point) where the velvet trim meets the shell. Purpose or function: Keeps the hood away from the neck. It should be fastened to a dress button or the gown zipper.</a:t>
            </a:r>
          </a:p>
        </p:txBody>
      </p:sp>
    </p:spTree>
    <p:extLst>
      <p:ext uri="{BB962C8B-B14F-4D97-AF65-F5344CB8AC3E}">
        <p14:creationId xmlns:p14="http://schemas.microsoft.com/office/powerpoint/2010/main" val="684620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3" name="Straight Connector 82">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97" name="Rectangle 96">
            <a:extLst>
              <a:ext uri="{FF2B5EF4-FFF2-40B4-BE49-F238E27FC236}">
                <a16:creationId xmlns:a16="http://schemas.microsoft.com/office/drawing/2014/main" id="{6E0D4398-84C2-41B8-BF30-3157F7B18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group of people in green graduation gowns and hats">
            <a:extLst>
              <a:ext uri="{FF2B5EF4-FFF2-40B4-BE49-F238E27FC236}">
                <a16:creationId xmlns:a16="http://schemas.microsoft.com/office/drawing/2014/main" id="{EB80EFED-7477-0D9B-451E-07D62F7BF716}"/>
              </a:ext>
            </a:extLst>
          </p:cNvPr>
          <p:cNvPicPr>
            <a:picLocks noGrp="1" noChangeAspect="1"/>
          </p:cNvPicPr>
          <p:nvPr>
            <p:ph sz="half" idx="1"/>
          </p:nvPr>
        </p:nvPicPr>
        <p:blipFill>
          <a:blip r:embed="rId2"/>
          <a:srcRect l="7068" t="348" r="4056" b="-522"/>
          <a:stretch>
            <a:fillRect/>
          </a:stretch>
        </p:blipFill>
        <p:spPr>
          <a:xfrm>
            <a:off x="20" y="10"/>
            <a:ext cx="9136963" cy="6869923"/>
          </a:xfrm>
          <a:prstGeom prst="rect">
            <a:avLst/>
          </a:prstGeom>
        </p:spPr>
      </p:pic>
      <p:sp>
        <p:nvSpPr>
          <p:cNvPr id="99" name="Rectangle 23">
            <a:extLst>
              <a:ext uri="{FF2B5EF4-FFF2-40B4-BE49-F238E27FC236}">
                <a16:creationId xmlns:a16="http://schemas.microsoft.com/office/drawing/2014/main" id="{1E519840-CB5B-442F-AF8C-F848E7699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5558" y="-6724"/>
            <a:ext cx="4265457" cy="6868736"/>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2240216 w 5664007"/>
              <a:gd name="connsiteY0" fmla="*/ 0 h 6857998"/>
              <a:gd name="connsiteX1" fmla="*/ 5664007 w 5664007"/>
              <a:gd name="connsiteY1" fmla="*/ 0 h 6857998"/>
              <a:gd name="connsiteX2" fmla="*/ 5664007 w 5664007"/>
              <a:gd name="connsiteY2" fmla="*/ 6857998 h 6857998"/>
              <a:gd name="connsiteX3" fmla="*/ 0 w 5664007"/>
              <a:gd name="connsiteY3" fmla="*/ 6846045 h 6857998"/>
              <a:gd name="connsiteX4" fmla="*/ 2240216 w 5664007"/>
              <a:gd name="connsiteY4" fmla="*/ 0 h 6857998"/>
              <a:gd name="connsiteX0" fmla="*/ 2170935 w 5594726"/>
              <a:gd name="connsiteY0" fmla="*/ 0 h 6865085"/>
              <a:gd name="connsiteX1" fmla="*/ 5594726 w 5594726"/>
              <a:gd name="connsiteY1" fmla="*/ 0 h 6865085"/>
              <a:gd name="connsiteX2" fmla="*/ 5594726 w 5594726"/>
              <a:gd name="connsiteY2" fmla="*/ 6857998 h 6865085"/>
              <a:gd name="connsiteX3" fmla="*/ 0 w 5594726"/>
              <a:gd name="connsiteY3" fmla="*/ 6865085 h 6865085"/>
              <a:gd name="connsiteX4" fmla="*/ 2170935 w 5594726"/>
              <a:gd name="connsiteY4" fmla="*/ 0 h 6865085"/>
              <a:gd name="connsiteX0" fmla="*/ 1747097 w 5170888"/>
              <a:gd name="connsiteY0" fmla="*/ 0 h 6865085"/>
              <a:gd name="connsiteX1" fmla="*/ 5170888 w 5170888"/>
              <a:gd name="connsiteY1" fmla="*/ 0 h 6865085"/>
              <a:gd name="connsiteX2" fmla="*/ 5170888 w 5170888"/>
              <a:gd name="connsiteY2" fmla="*/ 6857998 h 6865085"/>
              <a:gd name="connsiteX3" fmla="*/ 0 w 5170888"/>
              <a:gd name="connsiteY3" fmla="*/ 6865085 h 6865085"/>
              <a:gd name="connsiteX4" fmla="*/ 1747097 w 5170888"/>
              <a:gd name="connsiteY4" fmla="*/ 0 h 6865085"/>
              <a:gd name="connsiteX0" fmla="*/ 1404766 w 5170888"/>
              <a:gd name="connsiteY0" fmla="*/ 0 h 6865085"/>
              <a:gd name="connsiteX1" fmla="*/ 5170888 w 5170888"/>
              <a:gd name="connsiteY1" fmla="*/ 0 h 6865085"/>
              <a:gd name="connsiteX2" fmla="*/ 5170888 w 5170888"/>
              <a:gd name="connsiteY2" fmla="*/ 6857998 h 6865085"/>
              <a:gd name="connsiteX3" fmla="*/ 0 w 5170888"/>
              <a:gd name="connsiteY3" fmla="*/ 6865085 h 6865085"/>
              <a:gd name="connsiteX4" fmla="*/ 1404766 w 5170888"/>
              <a:gd name="connsiteY4" fmla="*/ 0 h 686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888" h="6865085">
                <a:moveTo>
                  <a:pt x="1404766" y="0"/>
                </a:moveTo>
                <a:lnTo>
                  <a:pt x="5170888" y="0"/>
                </a:lnTo>
                <a:lnTo>
                  <a:pt x="5170888" y="6857998"/>
                </a:lnTo>
                <a:lnTo>
                  <a:pt x="0" y="6865085"/>
                </a:lnTo>
                <a:lnTo>
                  <a:pt x="1404766"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itle 1">
            <a:extLst>
              <a:ext uri="{FF2B5EF4-FFF2-40B4-BE49-F238E27FC236}">
                <a16:creationId xmlns:a16="http://schemas.microsoft.com/office/drawing/2014/main" id="{AC7CCB6A-95F7-3A41-9AAD-B8E8117A385F}"/>
              </a:ext>
            </a:extLst>
          </p:cNvPr>
          <p:cNvSpPr>
            <a:spLocks noGrp="1"/>
          </p:cNvSpPr>
          <p:nvPr>
            <p:ph type="title"/>
          </p:nvPr>
        </p:nvSpPr>
        <p:spPr>
          <a:xfrm>
            <a:off x="8770348" y="826493"/>
            <a:ext cx="3269304" cy="1637902"/>
          </a:xfrm>
        </p:spPr>
        <p:txBody>
          <a:bodyPr vert="horz" lIns="91440" tIns="45720" rIns="91440" bIns="45720" rtlCol="0" anchor="b">
            <a:normAutofit/>
          </a:bodyPr>
          <a:lstStyle/>
          <a:p>
            <a:pPr algn="ctr"/>
            <a:r>
              <a:rPr lang="en-US" sz="2800">
                <a:solidFill>
                  <a:srgbClr val="017B60"/>
                </a:solidFill>
              </a:rPr>
              <a:t>Ordering the Correct Regalia</a:t>
            </a:r>
            <a:endParaRPr lang="en-US" sz="2800" i="1" kern="1200" cap="all" baseline="0">
              <a:solidFill>
                <a:srgbClr val="017B60"/>
              </a:solidFill>
              <a:latin typeface="+mj-lt"/>
              <a:ea typeface="+mj-ea"/>
              <a:cs typeface="+mj-cs"/>
            </a:endParaRPr>
          </a:p>
        </p:txBody>
      </p:sp>
      <p:cxnSp>
        <p:nvCxnSpPr>
          <p:cNvPr id="101" name="Straight Connector 100">
            <a:extLst>
              <a:ext uri="{FF2B5EF4-FFF2-40B4-BE49-F238E27FC236}">
                <a16:creationId xmlns:a16="http://schemas.microsoft.com/office/drawing/2014/main" id="{AC7EF422-3076-48F2-A38B-7CA851778E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31959" y="0"/>
            <a:ext cx="5279056" cy="77792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6896548C-21A4-493D-B220-64E89F1EF6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81082" y="-6724"/>
            <a:ext cx="2279175" cy="686472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ABF2829-C965-4D23-A4F3-BCAF0ED7CF89}"/>
              </a:ext>
            </a:extLst>
          </p:cNvPr>
          <p:cNvSpPr txBox="1"/>
          <p:nvPr/>
        </p:nvSpPr>
        <p:spPr>
          <a:xfrm>
            <a:off x="8718897" y="2697586"/>
            <a:ext cx="3372207" cy="3108543"/>
          </a:xfrm>
          <a:prstGeom prst="rect">
            <a:avLst/>
          </a:prstGeom>
          <a:noFill/>
        </p:spPr>
        <p:txBody>
          <a:bodyPr wrap="square" rtlCol="0">
            <a:spAutoFit/>
          </a:bodyPr>
          <a:lstStyle/>
          <a:p>
            <a:r>
              <a:rPr lang="en-US" sz="1400"/>
              <a:t>When ordering a bachelor's, master’s, or doctor's hood, you will need to know what colors you want for each of these four areas: </a:t>
            </a:r>
          </a:p>
          <a:p>
            <a:pPr marL="342900" indent="-342900">
              <a:buAutoNum type="arabicPeriod"/>
            </a:pPr>
            <a:r>
              <a:rPr lang="en-US" sz="1400" b="1"/>
              <a:t>Fabric Color</a:t>
            </a:r>
            <a:r>
              <a:rPr lang="en-US" sz="1400"/>
              <a:t>: The standard fabric is green. </a:t>
            </a:r>
          </a:p>
          <a:p>
            <a:pPr marL="342900" indent="-342900">
              <a:buAutoNum type="arabicPeriod"/>
            </a:pPr>
            <a:r>
              <a:rPr lang="en-US" sz="1400" b="1"/>
              <a:t>Velvet Color</a:t>
            </a:r>
            <a:r>
              <a:rPr lang="en-US" sz="1400"/>
              <a:t>: Based on degree and discipline. </a:t>
            </a:r>
          </a:p>
          <a:p>
            <a:pPr marL="342900" indent="-342900">
              <a:buAutoNum type="arabicPeriod"/>
            </a:pPr>
            <a:r>
              <a:rPr lang="en-US" sz="1400" b="1"/>
              <a:t>Field Color</a:t>
            </a:r>
            <a:r>
              <a:rPr lang="en-US" sz="1400"/>
              <a:t>: 1st school color, in the large area. </a:t>
            </a:r>
          </a:p>
          <a:p>
            <a:pPr marL="342900" indent="-342900">
              <a:buAutoNum type="arabicPeriod"/>
            </a:pPr>
            <a:r>
              <a:rPr lang="en-US" sz="1400" b="1"/>
              <a:t>Chevron Color</a:t>
            </a:r>
            <a:r>
              <a:rPr lang="en-US" sz="1400"/>
              <a:t>: 2nd school color, in the center area. Your school may have from zero to three chevrons. Associate (AA) Degree Cowls require only a chevron and field color and come only in Velveteen fabric.</a:t>
            </a:r>
          </a:p>
        </p:txBody>
      </p:sp>
    </p:spTree>
    <p:extLst>
      <p:ext uri="{BB962C8B-B14F-4D97-AF65-F5344CB8AC3E}">
        <p14:creationId xmlns:p14="http://schemas.microsoft.com/office/powerpoint/2010/main" val="2595212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95E204-845E-9C30-B50A-1BBA11B40CE4}"/>
              </a:ext>
            </a:extLst>
          </p:cNvPr>
          <p:cNvSpPr>
            <a:spLocks noGrp="1"/>
          </p:cNvSpPr>
          <p:nvPr>
            <p:ph type="title" idx="4294967295"/>
          </p:nvPr>
        </p:nvSpPr>
        <p:spPr>
          <a:xfrm>
            <a:off x="835025" y="339725"/>
            <a:ext cx="4897438" cy="6153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600" b="1" i="0" u="none" strike="noStrike" kern="1200" cap="none" spc="0" normalizeH="0" baseline="0" noProof="0">
                <a:ln>
                  <a:noFill/>
                </a:ln>
                <a:solidFill>
                  <a:srgbClr val="017B60"/>
                </a:solidFill>
                <a:effectLst/>
                <a:uLnTx/>
                <a:uFillTx/>
                <a:latin typeface="+mn-lt"/>
                <a:ea typeface="+mn-ea"/>
                <a:cs typeface="+mn-cs"/>
              </a:rPr>
              <a:t>Hood Colors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ea typeface="+mn-ea"/>
                <a:cs typeface="+mn-cs"/>
              </a:rPr>
              <a:t>In determining what you need, you first need to know a bit about choosing colors. Your hood velvet color is the color of your discipline (for example, Purple is the color of the Law discipline). The inside of the hood includes a field color, and may contain one or more chevrons, all of which represent your school colors. </a:t>
            </a:r>
            <a:r>
              <a:rPr kumimoji="0" lang="en-US" sz="1600" b="1" i="0" u="none" strike="noStrike" kern="1200" cap="none" spc="0" normalizeH="0" baseline="0" noProof="0">
                <a:ln>
                  <a:noFill/>
                </a:ln>
                <a:solidFill>
                  <a:schemeClr val="tx2"/>
                </a:solidFill>
                <a:effectLst/>
                <a:uLnTx/>
                <a:uFillTx/>
                <a:latin typeface="+mn-lt"/>
                <a:ea typeface="+mn-ea"/>
                <a:cs typeface="+mn-cs"/>
              </a:rPr>
              <a:t>For more information, please contact the NSU Bookstore at (757) 823-2037.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600" b="1" i="0" u="none" strike="noStrike" kern="1200" cap="none" spc="0" normalizeH="0" baseline="0" noProof="0">
                <a:ln>
                  <a:noFill/>
                </a:ln>
                <a:solidFill>
                  <a:srgbClr val="017B60"/>
                </a:solidFill>
                <a:effectLst/>
                <a:uLnTx/>
                <a:uFillTx/>
                <a:latin typeface="+mn-lt"/>
                <a:ea typeface="+mn-ea"/>
                <a:cs typeface="+mn-cs"/>
              </a:rPr>
              <a:t>Doctoral Degree Candidates: Green Tam/Gold Tassel/Green Gown/Doctorate Hood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600" b="0" i="0" u="none" strike="noStrike" kern="1200" cap="none" spc="0" normalizeH="0" baseline="0" noProof="0">
                <a:ln>
                  <a:noFill/>
                </a:ln>
                <a:solidFill>
                  <a:schemeClr val="tx2"/>
                </a:solidFill>
                <a:effectLst/>
                <a:uLnTx/>
                <a:uFillTx/>
                <a:latin typeface="+mn-lt"/>
                <a:ea typeface="+mn-ea"/>
                <a:cs typeface="+mn-cs"/>
              </a:rPr>
              <a:t>Norfolk State University awards the Doctor of Philosophy degree. The gold tassel is worn to the left, signifying the possession of an academic degree. The doctor’s gown has voluminous sleeves with three velvet chevrons, and velvet facing down the front openings of the gown.</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600" b="1" i="0" u="none" strike="noStrike" kern="1200" cap="none" spc="0" normalizeH="0" baseline="0" noProof="0">
                <a:ln>
                  <a:noFill/>
                </a:ln>
                <a:solidFill>
                  <a:srgbClr val="017B60"/>
                </a:solidFill>
                <a:effectLst/>
                <a:uLnTx/>
                <a:uFillTx/>
                <a:latin typeface="+mn-lt"/>
                <a:ea typeface="+mn-ea"/>
                <a:cs typeface="+mn-cs"/>
              </a:rPr>
              <a:t>Colors listed below designate the proper doctorate hood color:</a:t>
            </a:r>
          </a:p>
        </p:txBody>
      </p:sp>
      <p:graphicFrame>
        <p:nvGraphicFramePr>
          <p:cNvPr id="7" name="Content Placeholder 6">
            <a:extLst>
              <a:ext uri="{FF2B5EF4-FFF2-40B4-BE49-F238E27FC236}">
                <a16:creationId xmlns:a16="http://schemas.microsoft.com/office/drawing/2014/main" id="{C810F274-0F35-6C28-C922-74D16F9AD902}"/>
              </a:ext>
            </a:extLst>
          </p:cNvPr>
          <p:cNvGraphicFramePr>
            <a:graphicFrameLocks noGrp="1"/>
          </p:cNvGraphicFramePr>
          <p:nvPr>
            <p:ph sz="half" idx="13"/>
            <p:extLst>
              <p:ext uri="{D42A27DB-BD31-4B8C-83A1-F6EECF244321}">
                <p14:modId xmlns:p14="http://schemas.microsoft.com/office/powerpoint/2010/main" val="330007894"/>
              </p:ext>
            </p:extLst>
          </p:nvPr>
        </p:nvGraphicFramePr>
        <p:xfrm>
          <a:off x="1258250" y="4600541"/>
          <a:ext cx="3996648" cy="1533132"/>
        </p:xfrm>
        <a:graphic>
          <a:graphicData uri="http://schemas.openxmlformats.org/drawingml/2006/table">
            <a:tbl>
              <a:tblPr firstRow="1" bandRow="1">
                <a:tableStyleId>{21E4AEA4-8DFA-4A89-87EB-49C32662AFE0}</a:tableStyleId>
              </a:tblPr>
              <a:tblGrid>
                <a:gridCol w="2301196">
                  <a:extLst>
                    <a:ext uri="{9D8B030D-6E8A-4147-A177-3AD203B41FA5}">
                      <a16:colId xmlns:a16="http://schemas.microsoft.com/office/drawing/2014/main" val="3647012874"/>
                    </a:ext>
                  </a:extLst>
                </a:gridCol>
                <a:gridCol w="1695452">
                  <a:extLst>
                    <a:ext uri="{9D8B030D-6E8A-4147-A177-3AD203B41FA5}">
                      <a16:colId xmlns:a16="http://schemas.microsoft.com/office/drawing/2014/main" val="2821233591"/>
                    </a:ext>
                  </a:extLst>
                </a:gridCol>
              </a:tblGrid>
              <a:tr h="383283">
                <a:tc>
                  <a:txBody>
                    <a:bodyPr/>
                    <a:lstStyle/>
                    <a:p>
                      <a:pPr algn="ctr"/>
                      <a:r>
                        <a:rPr lang="en-US" sz="1200" dirty="0"/>
                        <a:t>Doctor of Philosophy (Ph.D.)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Hood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2993253787"/>
                  </a:ext>
                </a:extLst>
              </a:tr>
              <a:tr h="383283">
                <a:tc>
                  <a:txBody>
                    <a:bodyPr/>
                    <a:lstStyle/>
                    <a:p>
                      <a:r>
                        <a:rPr lang="en-US" sz="1200" dirty="0"/>
                        <a:t>Clinical Psychology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18538674"/>
                  </a:ext>
                </a:extLst>
              </a:tr>
              <a:tr h="383283">
                <a:tc>
                  <a:txBody>
                    <a:bodyPr/>
                    <a:lstStyle/>
                    <a:p>
                      <a:r>
                        <a:rPr lang="en-US" sz="1200" dirty="0"/>
                        <a:t>Materials Science and Engineering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t>Ph.D. Blue or 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9736551"/>
                  </a:ext>
                </a:extLst>
              </a:tr>
              <a:tr h="383283">
                <a:tc>
                  <a:txBody>
                    <a:bodyPr/>
                    <a:lstStyle/>
                    <a:p>
                      <a:r>
                        <a:rPr lang="en-US" sz="1200" dirty="0"/>
                        <a:t>Social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r>
                        <a:rPr lang="en-US" sz="1200" dirty="0"/>
                        <a:t>Ph.D. Blue or Citron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426820221"/>
                  </a:ext>
                </a:extLst>
              </a:tr>
            </a:tbl>
          </a:graphicData>
        </a:graphic>
      </p:graphicFrame>
      <p:sp>
        <p:nvSpPr>
          <p:cNvPr id="8" name="TextBox 7">
            <a:extLst>
              <a:ext uri="{FF2B5EF4-FFF2-40B4-BE49-F238E27FC236}">
                <a16:creationId xmlns:a16="http://schemas.microsoft.com/office/drawing/2014/main" id="{1A2FBCEC-33F7-CFA3-382E-4DB9D1FFA9C7}"/>
              </a:ext>
            </a:extLst>
          </p:cNvPr>
          <p:cNvSpPr txBox="1"/>
          <p:nvPr/>
        </p:nvSpPr>
        <p:spPr>
          <a:xfrm>
            <a:off x="6513815" y="339047"/>
            <a:ext cx="4843223" cy="5262979"/>
          </a:xfrm>
          <a:prstGeom prst="rect">
            <a:avLst/>
          </a:prstGeom>
          <a:noFill/>
        </p:spPr>
        <p:txBody>
          <a:bodyPr wrap="square" rtlCol="0">
            <a:spAutoFit/>
          </a:bodyPr>
          <a:lstStyle/>
          <a:p>
            <a:r>
              <a:rPr lang="en-US" sz="1600" b="1">
                <a:solidFill>
                  <a:srgbClr val="017B60"/>
                </a:solidFill>
              </a:rPr>
              <a:t>Master’s Degree Candidates: Green Cap/Green Tassel/ Green Gown/Hood </a:t>
            </a:r>
          </a:p>
          <a:p>
            <a:r>
              <a:rPr lang="en-US" sz="1600"/>
              <a:t>The green tassel on the master’s cap is worn to the left signifying the possession of an academic degree. The master’s gown is designed with oblong sleeves, open at the wrist. The field of study is indicated by the color of the velvet on the facing of the hood. </a:t>
            </a:r>
          </a:p>
          <a:p>
            <a:r>
              <a:rPr lang="en-US" sz="1600" b="1">
                <a:solidFill>
                  <a:srgbClr val="017B60"/>
                </a:solidFill>
              </a:rPr>
              <a:t>Colors listed below designate the proper master’s hood color:</a:t>
            </a: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a:p>
            <a:endParaRPr lang="en-US" sz="1600" b="1">
              <a:solidFill>
                <a:srgbClr val="017B60"/>
              </a:solidFill>
            </a:endParaRPr>
          </a:p>
        </p:txBody>
      </p:sp>
      <p:graphicFrame>
        <p:nvGraphicFramePr>
          <p:cNvPr id="9" name="Table 8">
            <a:extLst>
              <a:ext uri="{FF2B5EF4-FFF2-40B4-BE49-F238E27FC236}">
                <a16:creationId xmlns:a16="http://schemas.microsoft.com/office/drawing/2014/main" id="{ABC1A973-E1AB-54E7-9BE6-6D54D29B3C71}"/>
              </a:ext>
            </a:extLst>
          </p:cNvPr>
          <p:cNvGraphicFramePr>
            <a:graphicFrameLocks noGrp="1"/>
          </p:cNvGraphicFramePr>
          <p:nvPr>
            <p:extLst>
              <p:ext uri="{D42A27DB-BD31-4B8C-83A1-F6EECF244321}">
                <p14:modId xmlns:p14="http://schemas.microsoft.com/office/powerpoint/2010/main" val="4161364916"/>
              </p:ext>
            </p:extLst>
          </p:nvPr>
        </p:nvGraphicFramePr>
        <p:xfrm>
          <a:off x="6937102" y="2405981"/>
          <a:ext cx="3996648" cy="4389120"/>
        </p:xfrm>
        <a:graphic>
          <a:graphicData uri="http://schemas.openxmlformats.org/drawingml/2006/table">
            <a:tbl>
              <a:tblPr firstRow="1" bandRow="1">
                <a:tableStyleId>{21E4AEA4-8DFA-4A89-87EB-49C32662AFE0}</a:tableStyleId>
              </a:tblPr>
              <a:tblGrid>
                <a:gridCol w="2265515">
                  <a:extLst>
                    <a:ext uri="{9D8B030D-6E8A-4147-A177-3AD203B41FA5}">
                      <a16:colId xmlns:a16="http://schemas.microsoft.com/office/drawing/2014/main" val="3248897230"/>
                    </a:ext>
                  </a:extLst>
                </a:gridCol>
                <a:gridCol w="1731133">
                  <a:extLst>
                    <a:ext uri="{9D8B030D-6E8A-4147-A177-3AD203B41FA5}">
                      <a16:colId xmlns:a16="http://schemas.microsoft.com/office/drawing/2014/main" val="2246803038"/>
                    </a:ext>
                  </a:extLst>
                </a:gridCol>
              </a:tblGrid>
              <a:tr h="221180">
                <a:tc>
                  <a:txBody>
                    <a:bodyPr/>
                    <a:lstStyle/>
                    <a:p>
                      <a:pPr algn="ctr"/>
                      <a:r>
                        <a:rPr lang="en-US" sz="1200" dirty="0"/>
                        <a:t>Major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Hood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550065599"/>
                  </a:ext>
                </a:extLst>
              </a:tr>
              <a:tr h="221180">
                <a:tc>
                  <a:txBody>
                    <a:bodyPr/>
                    <a:lstStyle/>
                    <a:p>
                      <a:pPr algn="ctr"/>
                      <a:r>
                        <a:rPr lang="en-US" sz="1200" dirty="0"/>
                        <a:t>Community/Clinical Psychology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4008983618"/>
                  </a:ext>
                </a:extLst>
              </a:tr>
              <a:tr h="221180">
                <a:tc>
                  <a:txBody>
                    <a:bodyPr/>
                    <a:lstStyle/>
                    <a:p>
                      <a:pPr algn="ctr"/>
                      <a:r>
                        <a:rPr lang="en-US" sz="1200" dirty="0"/>
                        <a:t>Computer Science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4967495"/>
                  </a:ext>
                </a:extLst>
              </a:tr>
              <a:tr h="221180">
                <a:tc>
                  <a:txBody>
                    <a:bodyPr/>
                    <a:lstStyle/>
                    <a:p>
                      <a:pPr algn="ctr"/>
                      <a:r>
                        <a:rPr lang="en-US" sz="1200" dirty="0"/>
                        <a:t>Criminal Justice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Midnight 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722659583"/>
                  </a:ext>
                </a:extLst>
              </a:tr>
              <a:tr h="221180">
                <a:tc>
                  <a:txBody>
                    <a:bodyPr/>
                    <a:lstStyle/>
                    <a:p>
                      <a:pPr algn="ctr"/>
                      <a:r>
                        <a:rPr lang="en-US" sz="1200" dirty="0"/>
                        <a:t>Cyberpsychology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9209114"/>
                  </a:ext>
                </a:extLst>
              </a:tr>
              <a:tr h="221180">
                <a:tc>
                  <a:txBody>
                    <a:bodyPr/>
                    <a:lstStyle/>
                    <a:p>
                      <a:pPr algn="ctr"/>
                      <a:r>
                        <a:rPr lang="en-US" sz="1200" dirty="0"/>
                        <a:t>Cybersecurity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501499938"/>
                  </a:ext>
                </a:extLst>
              </a:tr>
              <a:tr h="221180">
                <a:tc>
                  <a:txBody>
                    <a:bodyPr/>
                    <a:lstStyle/>
                    <a:p>
                      <a:pPr algn="ctr"/>
                      <a:r>
                        <a:rPr lang="en-US" sz="1200" dirty="0"/>
                        <a:t>Electronics Engineering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9434377"/>
                  </a:ext>
                </a:extLst>
              </a:tr>
              <a:tr h="221180">
                <a:tc>
                  <a:txBody>
                    <a:bodyPr/>
                    <a:lstStyle/>
                    <a:p>
                      <a:pPr algn="ctr"/>
                      <a:r>
                        <a:rPr lang="en-US" sz="1200" dirty="0"/>
                        <a:t>Healthcare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Peacock 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2322293763"/>
                  </a:ext>
                </a:extLst>
              </a:tr>
              <a:tr h="221180">
                <a:tc>
                  <a:txBody>
                    <a:bodyPr/>
                    <a:lstStyle/>
                    <a:p>
                      <a:pPr algn="ctr"/>
                      <a:r>
                        <a:rPr lang="en-US" sz="1200" dirty="0"/>
                        <a:t>Media and Communications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Crimson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8244387"/>
                  </a:ext>
                </a:extLst>
              </a:tr>
              <a:tr h="221180">
                <a:tc>
                  <a:txBody>
                    <a:bodyPr/>
                    <a:lstStyle/>
                    <a:p>
                      <a:pPr algn="ctr"/>
                      <a:r>
                        <a:rPr lang="en-US" sz="1200" dirty="0"/>
                        <a:t>Music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Pink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754239957"/>
                  </a:ext>
                </a:extLst>
              </a:tr>
              <a:tr h="221180">
                <a:tc>
                  <a:txBody>
                    <a:bodyPr/>
                    <a:lstStyle/>
                    <a:p>
                      <a:pPr algn="ctr"/>
                      <a:r>
                        <a:rPr lang="en-US" sz="1200" dirty="0"/>
                        <a:t>Public Health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Salmon Pink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0282246"/>
                  </a:ext>
                </a:extLst>
              </a:tr>
              <a:tr h="221180">
                <a:tc>
                  <a:txBody>
                    <a:bodyPr/>
                    <a:lstStyle/>
                    <a:p>
                      <a:pPr algn="ctr"/>
                      <a:r>
                        <a:rPr lang="en-US" sz="1200" dirty="0"/>
                        <a:t>Special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Light 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35588090"/>
                  </a:ext>
                </a:extLst>
              </a:tr>
              <a:tr h="221180">
                <a:tc>
                  <a:txBody>
                    <a:bodyPr/>
                    <a:lstStyle/>
                    <a:p>
                      <a:pPr algn="ctr"/>
                      <a:r>
                        <a:rPr lang="en-US" sz="1200" dirty="0"/>
                        <a:t>Urban Affairs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t>Blue Violet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3954758"/>
                  </a:ext>
                </a:extLst>
              </a:tr>
              <a:tr h="204330">
                <a:tc>
                  <a:txBody>
                    <a:bodyPr/>
                    <a:lstStyle/>
                    <a:p>
                      <a:pPr algn="ctr"/>
                      <a:r>
                        <a:rPr lang="en-US" sz="1200" dirty="0"/>
                        <a:t>Urban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Light 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2722974354"/>
                  </a:ext>
                </a:extLst>
              </a:tr>
              <a:tr h="221180">
                <a:tc>
                  <a:txBody>
                    <a:bodyPr/>
                    <a:lstStyle/>
                    <a:p>
                      <a:pPr algn="ctr"/>
                      <a:r>
                        <a:rPr lang="en-US" sz="1200" dirty="0"/>
                        <a:t>Visual Studies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t>Brown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1698973"/>
                  </a:ext>
                </a:extLst>
              </a:tr>
              <a:tr h="221180">
                <a:tc>
                  <a:txBody>
                    <a:bodyPr/>
                    <a:lstStyle/>
                    <a:p>
                      <a:pPr algn="ctr"/>
                      <a:r>
                        <a:rPr lang="en-US" sz="1200" dirty="0"/>
                        <a:t>Social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Citron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352779"/>
                  </a:ext>
                </a:extLst>
              </a:tr>
            </a:tbl>
          </a:graphicData>
        </a:graphic>
      </p:graphicFrame>
    </p:spTree>
    <p:extLst>
      <p:ext uri="{BB962C8B-B14F-4D97-AF65-F5344CB8AC3E}">
        <p14:creationId xmlns:p14="http://schemas.microsoft.com/office/powerpoint/2010/main" val="1190896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B0E948-C0D3-5A96-21E1-56A51080779D}"/>
              </a:ext>
            </a:extLst>
          </p:cNvPr>
          <p:cNvSpPr>
            <a:spLocks noGrp="1"/>
          </p:cNvSpPr>
          <p:nvPr>
            <p:ph type="title" idx="4294967295"/>
          </p:nvPr>
        </p:nvSpPr>
        <p:spPr>
          <a:xfrm>
            <a:off x="355600" y="503238"/>
            <a:ext cx="5257800" cy="58467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800" b="1" i="0" u="none" strike="noStrike" kern="1200" cap="none" spc="0" normalizeH="0" baseline="0" noProof="0">
                <a:ln>
                  <a:noFill/>
                </a:ln>
                <a:solidFill>
                  <a:srgbClr val="017B60"/>
                </a:solidFill>
                <a:effectLst/>
                <a:uLnTx/>
                <a:uFillTx/>
                <a:latin typeface="+mn-lt"/>
                <a:ea typeface="+mn-ea"/>
                <a:cs typeface="+mn-cs"/>
              </a:rPr>
              <a:t>Bachelor’s Degree Candidates: Green Cap/Tassel/Green Gown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800" b="0" i="0" u="none" strike="noStrike" kern="1200" cap="none" spc="0" normalizeH="0" baseline="0" noProof="0">
                <a:ln>
                  <a:noFill/>
                </a:ln>
                <a:solidFill>
                  <a:schemeClr val="tx2"/>
                </a:solidFill>
                <a:effectLst/>
                <a:uLnTx/>
                <a:uFillTx/>
                <a:latin typeface="+mn-lt"/>
                <a:ea typeface="+mn-ea"/>
                <a:cs typeface="+mn-cs"/>
              </a:rPr>
              <a:t>The cap is worn parallel to the floor. Undergraduates, who have not yet earned a first degree, wear the tassel forward and to the right. During the ceremony when directed the tassel is moved to the left, signifying the conferring of the degree.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800" b="1" i="0" u="none" strike="noStrike" kern="1200" cap="none" spc="0" normalizeH="0" baseline="0" noProof="0">
                <a:ln>
                  <a:noFill/>
                </a:ln>
                <a:solidFill>
                  <a:srgbClr val="017B60"/>
                </a:solidFill>
                <a:effectLst/>
                <a:uLnTx/>
                <a:uFillTx/>
                <a:latin typeface="+mn-lt"/>
                <a:ea typeface="+mn-ea"/>
                <a:cs typeface="+mn-cs"/>
              </a:rPr>
              <a:t>Colors listed in the chart designate the proper bachelor’s hood color listed by college/school:</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800" b="1" i="0" u="none" strike="noStrike" kern="1200" cap="none" spc="0" normalizeH="0" baseline="0" noProof="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800" b="1" i="0" u="none" strike="noStrike" kern="1200" cap="none" spc="0" normalizeH="0" baseline="0" noProof="0">
              <a:ln>
                <a:noFill/>
              </a:ln>
              <a:solidFill>
                <a:srgbClr val="017B60"/>
              </a:solidFill>
              <a:effectLst/>
              <a:uLnTx/>
              <a:uFillTx/>
              <a:latin typeface="+mn-lt"/>
              <a:ea typeface="+mn-ea"/>
              <a:cs typeface="+mn-cs"/>
            </a:endParaRPr>
          </a:p>
        </p:txBody>
      </p:sp>
      <p:graphicFrame>
        <p:nvGraphicFramePr>
          <p:cNvPr id="6" name="Content Placeholder 5">
            <a:extLst>
              <a:ext uri="{FF2B5EF4-FFF2-40B4-BE49-F238E27FC236}">
                <a16:creationId xmlns:a16="http://schemas.microsoft.com/office/drawing/2014/main" id="{6E4620F2-7BD8-863D-88D2-DE70F63A877C}"/>
              </a:ext>
            </a:extLst>
          </p:cNvPr>
          <p:cNvGraphicFramePr>
            <a:graphicFrameLocks noGrp="1"/>
          </p:cNvGraphicFramePr>
          <p:nvPr>
            <p:ph sz="half" idx="13"/>
            <p:extLst>
              <p:ext uri="{D42A27DB-BD31-4B8C-83A1-F6EECF244321}">
                <p14:modId xmlns:p14="http://schemas.microsoft.com/office/powerpoint/2010/main" val="845538255"/>
              </p:ext>
            </p:extLst>
          </p:nvPr>
        </p:nvGraphicFramePr>
        <p:xfrm>
          <a:off x="354887" y="3103771"/>
          <a:ext cx="5499456" cy="3291840"/>
        </p:xfrm>
        <a:graphic>
          <a:graphicData uri="http://schemas.openxmlformats.org/drawingml/2006/table">
            <a:tbl>
              <a:tblPr firstRow="1" bandRow="1">
                <a:tableStyleId>{9DCAF9ED-07DC-4A11-8D7F-57B35C25682E}</a:tableStyleId>
              </a:tblPr>
              <a:tblGrid>
                <a:gridCol w="1945490">
                  <a:extLst>
                    <a:ext uri="{9D8B030D-6E8A-4147-A177-3AD203B41FA5}">
                      <a16:colId xmlns:a16="http://schemas.microsoft.com/office/drawing/2014/main" val="821436027"/>
                    </a:ext>
                  </a:extLst>
                </a:gridCol>
                <a:gridCol w="2343779">
                  <a:extLst>
                    <a:ext uri="{9D8B030D-6E8A-4147-A177-3AD203B41FA5}">
                      <a16:colId xmlns:a16="http://schemas.microsoft.com/office/drawing/2014/main" val="3654179651"/>
                    </a:ext>
                  </a:extLst>
                </a:gridCol>
                <a:gridCol w="1210187">
                  <a:extLst>
                    <a:ext uri="{9D8B030D-6E8A-4147-A177-3AD203B41FA5}">
                      <a16:colId xmlns:a16="http://schemas.microsoft.com/office/drawing/2014/main" val="3442506149"/>
                    </a:ext>
                  </a:extLst>
                </a:gridCol>
              </a:tblGrid>
              <a:tr h="214235">
                <a:tc>
                  <a:txBody>
                    <a:bodyPr/>
                    <a:lstStyle/>
                    <a:p>
                      <a:pPr algn="ctr"/>
                      <a:r>
                        <a:rPr lang="en-US" sz="1200" dirty="0"/>
                        <a:t>School / College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Major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Hood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66230939"/>
                  </a:ext>
                </a:extLst>
              </a:tr>
              <a:tr h="214235">
                <a:tc rowSpan="11">
                  <a:txBody>
                    <a:bodyPr/>
                    <a:lstStyle/>
                    <a:p>
                      <a:pPr algn="ctr"/>
                      <a:endParaRPr lang="en-US" sz="1200" b="1"/>
                    </a:p>
                    <a:p>
                      <a:pPr algn="ctr"/>
                      <a:endParaRPr lang="en-US" sz="1200" b="1"/>
                    </a:p>
                    <a:p>
                      <a:pPr algn="ctr"/>
                      <a:endParaRPr lang="en-US" sz="1200" b="1"/>
                    </a:p>
                    <a:p>
                      <a:pPr algn="ctr"/>
                      <a:endParaRPr lang="en-US" sz="1200" b="1"/>
                    </a:p>
                    <a:p>
                      <a:pPr algn="ctr"/>
                      <a:endParaRPr lang="en-US" sz="1200" b="1"/>
                    </a:p>
                    <a:p>
                      <a:pPr algn="ctr"/>
                      <a:endParaRPr lang="en-US" sz="1200" b="1"/>
                    </a:p>
                    <a:p>
                      <a:pPr algn="ctr"/>
                      <a:r>
                        <a:rPr lang="en-US" b="1" dirty="0"/>
                        <a:t>COLLEGE OF LIBERAL ARTS</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Drama and Theater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Brown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7644899"/>
                  </a:ext>
                </a:extLst>
              </a:tr>
              <a:tr h="214235">
                <a:tc vMerge="1">
                  <a:txBody>
                    <a:bodyPr/>
                    <a:lstStyle/>
                    <a:p>
                      <a:endParaRPr lang="en-US"/>
                    </a:p>
                  </a:txBody>
                  <a:tcPr/>
                </a:tc>
                <a:tc>
                  <a:txBody>
                    <a:bodyPr/>
                    <a:lstStyle/>
                    <a:p>
                      <a:pPr algn="ctr"/>
                      <a:r>
                        <a:rPr lang="en-US" sz="1200" dirty="0"/>
                        <a:t>English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9451755"/>
                  </a:ext>
                </a:extLst>
              </a:tr>
              <a:tr h="214235">
                <a:tc vMerge="1">
                  <a:txBody>
                    <a:bodyPr/>
                    <a:lstStyle/>
                    <a:p>
                      <a:endParaRPr lang="en-US"/>
                    </a:p>
                  </a:txBody>
                  <a:tcPr/>
                </a:tc>
                <a:tc>
                  <a:txBody>
                    <a:bodyPr/>
                    <a:lstStyle/>
                    <a:p>
                      <a:pPr algn="ctr"/>
                      <a:r>
                        <a:rPr lang="en-US" sz="1200" dirty="0"/>
                        <a:t>Fine Arts and Graphic Design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Brown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1228101"/>
                  </a:ext>
                </a:extLst>
              </a:tr>
              <a:tr h="214235">
                <a:tc vMerge="1">
                  <a:txBody>
                    <a:bodyPr/>
                    <a:lstStyle/>
                    <a:p>
                      <a:endParaRPr lang="en-US"/>
                    </a:p>
                  </a:txBody>
                  <a:tcPr/>
                </a:tc>
                <a:tc>
                  <a:txBody>
                    <a:bodyPr/>
                    <a:lstStyle/>
                    <a:p>
                      <a:pPr algn="ctr"/>
                      <a:r>
                        <a:rPr lang="en-US" sz="1200" dirty="0"/>
                        <a:t>History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061943"/>
                  </a:ext>
                </a:extLst>
              </a:tr>
              <a:tr h="214235">
                <a:tc vMerge="1">
                  <a:txBody>
                    <a:bodyPr/>
                    <a:lstStyle/>
                    <a:p>
                      <a:endParaRPr lang="en-US"/>
                    </a:p>
                  </a:txBody>
                  <a:tcPr/>
                </a:tc>
                <a:tc>
                  <a:txBody>
                    <a:bodyPr/>
                    <a:lstStyle/>
                    <a:p>
                      <a:pPr algn="ctr"/>
                      <a:r>
                        <a:rPr lang="en-US" sz="1200" dirty="0"/>
                        <a:t>Interdisciplinary Studies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5565001"/>
                  </a:ext>
                </a:extLst>
              </a:tr>
              <a:tr h="214235">
                <a:tc vMerge="1">
                  <a:txBody>
                    <a:bodyPr/>
                    <a:lstStyle/>
                    <a:p>
                      <a:endParaRPr lang="en-US"/>
                    </a:p>
                  </a:txBody>
                  <a:tcPr/>
                </a:tc>
                <a:tc>
                  <a:txBody>
                    <a:bodyPr/>
                    <a:lstStyle/>
                    <a:p>
                      <a:pPr algn="ctr"/>
                      <a:r>
                        <a:rPr lang="en-US" sz="1200" dirty="0"/>
                        <a:t>Journalism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Crimson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5699353"/>
                  </a:ext>
                </a:extLst>
              </a:tr>
              <a:tr h="214235">
                <a:tc vMerge="1">
                  <a:txBody>
                    <a:bodyPr/>
                    <a:lstStyle/>
                    <a:p>
                      <a:endParaRPr lang="en-US"/>
                    </a:p>
                  </a:txBody>
                  <a:tcPr/>
                </a:tc>
                <a:tc>
                  <a:txBody>
                    <a:bodyPr/>
                    <a:lstStyle/>
                    <a:p>
                      <a:pPr algn="ctr"/>
                      <a:r>
                        <a:rPr lang="en-US" sz="1200" dirty="0"/>
                        <a:t>Mass Communications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Crimson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537523"/>
                  </a:ext>
                </a:extLst>
              </a:tr>
              <a:tr h="214235">
                <a:tc vMerge="1">
                  <a:txBody>
                    <a:bodyPr/>
                    <a:lstStyle/>
                    <a:p>
                      <a:endParaRPr lang="en-US"/>
                    </a:p>
                  </a:txBody>
                  <a:tcPr/>
                </a:tc>
                <a:tc>
                  <a:txBody>
                    <a:bodyPr/>
                    <a:lstStyle/>
                    <a:p>
                      <a:pPr algn="ctr"/>
                      <a:r>
                        <a:rPr lang="en-US" sz="1200" dirty="0"/>
                        <a:t>Music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Pink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7514023"/>
                  </a:ext>
                </a:extLst>
              </a:tr>
              <a:tr h="214235">
                <a:tc vMerge="1">
                  <a:txBody>
                    <a:bodyPr/>
                    <a:lstStyle/>
                    <a:p>
                      <a:endParaRPr lang="en-US"/>
                    </a:p>
                  </a:txBody>
                  <a:tcPr/>
                </a:tc>
                <a:tc>
                  <a:txBody>
                    <a:bodyPr/>
                    <a:lstStyle/>
                    <a:p>
                      <a:pPr algn="ctr"/>
                      <a:r>
                        <a:rPr lang="en-US" sz="1200" dirty="0"/>
                        <a:t>Political Science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1631908"/>
                  </a:ext>
                </a:extLst>
              </a:tr>
              <a:tr h="214235">
                <a:tc vMerge="1">
                  <a:txBody>
                    <a:bodyPr/>
                    <a:lstStyle/>
                    <a:p>
                      <a:endParaRPr lang="en-US"/>
                    </a:p>
                  </a:txBody>
                  <a:tcPr/>
                </a:tc>
                <a:tc>
                  <a:txBody>
                    <a:bodyPr/>
                    <a:lstStyle/>
                    <a:p>
                      <a:pPr algn="ctr"/>
                      <a:r>
                        <a:rPr lang="en-US" sz="1200" dirty="0"/>
                        <a:t>Psychology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0223941"/>
                  </a:ext>
                </a:extLst>
              </a:tr>
              <a:tr h="214235">
                <a:tc vMerge="1">
                  <a:txBody>
                    <a:bodyPr/>
                    <a:lstStyle/>
                    <a:p>
                      <a:pPr algn="ctr"/>
                      <a:endParaRPr lang="en-US"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Sociology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8775631"/>
                  </a:ext>
                </a:extLst>
              </a:tr>
            </a:tbl>
          </a:graphicData>
        </a:graphic>
      </p:graphicFrame>
      <p:graphicFrame>
        <p:nvGraphicFramePr>
          <p:cNvPr id="7" name="Table 6">
            <a:extLst>
              <a:ext uri="{FF2B5EF4-FFF2-40B4-BE49-F238E27FC236}">
                <a16:creationId xmlns:a16="http://schemas.microsoft.com/office/drawing/2014/main" id="{17B9A60E-15CF-F6A5-1709-69C7EADCEBB5}"/>
              </a:ext>
            </a:extLst>
          </p:cNvPr>
          <p:cNvGraphicFramePr>
            <a:graphicFrameLocks noGrp="1"/>
          </p:cNvGraphicFramePr>
          <p:nvPr>
            <p:extLst>
              <p:ext uri="{D42A27DB-BD31-4B8C-83A1-F6EECF244321}">
                <p14:modId xmlns:p14="http://schemas.microsoft.com/office/powerpoint/2010/main" val="3272612374"/>
              </p:ext>
            </p:extLst>
          </p:nvPr>
        </p:nvGraphicFramePr>
        <p:xfrm>
          <a:off x="6095999" y="99956"/>
          <a:ext cx="5741114" cy="6583680"/>
        </p:xfrm>
        <a:graphic>
          <a:graphicData uri="http://schemas.openxmlformats.org/drawingml/2006/table">
            <a:tbl>
              <a:tblPr firstRow="1" bandRow="1">
                <a:tableStyleId>{9DCAF9ED-07DC-4A11-8D7F-57B35C25682E}</a:tableStyleId>
              </a:tblPr>
              <a:tblGrid>
                <a:gridCol w="1758345">
                  <a:extLst>
                    <a:ext uri="{9D8B030D-6E8A-4147-A177-3AD203B41FA5}">
                      <a16:colId xmlns:a16="http://schemas.microsoft.com/office/drawing/2014/main" val="2854283195"/>
                    </a:ext>
                  </a:extLst>
                </a:gridCol>
                <a:gridCol w="2719404">
                  <a:extLst>
                    <a:ext uri="{9D8B030D-6E8A-4147-A177-3AD203B41FA5}">
                      <a16:colId xmlns:a16="http://schemas.microsoft.com/office/drawing/2014/main" val="4125161751"/>
                    </a:ext>
                  </a:extLst>
                </a:gridCol>
                <a:gridCol w="1263365">
                  <a:extLst>
                    <a:ext uri="{9D8B030D-6E8A-4147-A177-3AD203B41FA5}">
                      <a16:colId xmlns:a16="http://schemas.microsoft.com/office/drawing/2014/main" val="785942061"/>
                    </a:ext>
                  </a:extLst>
                </a:gridCol>
              </a:tblGrid>
              <a:tr h="256624">
                <a:tc>
                  <a:txBody>
                    <a:bodyPr/>
                    <a:lstStyle/>
                    <a:p>
                      <a:pPr algn="ctr"/>
                      <a:r>
                        <a:rPr lang="en-US" sz="1200" dirty="0"/>
                        <a:t>School / College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Major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dirty="0"/>
                        <a:t>Hood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748756216"/>
                  </a:ext>
                </a:extLst>
              </a:tr>
              <a:tr h="256624">
                <a:tc rowSpan="13">
                  <a:txBody>
                    <a:bodyPr/>
                    <a:lstStyle/>
                    <a:p>
                      <a:pPr algn="ctr"/>
                      <a:endParaRPr lang="en-US" sz="1200" b="1"/>
                    </a:p>
                    <a:p>
                      <a:pPr algn="ctr"/>
                      <a:endParaRPr lang="en-US" sz="1200" b="1"/>
                    </a:p>
                    <a:p>
                      <a:pPr algn="ctr"/>
                      <a:endParaRPr lang="en-US" sz="1200" b="1"/>
                    </a:p>
                    <a:p>
                      <a:pPr algn="ctr"/>
                      <a:endParaRPr lang="en-US" sz="1200" b="1"/>
                    </a:p>
                    <a:p>
                      <a:pPr algn="ctr"/>
                      <a:endParaRPr lang="en-US"/>
                    </a:p>
                    <a:p>
                      <a:pPr algn="ctr"/>
                      <a:r>
                        <a:rPr lang="en-US" b="1" dirty="0"/>
                        <a:t>COLLEGE OF SCIENCE, ENGINEERING, AND TECHNOLOGY</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Biology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76527499"/>
                  </a:ext>
                </a:extLst>
              </a:tr>
              <a:tr h="256624">
                <a:tc vMerge="1">
                  <a:txBody>
                    <a:bodyPr/>
                    <a:lstStyle/>
                    <a:p>
                      <a:endParaRPr lang="en-US"/>
                    </a:p>
                  </a:txBody>
                  <a:tcPr/>
                </a:tc>
                <a:tc>
                  <a:txBody>
                    <a:bodyPr/>
                    <a:lstStyle/>
                    <a:p>
                      <a:pPr algn="ctr"/>
                      <a:r>
                        <a:rPr lang="en-US" sz="1200" dirty="0"/>
                        <a:t>Building Construction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940428558"/>
                  </a:ext>
                </a:extLst>
              </a:tr>
              <a:tr h="256624">
                <a:tc vMerge="1">
                  <a:txBody>
                    <a:bodyPr/>
                    <a:lstStyle/>
                    <a:p>
                      <a:endParaRPr lang="en-US"/>
                    </a:p>
                  </a:txBody>
                  <a:tcPr/>
                </a:tc>
                <a:tc>
                  <a:txBody>
                    <a:bodyPr/>
                    <a:lstStyle/>
                    <a:p>
                      <a:pPr algn="ctr"/>
                      <a:r>
                        <a:rPr lang="en-US" sz="1200" dirty="0"/>
                        <a:t>Chemistry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500239923"/>
                  </a:ext>
                </a:extLst>
              </a:tr>
              <a:tr h="256624">
                <a:tc vMerge="1">
                  <a:txBody>
                    <a:bodyPr/>
                    <a:lstStyle/>
                    <a:p>
                      <a:endParaRPr lang="en-US"/>
                    </a:p>
                  </a:txBody>
                  <a:tcPr/>
                </a:tc>
                <a:tc>
                  <a:txBody>
                    <a:bodyPr/>
                    <a:lstStyle/>
                    <a:p>
                      <a:pPr algn="ctr"/>
                      <a:r>
                        <a:rPr lang="en-US" sz="1200" dirty="0"/>
                        <a:t>Computer Science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4269969064"/>
                  </a:ext>
                </a:extLst>
              </a:tr>
              <a:tr h="256624">
                <a:tc vMerge="1">
                  <a:txBody>
                    <a:bodyPr/>
                    <a:lstStyle/>
                    <a:p>
                      <a:endParaRPr lang="en-US"/>
                    </a:p>
                  </a:txBody>
                  <a:tcPr/>
                </a:tc>
                <a:tc>
                  <a:txBody>
                    <a:bodyPr/>
                    <a:lstStyle/>
                    <a:p>
                      <a:pPr algn="ctr"/>
                      <a:r>
                        <a:rPr lang="en-US" sz="1200" dirty="0"/>
                        <a:t>Computer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936268105"/>
                  </a:ext>
                </a:extLst>
              </a:tr>
              <a:tr h="256624">
                <a:tc vMerge="1">
                  <a:txBody>
                    <a:bodyPr/>
                    <a:lstStyle/>
                    <a:p>
                      <a:endParaRPr lang="en-US"/>
                    </a:p>
                  </a:txBody>
                  <a:tcPr/>
                </a:tc>
                <a:tc>
                  <a:txBody>
                    <a:bodyPr/>
                    <a:lstStyle/>
                    <a:p>
                      <a:pPr algn="ctr"/>
                      <a:r>
                        <a:rPr lang="en-US" sz="1200" dirty="0"/>
                        <a:t>Design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350189388"/>
                  </a:ext>
                </a:extLst>
              </a:tr>
              <a:tr h="256624">
                <a:tc vMerge="1">
                  <a:txBody>
                    <a:bodyPr/>
                    <a:lstStyle/>
                    <a:p>
                      <a:endParaRPr lang="en-US"/>
                    </a:p>
                  </a:txBody>
                  <a:tcPr/>
                </a:tc>
                <a:tc>
                  <a:txBody>
                    <a:bodyPr/>
                    <a:lstStyle/>
                    <a:p>
                      <a:pPr algn="ctr"/>
                      <a:r>
                        <a:rPr lang="en-US" sz="1200" dirty="0"/>
                        <a:t>Electronic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564438514"/>
                  </a:ext>
                </a:extLst>
              </a:tr>
              <a:tr h="427707">
                <a:tc vMerge="1">
                  <a:txBody>
                    <a:bodyPr/>
                    <a:lstStyle/>
                    <a:p>
                      <a:endParaRPr lang="en-US"/>
                    </a:p>
                  </a:txBody>
                  <a:tcPr/>
                </a:tc>
                <a:tc>
                  <a:txBody>
                    <a:bodyPr/>
                    <a:lstStyle/>
                    <a:p>
                      <a:pPr algn="ctr"/>
                      <a:r>
                        <a:rPr lang="en-US" sz="1200" dirty="0"/>
                        <a:t>Engineering (all disciplines: Electronics and Optical)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84852379"/>
                  </a:ext>
                </a:extLst>
              </a:tr>
              <a:tr h="256624">
                <a:tc vMerge="1">
                  <a:txBody>
                    <a:bodyPr/>
                    <a:lstStyle/>
                    <a:p>
                      <a:endParaRPr lang="en-US"/>
                    </a:p>
                  </a:txBody>
                  <a:tcPr/>
                </a:tc>
                <a:tc>
                  <a:txBody>
                    <a:bodyPr/>
                    <a:lstStyle/>
                    <a:p>
                      <a:pPr algn="ctr"/>
                      <a:r>
                        <a:rPr lang="en-US" sz="1200" dirty="0"/>
                        <a:t>Health Services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Olive Green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682061502"/>
                  </a:ext>
                </a:extLst>
              </a:tr>
              <a:tr h="256624">
                <a:tc vMerge="1">
                  <a:txBody>
                    <a:bodyPr/>
                    <a:lstStyle/>
                    <a:p>
                      <a:endParaRPr lang="en-US"/>
                    </a:p>
                  </a:txBody>
                  <a:tcPr/>
                </a:tc>
                <a:tc>
                  <a:txBody>
                    <a:bodyPr/>
                    <a:lstStyle/>
                    <a:p>
                      <a:pPr algn="ctr"/>
                      <a:r>
                        <a:rPr lang="en-US" sz="1200" dirty="0"/>
                        <a:t>Mathematics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843350190"/>
                  </a:ext>
                </a:extLst>
              </a:tr>
              <a:tr h="256624">
                <a:tc vMerge="1">
                  <a:txBody>
                    <a:bodyPr/>
                    <a:lstStyle/>
                    <a:p>
                      <a:pPr algn="ctr"/>
                      <a:endParaRPr lang="en-US"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Medical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Green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4501514"/>
                  </a:ext>
                </a:extLst>
              </a:tr>
              <a:tr h="256624">
                <a:tc vMerge="1">
                  <a:txBody>
                    <a:bodyPr/>
                    <a:lstStyle/>
                    <a:p>
                      <a:pPr algn="ctr"/>
                      <a:endParaRPr lang="en-US"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Nursing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Apricot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3571145"/>
                  </a:ext>
                </a:extLst>
              </a:tr>
              <a:tr h="256624">
                <a:tc vMerge="1">
                  <a:txBody>
                    <a:bodyPr/>
                    <a:lstStyle/>
                    <a:p>
                      <a:pPr algn="ctr"/>
                      <a:endParaRPr lang="en-US"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Physics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Golden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88303019"/>
                  </a:ext>
                </a:extLst>
              </a:tr>
              <a:tr h="256624">
                <a:tc rowSpan="3">
                  <a:txBody>
                    <a:bodyPr/>
                    <a:lstStyle/>
                    <a:p>
                      <a:pPr algn="ctr"/>
                      <a:endParaRPr lang="en-US"/>
                    </a:p>
                    <a:p>
                      <a:pPr algn="ctr"/>
                      <a:r>
                        <a:rPr lang="en-US" b="1" dirty="0"/>
                        <a:t>SCHOOL OF BUSINESS</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Accountancy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Drab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2655425"/>
                  </a:ext>
                </a:extLst>
              </a:tr>
              <a:tr h="632888">
                <a:tc vMerge="1">
                  <a:txBody>
                    <a:bodyPr/>
                    <a:lstStyle/>
                    <a:p>
                      <a:pPr algn="ctr"/>
                      <a:endParaRPr lang="en-US"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Business (all disciplines: MIS, Finance, Management, Marketing, Entrepreneurship, and Business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200"/>
                    </a:p>
                    <a:p>
                      <a:pPr algn="ctr"/>
                      <a:r>
                        <a:rPr lang="en-US" sz="1200" dirty="0"/>
                        <a:t>Drab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2347638"/>
                  </a:ext>
                </a:extLst>
              </a:tr>
              <a:tr h="256624">
                <a:tc vMerge="1">
                  <a:txBody>
                    <a:bodyPr/>
                    <a:lstStyle/>
                    <a:p>
                      <a:pPr algn="ctr"/>
                      <a:endParaRPr lang="en-US"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Tourism and Hospitality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dirty="0"/>
                        <a:t>Drab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4151797"/>
                  </a:ext>
                </a:extLst>
              </a:tr>
              <a:tr h="256624">
                <a:tc rowSpan="2">
                  <a:txBody>
                    <a:bodyPr/>
                    <a:lstStyle/>
                    <a:p>
                      <a:pPr algn="ctr"/>
                      <a:r>
                        <a:rPr lang="en-US" b="1" dirty="0"/>
                        <a:t>SCHOOL OF EDUCATION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Early Childhood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Light Blue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676823822"/>
                  </a:ext>
                </a:extLst>
              </a:tr>
              <a:tr h="427707">
                <a:tc vMerge="1">
                  <a:txBody>
                    <a:bodyPr/>
                    <a:lstStyle/>
                    <a:p>
                      <a:pPr algn="ctr"/>
                      <a:endParaRPr lang="en-US"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1200" dirty="0"/>
                        <a:t>Exercise Science/Health and Physical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dirty="0"/>
                        <a:t>Sage Green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4251059552"/>
                  </a:ext>
                </a:extLst>
              </a:tr>
              <a:tr h="598790">
                <a:tc>
                  <a:txBody>
                    <a:bodyPr/>
                    <a:lstStyle/>
                    <a:p>
                      <a:pPr algn="ctr"/>
                      <a:r>
                        <a:rPr lang="en-US" b="1" dirty="0"/>
                        <a:t>SCHOOL OF SOCIAL WORK</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1200"/>
                    </a:p>
                    <a:p>
                      <a:pPr algn="ctr"/>
                      <a:r>
                        <a:rPr lang="en-US" sz="1200" dirty="0"/>
                        <a:t>Social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200"/>
                    </a:p>
                    <a:p>
                      <a:pPr algn="ctr"/>
                      <a:r>
                        <a:rPr lang="en-US" sz="1200" dirty="0"/>
                        <a:t>Citron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4417458"/>
                  </a:ext>
                </a:extLst>
              </a:tr>
            </a:tbl>
          </a:graphicData>
        </a:graphic>
      </p:graphicFrame>
    </p:spTree>
    <p:extLst>
      <p:ext uri="{BB962C8B-B14F-4D97-AF65-F5344CB8AC3E}">
        <p14:creationId xmlns:p14="http://schemas.microsoft.com/office/powerpoint/2010/main" val="2446203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D44171-18F1-AA6B-D9FB-8092297EBE0D}"/>
              </a:ext>
            </a:extLst>
          </p:cNvPr>
          <p:cNvSpPr>
            <a:spLocks noGrp="1"/>
          </p:cNvSpPr>
          <p:nvPr>
            <p:ph sz="half" idx="14"/>
          </p:nvPr>
        </p:nvSpPr>
        <p:spPr>
          <a:xfrm>
            <a:off x="834961" y="692284"/>
            <a:ext cx="5212080" cy="5473431"/>
          </a:xfrm>
        </p:spPr>
        <p:txBody>
          <a:bodyPr>
            <a:normAutofit fontScale="85000" lnSpcReduction="10000"/>
          </a:bodyPr>
          <a:lstStyle/>
          <a:p>
            <a:pPr>
              <a:spcBef>
                <a:spcPts val="0"/>
              </a:spcBef>
              <a:spcAft>
                <a:spcPts val="0"/>
              </a:spcAft>
            </a:pPr>
            <a:r>
              <a:rPr lang="en-US" sz="1900" b="1">
                <a:solidFill>
                  <a:srgbClr val="017B60"/>
                </a:solidFill>
              </a:rPr>
              <a:t>Associate Degree Candidates: Green Cap/Tassel/Green Gown </a:t>
            </a:r>
          </a:p>
          <a:p>
            <a:pPr>
              <a:spcBef>
                <a:spcPts val="0"/>
              </a:spcBef>
              <a:spcAft>
                <a:spcPts val="0"/>
              </a:spcAft>
            </a:pPr>
            <a:r>
              <a:rPr lang="en-US" sz="1900"/>
              <a:t>The cap is worn parallel to the floor. Candidates should wear tassels forward and to the right. When directed during the ceremony, the tassel is moved to the left, signifying the conferring of the degree. The hood for this degree lies flat. The gold binding indicates the wearer has earned the degree of associate in science. </a:t>
            </a:r>
          </a:p>
          <a:p>
            <a:pPr>
              <a:spcBef>
                <a:spcPts val="0"/>
              </a:spcBef>
              <a:spcAft>
                <a:spcPts val="0"/>
              </a:spcAft>
            </a:pPr>
            <a:r>
              <a:rPr lang="en-US" sz="1900" b="1">
                <a:solidFill>
                  <a:srgbClr val="017B60"/>
                </a:solidFill>
              </a:rPr>
              <a:t>Colors listed below designate the proper associate hood color:</a:t>
            </a:r>
          </a:p>
          <a:p>
            <a:pPr>
              <a:spcBef>
                <a:spcPts val="0"/>
              </a:spcBef>
              <a:spcAft>
                <a:spcPts val="0"/>
              </a:spcAft>
            </a:pPr>
            <a:endParaRPr lang="en-US" sz="1900" b="1">
              <a:solidFill>
                <a:srgbClr val="017B60"/>
              </a:solidFill>
            </a:endParaRPr>
          </a:p>
          <a:p>
            <a:pPr>
              <a:spcBef>
                <a:spcPts val="0"/>
              </a:spcBef>
              <a:spcAft>
                <a:spcPts val="0"/>
              </a:spcAft>
            </a:pPr>
            <a:endParaRPr lang="en-US" sz="1900" b="1">
              <a:solidFill>
                <a:srgbClr val="017B60"/>
              </a:solidFill>
            </a:endParaRPr>
          </a:p>
          <a:p>
            <a:pPr>
              <a:spcBef>
                <a:spcPts val="0"/>
              </a:spcBef>
              <a:spcAft>
                <a:spcPts val="0"/>
              </a:spcAft>
            </a:pPr>
            <a:endParaRPr lang="en-US" sz="1900" b="1">
              <a:solidFill>
                <a:srgbClr val="017B60"/>
              </a:solidFill>
            </a:endParaRPr>
          </a:p>
          <a:p>
            <a:pPr>
              <a:spcBef>
                <a:spcPts val="0"/>
              </a:spcBef>
              <a:spcAft>
                <a:spcPts val="0"/>
              </a:spcAft>
            </a:pPr>
            <a:endParaRPr lang="en-US" sz="1900"/>
          </a:p>
          <a:p>
            <a:pPr>
              <a:spcBef>
                <a:spcPts val="0"/>
              </a:spcBef>
              <a:spcAft>
                <a:spcPts val="0"/>
              </a:spcAft>
            </a:pPr>
            <a:endParaRPr lang="en-US" sz="1900" b="1">
              <a:solidFill>
                <a:srgbClr val="017B60"/>
              </a:solidFill>
            </a:endParaRPr>
          </a:p>
          <a:p>
            <a:pPr>
              <a:spcBef>
                <a:spcPts val="0"/>
              </a:spcBef>
              <a:spcAft>
                <a:spcPts val="0"/>
              </a:spcAft>
            </a:pPr>
            <a:r>
              <a:rPr lang="en-US" sz="1900" b="1">
                <a:solidFill>
                  <a:srgbClr val="017B60"/>
                </a:solidFill>
              </a:rPr>
              <a:t>Listing of Honors </a:t>
            </a:r>
          </a:p>
          <a:p>
            <a:pPr>
              <a:spcBef>
                <a:spcPts val="0"/>
              </a:spcBef>
              <a:spcAft>
                <a:spcPts val="0"/>
              </a:spcAft>
            </a:pPr>
            <a:r>
              <a:rPr lang="en-US" sz="1900"/>
              <a:t>A student’s honors designation, if appropriate, will be listed on the permanent academic record (transcript and diploma). The list of students eligible for the honors designations will be in the possession of the person(s) issuing the academic attire. Honors designation will be made based on the last academic semester prior to the semester the candidate applies for graduation. Eligible students may purchase their honors attire during the hours when academic attire is being issued. </a:t>
            </a:r>
          </a:p>
          <a:p>
            <a:pPr>
              <a:spcBef>
                <a:spcPts val="0"/>
              </a:spcBef>
              <a:spcAft>
                <a:spcPts val="0"/>
              </a:spcAft>
            </a:pPr>
            <a:endParaRPr lang="en-US" sz="1900"/>
          </a:p>
          <a:p>
            <a:pPr>
              <a:spcBef>
                <a:spcPts val="0"/>
              </a:spcBef>
              <a:spcAft>
                <a:spcPts val="0"/>
              </a:spcAft>
            </a:pPr>
            <a:r>
              <a:rPr lang="en-US" sz="1900" b="1"/>
              <a:t>Please note: Honor designation pertains to undergraduate candidates only. Graduate students do not have honor designations.</a:t>
            </a:r>
            <a:endParaRPr lang="en-US" sz="1900" b="1">
              <a:solidFill>
                <a:srgbClr val="017B60"/>
              </a:solidFill>
            </a:endParaRPr>
          </a:p>
          <a:p>
            <a:pPr>
              <a:spcBef>
                <a:spcPts val="0"/>
              </a:spcBef>
              <a:spcAft>
                <a:spcPts val="0"/>
              </a:spcAft>
            </a:pPr>
            <a:endParaRPr lang="en-US" b="1">
              <a:solidFill>
                <a:srgbClr val="017B60"/>
              </a:solidFill>
            </a:endParaRPr>
          </a:p>
        </p:txBody>
      </p:sp>
      <p:graphicFrame>
        <p:nvGraphicFramePr>
          <p:cNvPr id="5" name="Content Placeholder 4" descr="Major &amp; Hood Color">
            <a:extLst>
              <a:ext uri="{FF2B5EF4-FFF2-40B4-BE49-F238E27FC236}">
                <a16:creationId xmlns:a16="http://schemas.microsoft.com/office/drawing/2014/main" id="{03C8C985-29B9-8601-5288-F5E75EAC3543}"/>
              </a:ext>
            </a:extLst>
          </p:cNvPr>
          <p:cNvGraphicFramePr>
            <a:graphicFrameLocks noGrp="1"/>
          </p:cNvGraphicFramePr>
          <p:nvPr>
            <p:ph sz="half" idx="13"/>
            <p:extLst>
              <p:ext uri="{D42A27DB-BD31-4B8C-83A1-F6EECF244321}">
                <p14:modId xmlns:p14="http://schemas.microsoft.com/office/powerpoint/2010/main" val="2010801021"/>
              </p:ext>
            </p:extLst>
          </p:nvPr>
        </p:nvGraphicFramePr>
        <p:xfrm>
          <a:off x="1211509" y="2398320"/>
          <a:ext cx="4458984" cy="731520"/>
        </p:xfrm>
        <a:graphic>
          <a:graphicData uri="http://schemas.openxmlformats.org/drawingml/2006/table">
            <a:tbl>
              <a:tblPr firstRow="1" bandRow="1">
                <a:tableStyleId>{9DCAF9ED-07DC-4A11-8D7F-57B35C25682E}</a:tableStyleId>
              </a:tblPr>
              <a:tblGrid>
                <a:gridCol w="2229492">
                  <a:extLst>
                    <a:ext uri="{9D8B030D-6E8A-4147-A177-3AD203B41FA5}">
                      <a16:colId xmlns:a16="http://schemas.microsoft.com/office/drawing/2014/main" val="3669801298"/>
                    </a:ext>
                  </a:extLst>
                </a:gridCol>
                <a:gridCol w="2229492">
                  <a:extLst>
                    <a:ext uri="{9D8B030D-6E8A-4147-A177-3AD203B41FA5}">
                      <a16:colId xmlns:a16="http://schemas.microsoft.com/office/drawing/2014/main" val="1109589017"/>
                    </a:ext>
                  </a:extLst>
                </a:gridCol>
              </a:tblGrid>
              <a:tr h="237231">
                <a:tc>
                  <a:txBody>
                    <a:bodyPr/>
                    <a:lstStyle/>
                    <a:p>
                      <a:pPr algn="ctr"/>
                      <a:r>
                        <a:rPr lang="en-US"/>
                        <a:t>Major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a:t>Hood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4277122046"/>
                  </a:ext>
                </a:extLst>
              </a:tr>
              <a:tr h="266204">
                <a:tc>
                  <a:txBody>
                    <a:bodyPr/>
                    <a:lstStyle/>
                    <a:p>
                      <a:pPr algn="ctr"/>
                      <a:r>
                        <a:rPr lang="en-US"/>
                        <a:t>Architectural Drafting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a:t>Brown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618709983"/>
                  </a:ext>
                </a:extLst>
              </a:tr>
            </a:tbl>
          </a:graphicData>
        </a:graphic>
      </p:graphicFrame>
      <p:sp>
        <p:nvSpPr>
          <p:cNvPr id="6" name="Title 5">
            <a:extLst>
              <a:ext uri="{FF2B5EF4-FFF2-40B4-BE49-F238E27FC236}">
                <a16:creationId xmlns:a16="http://schemas.microsoft.com/office/drawing/2014/main" id="{AB231309-73F4-C234-2306-EB59BD4F4CA9}"/>
              </a:ext>
            </a:extLst>
          </p:cNvPr>
          <p:cNvSpPr txBox="1">
            <a:spLocks noGrp="1"/>
          </p:cNvSpPr>
          <p:nvPr>
            <p:ph type="title" idx="4294967295"/>
          </p:nvPr>
        </p:nvSpPr>
        <p:spPr>
          <a:xfrm>
            <a:off x="6423589" y="692284"/>
            <a:ext cx="4933450" cy="45243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17B60"/>
                </a:solidFill>
                <a:effectLst/>
                <a:uLnTx/>
                <a:uFillTx/>
                <a:latin typeface="+mn-lt"/>
                <a:ea typeface="+mn-ea"/>
                <a:cs typeface="+mn-cs"/>
              </a:rPr>
              <a:t>Dress and Decorum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All graduates, except those being commissioned in ROTC, are required to wear academic attire (Mortar boards and gowns).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Mortar boards (hats) are worn with the tips in a horizontal position – not tilted. All undergraduates and candidates for associate degrees march with tassels on the right side of their hats. Graduate students always wear their tassels on the left side during the ceremony.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Men wear hats throughout the program except during the Invocation, National Anthem and Benediction.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Women do not remove their hats during the ceremony.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Professional and/or business attire should be worn under robes.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Purses are not to be carried in the processional. Provisions should be made to leave them with family or friends.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Cellular telephones and/or any electronic devices are not to be used at any time during the ceremony. </a:t>
            </a:r>
          </a:p>
        </p:txBody>
      </p:sp>
    </p:spTree>
    <p:extLst>
      <p:ext uri="{BB962C8B-B14F-4D97-AF65-F5344CB8AC3E}">
        <p14:creationId xmlns:p14="http://schemas.microsoft.com/office/powerpoint/2010/main" val="2227250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C13FA-0EBB-D5D3-EE1C-123BBAF05038}"/>
              </a:ext>
            </a:extLst>
          </p:cNvPr>
          <p:cNvSpPr>
            <a:spLocks noGrp="1"/>
          </p:cNvSpPr>
          <p:nvPr>
            <p:ph sz="half" idx="14"/>
          </p:nvPr>
        </p:nvSpPr>
        <p:spPr>
          <a:xfrm>
            <a:off x="783590" y="866945"/>
            <a:ext cx="4463005" cy="5391238"/>
          </a:xfrm>
        </p:spPr>
        <p:txBody>
          <a:bodyPr>
            <a:normAutofit fontScale="85000" lnSpcReduction="20000"/>
          </a:bodyPr>
          <a:lstStyle/>
          <a:p>
            <a:pPr>
              <a:lnSpc>
                <a:spcPct val="110000"/>
              </a:lnSpc>
              <a:spcBef>
                <a:spcPts val="0"/>
              </a:spcBef>
              <a:spcAft>
                <a:spcPts val="0"/>
              </a:spcAft>
            </a:pPr>
            <a:r>
              <a:rPr lang="en-US" b="1">
                <a:solidFill>
                  <a:srgbClr val="017B60"/>
                </a:solidFill>
              </a:rPr>
              <a:t>Degree Distribution/Transcript Requests </a:t>
            </a:r>
          </a:p>
          <a:p>
            <a:pPr>
              <a:lnSpc>
                <a:spcPct val="110000"/>
              </a:lnSpc>
              <a:spcBef>
                <a:spcPts val="0"/>
              </a:spcBef>
              <a:spcAft>
                <a:spcPts val="0"/>
              </a:spcAft>
            </a:pPr>
            <a:r>
              <a:rPr lang="en-US"/>
              <a:t>Degrees will be distributed during the commencement ceremony to students who have no outstanding financial obligations. Students must be financially cleared in order to receive degree and/or transcripts. This includes payment of the graduation fees, tuition and all other fees (Cashier’s Office, Student Services Center, 2nd floor, Room 209) as well as any outstanding parking (University Police Department) or library fines (Lyman B. Brooks Library Circulation/Reserve Department, 1st floor). </a:t>
            </a:r>
          </a:p>
          <a:p>
            <a:pPr>
              <a:lnSpc>
                <a:spcPct val="110000"/>
              </a:lnSpc>
              <a:spcBef>
                <a:spcPts val="0"/>
              </a:spcBef>
              <a:spcAft>
                <a:spcPts val="0"/>
              </a:spcAft>
            </a:pPr>
            <a:endParaRPr lang="en-US"/>
          </a:p>
          <a:p>
            <a:pPr>
              <a:lnSpc>
                <a:spcPct val="110000"/>
              </a:lnSpc>
              <a:spcBef>
                <a:spcPts val="0"/>
              </a:spcBef>
              <a:spcAft>
                <a:spcPts val="0"/>
              </a:spcAft>
            </a:pPr>
            <a:r>
              <a:rPr lang="en-US"/>
              <a:t>Procedures on how to request official transcripts can be found online at www.nsu.edu/registrar. Costs are $3.00 per copy for in-person or mailed requests, and $5.50 per copy for online requests. The standard processing time is 10 business days.</a:t>
            </a:r>
          </a:p>
          <a:p>
            <a:pPr>
              <a:lnSpc>
                <a:spcPct val="110000"/>
              </a:lnSpc>
              <a:spcBef>
                <a:spcPts val="0"/>
              </a:spcBef>
              <a:spcAft>
                <a:spcPts val="0"/>
              </a:spcAft>
            </a:pPr>
            <a:r>
              <a:rPr lang="en-US"/>
              <a:t> </a:t>
            </a:r>
          </a:p>
          <a:p>
            <a:pPr>
              <a:lnSpc>
                <a:spcPct val="110000"/>
              </a:lnSpc>
              <a:spcBef>
                <a:spcPts val="0"/>
              </a:spcBef>
              <a:spcAft>
                <a:spcPts val="0"/>
              </a:spcAft>
            </a:pPr>
            <a:r>
              <a:rPr lang="en-US" b="1">
                <a:solidFill>
                  <a:srgbClr val="017B60"/>
                </a:solidFill>
              </a:rPr>
              <a:t>Professional Photography </a:t>
            </a:r>
          </a:p>
          <a:p>
            <a:pPr>
              <a:lnSpc>
                <a:spcPct val="110000"/>
              </a:lnSpc>
              <a:spcBef>
                <a:spcPts val="0"/>
              </a:spcBef>
              <a:spcAft>
                <a:spcPts val="0"/>
              </a:spcAft>
            </a:pPr>
            <a:r>
              <a:rPr lang="en-US"/>
              <a:t>A photography studio, contracted by the University, will provide a photographer that will take a picture of each graduate as he/she crosses the stage and receives his/her diploma cover. Proofs and purchase information will be mailed or emailed directly to each graduate at the address that is provided on the back of the name card. Name cards will be distributed at 7:00 a.m. on Commencement Day. </a:t>
            </a:r>
          </a:p>
        </p:txBody>
      </p:sp>
      <p:sp>
        <p:nvSpPr>
          <p:cNvPr id="4" name="Content Placeholder 3">
            <a:extLst>
              <a:ext uri="{FF2B5EF4-FFF2-40B4-BE49-F238E27FC236}">
                <a16:creationId xmlns:a16="http://schemas.microsoft.com/office/drawing/2014/main" id="{2775586D-D913-80FB-39A0-D583A863C9B4}"/>
              </a:ext>
            </a:extLst>
          </p:cNvPr>
          <p:cNvSpPr>
            <a:spLocks noGrp="1"/>
          </p:cNvSpPr>
          <p:nvPr>
            <p:ph type="title" idx="4294967295"/>
          </p:nvPr>
        </p:nvSpPr>
        <p:spPr>
          <a:xfrm>
            <a:off x="5880100" y="1395413"/>
            <a:ext cx="5211763" cy="40671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1000"/>
              </a:spcBef>
              <a:spcAft>
                <a:spcPts val="500"/>
              </a:spcAft>
              <a:buClrTx/>
              <a:buSzPct val="80000"/>
              <a:buFont typeface="Arial" panose="020B0604020202020204" pitchFamily="34" charset="0"/>
              <a:buNone/>
              <a:tabLst/>
              <a:defRPr/>
            </a:pPr>
            <a:r>
              <a:rPr kumimoji="0" lang="en-US" sz="1800" b="0" i="0" u="none" strike="noStrike" kern="1200" cap="none" spc="0" normalizeH="0" baseline="0" noProof="0">
                <a:ln>
                  <a:noFill/>
                </a:ln>
                <a:solidFill>
                  <a:schemeClr val="tx2"/>
                </a:solidFill>
                <a:effectLst/>
                <a:uLnTx/>
                <a:uFillTx/>
                <a:latin typeface="+mn-lt"/>
                <a:ea typeface="+mn-ea"/>
                <a:cs typeface="+mn-cs"/>
              </a:rPr>
              <a:t>Important Telephone Numbers</a:t>
            </a:r>
          </a:p>
          <a:p>
            <a:pPr marL="0" marR="0" lvl="0" indent="0" algn="ctr" defTabSz="914400" rtl="0" eaLnBrk="1" fontAlgn="auto" latinLnBrk="0" hangingPunct="1">
              <a:lnSpc>
                <a:spcPct val="100000"/>
              </a:lnSpc>
              <a:spcBef>
                <a:spcPts val="1000"/>
              </a:spcBef>
              <a:spcAft>
                <a:spcPts val="500"/>
              </a:spcAft>
              <a:buClrTx/>
              <a:buSzPct val="80000"/>
              <a:buFont typeface="Arial" panose="020B0604020202020204" pitchFamily="34" charset="0"/>
              <a:buNone/>
              <a:tabLst/>
              <a:defRPr/>
            </a:pPr>
            <a:endParaRPr kumimoji="0" lang="en-US" sz="1800" b="0" i="0" u="none" strike="noStrike" kern="1200" cap="none" spc="0" normalizeH="0" baseline="0" noProof="0">
              <a:ln>
                <a:noFill/>
              </a:ln>
              <a:solidFill>
                <a:schemeClr val="tx2"/>
              </a:solidFill>
              <a:effectLst/>
              <a:uLnTx/>
              <a:uFillTx/>
              <a:latin typeface="+mn-lt"/>
              <a:ea typeface="+mn-ea"/>
              <a:cs typeface="+mn-cs"/>
            </a:endParaRPr>
          </a:p>
        </p:txBody>
      </p:sp>
      <p:graphicFrame>
        <p:nvGraphicFramePr>
          <p:cNvPr id="5" name="Table 4" descr="Contact Information">
            <a:extLst>
              <a:ext uri="{FF2B5EF4-FFF2-40B4-BE49-F238E27FC236}">
                <a16:creationId xmlns:a16="http://schemas.microsoft.com/office/drawing/2014/main" id="{160447BC-5A7D-493E-B035-7A43FE4ABA8D}"/>
              </a:ext>
            </a:extLst>
          </p:cNvPr>
          <p:cNvGraphicFramePr>
            <a:graphicFrameLocks noGrp="1"/>
          </p:cNvGraphicFramePr>
          <p:nvPr>
            <p:extLst>
              <p:ext uri="{D42A27DB-BD31-4B8C-83A1-F6EECF244321}">
                <p14:modId xmlns:p14="http://schemas.microsoft.com/office/powerpoint/2010/main" val="1048584350"/>
              </p:ext>
            </p:extLst>
          </p:nvPr>
        </p:nvGraphicFramePr>
        <p:xfrm>
          <a:off x="5543364" y="1873372"/>
          <a:ext cx="6057658" cy="3384780"/>
        </p:xfrm>
        <a:graphic>
          <a:graphicData uri="http://schemas.openxmlformats.org/drawingml/2006/table">
            <a:tbl>
              <a:tblPr firstRow="1" bandRow="1">
                <a:tableStyleId>{F5AB1C69-6EDB-4FF4-983F-18BD219EF322}</a:tableStyleId>
              </a:tblPr>
              <a:tblGrid>
                <a:gridCol w="3012722">
                  <a:extLst>
                    <a:ext uri="{9D8B030D-6E8A-4147-A177-3AD203B41FA5}">
                      <a16:colId xmlns:a16="http://schemas.microsoft.com/office/drawing/2014/main" val="2727884788"/>
                    </a:ext>
                  </a:extLst>
                </a:gridCol>
                <a:gridCol w="3044936">
                  <a:extLst>
                    <a:ext uri="{9D8B030D-6E8A-4147-A177-3AD203B41FA5}">
                      <a16:colId xmlns:a16="http://schemas.microsoft.com/office/drawing/2014/main" val="594972066"/>
                    </a:ext>
                  </a:extLst>
                </a:gridCol>
              </a:tblGrid>
              <a:tr h="676956">
                <a:tc>
                  <a:txBody>
                    <a:bodyPr/>
                    <a:lstStyle/>
                    <a:p>
                      <a:pPr algn="ctr"/>
                      <a:r>
                        <a:rPr lang="fr-FR" sz="1200" b="1" dirty="0">
                          <a:solidFill>
                            <a:schemeClr val="tx1"/>
                          </a:solidFill>
                        </a:rPr>
                        <a:t>NSU Campus Information </a:t>
                      </a:r>
                    </a:p>
                    <a:p>
                      <a:pPr algn="ctr"/>
                      <a:r>
                        <a:rPr lang="fr-FR" sz="1200" b="0" dirty="0">
                          <a:solidFill>
                            <a:schemeClr val="tx1"/>
                          </a:solidFill>
                        </a:rPr>
                        <a:t>757-823-8600 </a:t>
                      </a:r>
                    </a:p>
                    <a:p>
                      <a:pPr algn="ctr"/>
                      <a:r>
                        <a:rPr lang="fr-FR" sz="1200" b="0" dirty="0">
                          <a:solidFill>
                            <a:schemeClr val="tx1"/>
                          </a:solidFill>
                          <a:hlinkClick r:id="rId2">
                            <a:extLst>
                              <a:ext uri="{A12FA001-AC4F-418D-AE19-62706E023703}">
                                <ahyp:hlinkClr xmlns:ahyp="http://schemas.microsoft.com/office/drawing/2018/hyperlinkcolor" val="tx"/>
                              </a:ext>
                            </a:extLst>
                          </a:hlinkClick>
                        </a:rPr>
                        <a:t>https://www.nsu.edu</a:t>
                      </a:r>
                      <a:endParaRPr lang="fr-FR"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200" b="1" dirty="0">
                          <a:solidFill>
                            <a:schemeClr val="tx1"/>
                          </a:solidFill>
                        </a:rPr>
                        <a:t>Office of Alumni Relations </a:t>
                      </a:r>
                    </a:p>
                    <a:p>
                      <a:pPr algn="ctr"/>
                      <a:r>
                        <a:rPr lang="en-US" sz="1200" b="0" dirty="0">
                          <a:solidFill>
                            <a:schemeClr val="tx1"/>
                          </a:solidFill>
                        </a:rPr>
                        <a:t>757-823-8135 </a:t>
                      </a:r>
                    </a:p>
                    <a:p>
                      <a:pPr algn="ctr"/>
                      <a:r>
                        <a:rPr lang="en-US" sz="1200" b="0" dirty="0">
                          <a:solidFill>
                            <a:schemeClr val="tx1"/>
                          </a:solidFill>
                          <a:hlinkClick r:id="rId3">
                            <a:extLst>
                              <a:ext uri="{A12FA001-AC4F-418D-AE19-62706E023703}">
                                <ahyp:hlinkClr xmlns:ahyp="http://schemas.microsoft.com/office/drawing/2018/hyperlinkcolor" val="tx"/>
                              </a:ext>
                            </a:extLst>
                          </a:hlinkClick>
                        </a:rPr>
                        <a:t>https://alumnirelations.nsu.edu</a:t>
                      </a:r>
                      <a:endParaRPr lang="en-US"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5619852"/>
                  </a:ext>
                </a:extLst>
              </a:tr>
              <a:tr h="676956">
                <a:tc>
                  <a:txBody>
                    <a:bodyPr/>
                    <a:lstStyle/>
                    <a:p>
                      <a:pPr algn="ctr"/>
                      <a:r>
                        <a:rPr lang="en-US" sz="1200" b="1" dirty="0">
                          <a:solidFill>
                            <a:schemeClr val="bg1"/>
                          </a:solidFill>
                        </a:rPr>
                        <a:t>Bookstore </a:t>
                      </a:r>
                    </a:p>
                    <a:p>
                      <a:pPr algn="ctr"/>
                      <a:r>
                        <a:rPr lang="en-US" sz="1200" b="0" dirty="0">
                          <a:solidFill>
                            <a:schemeClr val="bg1"/>
                          </a:solidFill>
                        </a:rPr>
                        <a:t>757-823-2037 </a:t>
                      </a:r>
                    </a:p>
                    <a:p>
                      <a:pPr algn="ctr"/>
                      <a:r>
                        <a:rPr lang="en-US" sz="1200" b="0" dirty="0">
                          <a:solidFill>
                            <a:schemeClr val="bg1"/>
                          </a:solidFill>
                          <a:hlinkClick r:id="rId4">
                            <a:extLst>
                              <a:ext uri="{A12FA001-AC4F-418D-AE19-62706E023703}">
                                <ahyp:hlinkClr xmlns:ahyp="http://schemas.microsoft.com/office/drawing/2018/hyperlinkcolor" val="tx"/>
                              </a:ext>
                            </a:extLst>
                          </a:hlinkClick>
                        </a:rPr>
                        <a:t>https://norfolkstate.bncollege.com</a:t>
                      </a:r>
                      <a:endParaRPr lang="en-US" sz="12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b="1" dirty="0">
                          <a:solidFill>
                            <a:schemeClr val="bg1"/>
                          </a:solidFill>
                        </a:rPr>
                        <a:t>Office of the Registrar (Transcripts) </a:t>
                      </a:r>
                    </a:p>
                    <a:p>
                      <a:pPr algn="ctr"/>
                      <a:r>
                        <a:rPr lang="en-US" sz="1200" b="0" dirty="0">
                          <a:solidFill>
                            <a:schemeClr val="bg1"/>
                          </a:solidFill>
                        </a:rPr>
                        <a:t>757-823-8377</a:t>
                      </a:r>
                    </a:p>
                    <a:p>
                      <a:pPr algn="ctr"/>
                      <a:r>
                        <a:rPr lang="en-US" sz="1200" b="0" dirty="0">
                          <a:solidFill>
                            <a:schemeClr val="bg1"/>
                          </a:solidFill>
                          <a:hlinkClick r:id="rId5">
                            <a:extLst>
                              <a:ext uri="{A12FA001-AC4F-418D-AE19-62706E023703}">
                                <ahyp:hlinkClr xmlns:ahyp="http://schemas.microsoft.com/office/drawing/2018/hyperlinkcolor" val="tx"/>
                              </a:ext>
                            </a:extLst>
                          </a:hlinkClick>
                        </a:rPr>
                        <a:t>https://www.nsu.edu/registrar</a:t>
                      </a:r>
                      <a:endParaRPr lang="en-US" sz="12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1088487166"/>
                  </a:ext>
                </a:extLst>
              </a:tr>
              <a:tr h="676956">
                <a:tc>
                  <a:txBody>
                    <a:bodyPr/>
                    <a:lstStyle/>
                    <a:p>
                      <a:pPr algn="ctr"/>
                      <a:r>
                        <a:rPr lang="en-US" sz="1200" b="1" dirty="0">
                          <a:solidFill>
                            <a:schemeClr val="tx1"/>
                          </a:solidFill>
                        </a:rPr>
                        <a:t>Career Services</a:t>
                      </a:r>
                    </a:p>
                    <a:p>
                      <a:pPr algn="ctr"/>
                      <a:r>
                        <a:rPr lang="en-US" sz="1200" b="0" dirty="0">
                          <a:solidFill>
                            <a:schemeClr val="tx1"/>
                          </a:solidFill>
                        </a:rPr>
                        <a:t>757-823-8462 </a:t>
                      </a:r>
                    </a:p>
                    <a:p>
                      <a:pPr lvl="0" algn="ctr">
                        <a:buNone/>
                      </a:pPr>
                      <a:r>
                        <a:rPr lang="en-US" sz="1200" b="0" dirty="0">
                          <a:solidFill>
                            <a:schemeClr val="tx1"/>
                          </a:solidFill>
                          <a:hlinkClick r:id="rId6">
                            <a:extLst>
                              <a:ext uri="{A12FA001-AC4F-418D-AE19-62706E023703}">
                                <ahyp:hlinkClr xmlns:ahyp="http://schemas.microsoft.com/office/drawing/2018/hyperlinkcolor" val="tx"/>
                              </a:ext>
                            </a:extLst>
                          </a:hlinkClick>
                        </a:rPr>
                        <a:t>https://www.nsu.edu/career-services</a:t>
                      </a:r>
                      <a:endParaRPr lang="en-US"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200" b="1" dirty="0">
                          <a:solidFill>
                            <a:schemeClr val="tx1"/>
                          </a:solidFill>
                        </a:rPr>
                        <a:t>School of Graduate Studies and Research </a:t>
                      </a:r>
                    </a:p>
                    <a:p>
                      <a:pPr algn="ctr"/>
                      <a:r>
                        <a:rPr lang="en-US" sz="1200" dirty="0">
                          <a:solidFill>
                            <a:schemeClr val="tx1"/>
                          </a:solidFill>
                        </a:rPr>
                        <a:t>57-823-8015 </a:t>
                      </a:r>
                    </a:p>
                    <a:p>
                      <a:pPr algn="ctr"/>
                      <a:r>
                        <a:rPr lang="en-US" sz="1200" dirty="0">
                          <a:solidFill>
                            <a:schemeClr val="tx1"/>
                          </a:solidFill>
                          <a:hlinkClick r:id="rId7">
                            <a:extLst>
                              <a:ext uri="{A12FA001-AC4F-418D-AE19-62706E023703}">
                                <ahyp:hlinkClr xmlns:ahyp="http://schemas.microsoft.com/office/drawing/2018/hyperlinkcolor" val="tx"/>
                              </a:ext>
                            </a:extLst>
                          </a:hlinkClick>
                        </a:rPr>
                        <a:t>https://www.nsu.edu/sgsr/contact-us</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8950545"/>
                  </a:ext>
                </a:extLst>
              </a:tr>
              <a:tr h="676956">
                <a:tc>
                  <a:txBody>
                    <a:bodyPr/>
                    <a:lstStyle/>
                    <a:p>
                      <a:pPr algn="ctr"/>
                      <a:r>
                        <a:rPr lang="fr-FR" sz="1200" b="1" dirty="0">
                          <a:solidFill>
                            <a:schemeClr val="bg1"/>
                          </a:solidFill>
                        </a:rPr>
                        <a:t>Commencement Event Questions </a:t>
                      </a:r>
                    </a:p>
                    <a:p>
                      <a:pPr algn="ctr"/>
                      <a:r>
                        <a:rPr lang="fr-FR" sz="1200" dirty="0">
                          <a:solidFill>
                            <a:schemeClr val="bg1"/>
                          </a:solidFill>
                        </a:rPr>
                        <a:t>757-823-8323</a:t>
                      </a:r>
                    </a:p>
                    <a:p>
                      <a:pPr algn="ctr"/>
                      <a:r>
                        <a:rPr lang="en-US" sz="1200" dirty="0">
                          <a:solidFill>
                            <a:schemeClr val="bg1"/>
                          </a:solidFill>
                          <a:hlinkClick r:id="rId8">
                            <a:extLst>
                              <a:ext uri="{A12FA001-AC4F-418D-AE19-62706E023703}">
                                <ahyp:hlinkClr xmlns:ahyp="http://schemas.microsoft.com/office/drawing/2018/hyperlinkcolor" val="tx"/>
                              </a:ext>
                            </a:extLst>
                          </a:hlinkClick>
                        </a:rPr>
                        <a:t>https://www.nsu.edu/graduation/information</a:t>
                      </a:r>
                      <a:endParaRPr lang="en-US" sz="12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200" b="1" dirty="0">
                          <a:solidFill>
                            <a:schemeClr val="bg1"/>
                          </a:solidFill>
                        </a:rPr>
                        <a:t>Student Accounts </a:t>
                      </a:r>
                    </a:p>
                    <a:p>
                      <a:pPr algn="ctr"/>
                      <a:r>
                        <a:rPr lang="en-US" sz="1200" dirty="0">
                          <a:solidFill>
                            <a:schemeClr val="bg1"/>
                          </a:solidFill>
                        </a:rPr>
                        <a:t>757-823-9293 </a:t>
                      </a:r>
                      <a:r>
                        <a:rPr lang="en-US" sz="1200" dirty="0">
                          <a:solidFill>
                            <a:schemeClr val="bg1"/>
                          </a:solidFill>
                          <a:hlinkClick r:id="rId9">
                            <a:extLst>
                              <a:ext uri="{A12FA001-AC4F-418D-AE19-62706E023703}">
                                <ahyp:hlinkClr xmlns:ahyp="http://schemas.microsoft.com/office/drawing/2018/hyperlinkcolor" val="tx"/>
                              </a:ext>
                            </a:extLst>
                          </a:hlinkClick>
                        </a:rPr>
                        <a:t>https://www.nsu.edu/studentaccounts</a:t>
                      </a:r>
                      <a:endParaRPr lang="en-US" sz="12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398180256"/>
                  </a:ext>
                </a:extLst>
              </a:tr>
              <a:tr h="676956">
                <a:tc>
                  <a:txBody>
                    <a:bodyPr/>
                    <a:lstStyle/>
                    <a:p>
                      <a:pPr algn="ctr"/>
                      <a:r>
                        <a:rPr lang="en-US" sz="1200" b="1" dirty="0">
                          <a:solidFill>
                            <a:schemeClr val="tx1"/>
                          </a:solidFill>
                        </a:rPr>
                        <a:t>Financial Aid </a:t>
                      </a:r>
                    </a:p>
                    <a:p>
                      <a:pPr algn="ctr"/>
                      <a:r>
                        <a:rPr lang="en-US" sz="1200" dirty="0">
                          <a:solidFill>
                            <a:schemeClr val="tx1"/>
                          </a:solidFill>
                        </a:rPr>
                        <a:t>757-823-8381 </a:t>
                      </a:r>
                    </a:p>
                    <a:p>
                      <a:pPr algn="ctr"/>
                      <a:r>
                        <a:rPr lang="en-US" sz="1200" dirty="0">
                          <a:solidFill>
                            <a:schemeClr val="tx1"/>
                          </a:solidFill>
                          <a:hlinkClick r:id="rId10">
                            <a:extLst>
                              <a:ext uri="{A12FA001-AC4F-418D-AE19-62706E023703}">
                                <ahyp:hlinkClr xmlns:ahyp="http://schemas.microsoft.com/office/drawing/2018/hyperlinkcolor" val="tx"/>
                              </a:ext>
                            </a:extLst>
                          </a:hlinkClick>
                        </a:rPr>
                        <a:t>https://www.nsu.edu/financial-aid/information</a:t>
                      </a:r>
                      <a:endParaRPr lang="en-US" sz="12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200" b="1" dirty="0">
                          <a:solidFill>
                            <a:schemeClr val="tx1"/>
                          </a:solidFill>
                        </a:rPr>
                        <a:t>Ticket Office </a:t>
                      </a:r>
                    </a:p>
                    <a:p>
                      <a:pPr algn="ctr"/>
                      <a:r>
                        <a:rPr lang="en-US" sz="1200" dirty="0">
                          <a:solidFill>
                            <a:schemeClr val="tx1"/>
                          </a:solidFill>
                        </a:rPr>
                        <a:t>757-823-9009 </a:t>
                      </a:r>
                      <a:r>
                        <a:rPr lang="en-US" sz="1200" b="0" dirty="0">
                          <a:solidFill>
                            <a:schemeClr val="tx1"/>
                          </a:solidFill>
                          <a:hlinkClick r:id="rId11">
                            <a:extLst>
                              <a:ext uri="{A12FA001-AC4F-418D-AE19-62706E023703}">
                                <ahyp:hlinkClr xmlns:ahyp="http://schemas.microsoft.com/office/drawing/2018/hyperlinkcolor" val="tx"/>
                              </a:ext>
                            </a:extLst>
                          </a:hlinkClick>
                        </a:rPr>
                        <a:t>https://nsuspartanstickets.universitytickets.com/w/</a:t>
                      </a:r>
                      <a:endParaRPr lang="en-US" sz="1200"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0521538"/>
                  </a:ext>
                </a:extLst>
              </a:tr>
            </a:tbl>
          </a:graphicData>
        </a:graphic>
      </p:graphicFrame>
    </p:spTree>
    <p:extLst>
      <p:ext uri="{BB962C8B-B14F-4D97-AF65-F5344CB8AC3E}">
        <p14:creationId xmlns:p14="http://schemas.microsoft.com/office/powerpoint/2010/main" val="3894234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noFill/>
        </p:spPr>
        <p:txBody>
          <a:bodyPr>
            <a:noAutofit/>
          </a:bodyPr>
          <a:lstStyle/>
          <a:p>
            <a:r>
              <a:rPr lang="en-US"/>
              <a:t>AGENDA</a:t>
            </a:r>
          </a:p>
        </p:txBody>
      </p:sp>
      <p:graphicFrame>
        <p:nvGraphicFramePr>
          <p:cNvPr id="10" name="Content Placeholder 9">
            <a:extLst>
              <a:ext uri="{FF2B5EF4-FFF2-40B4-BE49-F238E27FC236}">
                <a16:creationId xmlns:a16="http://schemas.microsoft.com/office/drawing/2014/main" id="{9B75A482-6007-0882-97B9-D31EF8E7B7DF}"/>
              </a:ext>
            </a:extLst>
          </p:cNvPr>
          <p:cNvGraphicFramePr>
            <a:graphicFrameLocks noGrp="1"/>
          </p:cNvGraphicFramePr>
          <p:nvPr>
            <p:ph idx="1"/>
            <p:extLst>
              <p:ext uri="{D42A27DB-BD31-4B8C-83A1-F6EECF244321}">
                <p14:modId xmlns:p14="http://schemas.microsoft.com/office/powerpoint/2010/main" val="1170224415"/>
              </p:ext>
            </p:extLst>
          </p:nvPr>
        </p:nvGraphicFramePr>
        <p:xfrm>
          <a:off x="618500" y="47739"/>
          <a:ext cx="8150447" cy="6766019"/>
        </p:xfrm>
        <a:graphic>
          <a:graphicData uri="http://schemas.openxmlformats.org/drawingml/2006/table">
            <a:tbl>
              <a:tblPr firstRow="1" bandRow="1">
                <a:tableStyleId>{F5AB1C69-6EDB-4FF4-983F-18BD219EF322}</a:tableStyleId>
              </a:tblPr>
              <a:tblGrid>
                <a:gridCol w="2330302">
                  <a:extLst>
                    <a:ext uri="{9D8B030D-6E8A-4147-A177-3AD203B41FA5}">
                      <a16:colId xmlns:a16="http://schemas.microsoft.com/office/drawing/2014/main" val="2115414375"/>
                    </a:ext>
                  </a:extLst>
                </a:gridCol>
                <a:gridCol w="2844209">
                  <a:extLst>
                    <a:ext uri="{9D8B030D-6E8A-4147-A177-3AD203B41FA5}">
                      <a16:colId xmlns:a16="http://schemas.microsoft.com/office/drawing/2014/main" val="2286868759"/>
                    </a:ext>
                  </a:extLst>
                </a:gridCol>
                <a:gridCol w="2516370">
                  <a:extLst>
                    <a:ext uri="{9D8B030D-6E8A-4147-A177-3AD203B41FA5}">
                      <a16:colId xmlns:a16="http://schemas.microsoft.com/office/drawing/2014/main" val="3306855591"/>
                    </a:ext>
                  </a:extLst>
                </a:gridCol>
                <a:gridCol w="459566">
                  <a:extLst>
                    <a:ext uri="{9D8B030D-6E8A-4147-A177-3AD203B41FA5}">
                      <a16:colId xmlns:a16="http://schemas.microsoft.com/office/drawing/2014/main" val="1101026121"/>
                    </a:ext>
                  </a:extLst>
                </a:gridCol>
              </a:tblGrid>
              <a:tr h="354901">
                <a:tc>
                  <a:txBody>
                    <a:bodyPr/>
                    <a:lstStyle/>
                    <a:p>
                      <a:pPr algn="ctr"/>
                      <a:r>
                        <a:rPr lang="en-US" sz="1600" dirty="0">
                          <a:solidFill>
                            <a:schemeClr val="bg1"/>
                          </a:solidFill>
                        </a:rPr>
                        <a:t>Task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600" dirty="0">
                          <a:solidFill>
                            <a:schemeClr val="bg1"/>
                          </a:solidFill>
                        </a:rPr>
                        <a:t>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r>
                        <a:rPr lang="en-US" sz="1600" dirty="0">
                          <a:solidFill>
                            <a:schemeClr val="bg1"/>
                          </a:solidFill>
                        </a:rPr>
                        <a:t>Deadline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tc>
                  <a:txBody>
                    <a:bodyPr/>
                    <a:lstStyle/>
                    <a:p>
                      <a:pPr algn="ctr"/>
                      <a:endParaRPr lang="en-US" sz="16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7B60"/>
                    </a:solidFill>
                  </a:tcPr>
                </a:tc>
                <a:extLst>
                  <a:ext uri="{0D108BD9-81ED-4DB2-BD59-A6C34878D82A}">
                    <a16:rowId xmlns:a16="http://schemas.microsoft.com/office/drawing/2014/main" val="1225100156"/>
                  </a:ext>
                </a:extLst>
              </a:tr>
              <a:tr h="354901">
                <a:tc>
                  <a:txBody>
                    <a:bodyPr/>
                    <a:lstStyle/>
                    <a:p>
                      <a:pPr algn="ctr"/>
                      <a:r>
                        <a:rPr lang="en-US" sz="900" dirty="0">
                          <a:latin typeface="+mn-lt"/>
                        </a:rPr>
                        <a:t>Deadline to apply for May 2026 Graduation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latin typeface="+mn-lt"/>
                        </a:rPr>
                        <a:t>Academic Department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Friday, February 6</a:t>
                      </a:r>
                    </a:p>
                    <a:p>
                      <a:pPr algn="ctr"/>
                      <a:r>
                        <a:rPr lang="en-US" sz="800" b="0" i="1" dirty="0">
                          <a:latin typeface="+mn-lt"/>
                        </a:rPr>
                        <a:t>Last day to submit a May 2026 Graduation Application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707860810"/>
                  </a:ext>
                </a:extLst>
              </a:tr>
              <a:tr h="1202089">
                <a:tc>
                  <a:txBody>
                    <a:bodyPr/>
                    <a:lstStyle/>
                    <a:p>
                      <a:pPr algn="ctr"/>
                      <a:r>
                        <a:rPr lang="en-US" sz="900" dirty="0"/>
                        <a:t>Purchase Academic Attire</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solidFill>
                            <a:schemeClr val="tx1"/>
                          </a:solidFill>
                        </a:rPr>
                        <a:t>NSU Bookstore </a:t>
                      </a:r>
                    </a:p>
                    <a:p>
                      <a:pPr lvl="0" algn="ctr">
                        <a:buNone/>
                      </a:pPr>
                      <a:r>
                        <a:rPr lang="en-US" sz="900" b="0" i="0" u="none" strike="noStrike" noProof="0" dirty="0">
                          <a:solidFill>
                            <a:srgbClr val="000000"/>
                          </a:solidFill>
                          <a:latin typeface="Univers Condensed Light"/>
                          <a:hlinkClick r:id="rId3">
                            <a:extLst>
                              <a:ext uri="{A12FA001-AC4F-418D-AE19-62706E023703}">
                                <ahyp:hlinkClr xmlns:ahyp="http://schemas.microsoft.com/office/drawing/2018/hyperlinkcolor" val="tx"/>
                              </a:ext>
                            </a:extLst>
                          </a:hlinkClick>
                        </a:rPr>
                        <a:t>www.norfolkstate.bncollege.com</a:t>
                      </a:r>
                      <a:endParaRPr lang="en-US" sz="900" dirty="0">
                        <a:solidFill>
                          <a:schemeClr val="tx1"/>
                        </a:solidFill>
                      </a:endParaRPr>
                    </a:p>
                    <a:p>
                      <a:pPr lvl="0" algn="ctr">
                        <a:buNone/>
                      </a:pPr>
                      <a:r>
                        <a:rPr lang="en-US" sz="900" dirty="0">
                          <a:solidFill>
                            <a:schemeClr val="tx1"/>
                          </a:solidFill>
                        </a:rPr>
                        <a:t>or </a:t>
                      </a:r>
                    </a:p>
                    <a:p>
                      <a:pPr lvl="0" algn="ctr">
                        <a:buNone/>
                      </a:pPr>
                      <a:r>
                        <a:rPr lang="en-US" sz="900" dirty="0">
                          <a:solidFill>
                            <a:schemeClr val="tx1"/>
                          </a:solidFill>
                          <a:hlinkClick r:id="rId4">
                            <a:extLst>
                              <a:ext uri="{A12FA001-AC4F-418D-AE19-62706E023703}">
                                <ahyp:hlinkClr xmlns:ahyp="http://schemas.microsoft.com/office/drawing/2018/hyperlinkcolor" val="tx"/>
                              </a:ext>
                            </a:extLst>
                          </a:hlinkClick>
                        </a:rPr>
                        <a:t>http://colleges.herffjones.com/college/Norfolk</a:t>
                      </a:r>
                      <a:endParaRPr lang="en-US"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ctr">
                        <a:buNone/>
                      </a:pPr>
                      <a:r>
                        <a:rPr lang="en-US" sz="900"/>
                        <a:t>Monday, February 23</a:t>
                      </a:r>
                      <a:endParaRPr lang="en-US" sz="900" dirty="0"/>
                    </a:p>
                    <a:p>
                      <a:pPr algn="ctr"/>
                      <a:r>
                        <a:rPr lang="en-US" sz="900" i="1" dirty="0"/>
                        <a:t>(online purchase and items shipped to NSU bookstore)</a:t>
                      </a:r>
                    </a:p>
                    <a:p>
                      <a:pPr algn="ctr"/>
                      <a:r>
                        <a:rPr lang="en-US" sz="900"/>
                        <a:t>Tuesday, April 14</a:t>
                      </a:r>
                      <a:endParaRPr lang="en-US" sz="900" i="0" dirty="0"/>
                    </a:p>
                    <a:p>
                      <a:pPr algn="ctr"/>
                      <a:r>
                        <a:rPr lang="en-US" sz="900" i="1" dirty="0"/>
                        <a:t>(online purchase and items shipped to graduate’s home)</a:t>
                      </a:r>
                    </a:p>
                    <a:p>
                      <a:pPr lvl="0" algn="ctr">
                        <a:buNone/>
                      </a:pPr>
                      <a:r>
                        <a:rPr lang="en-US" sz="900" b="0" i="0" u="none" strike="noStrike" noProof="0">
                          <a:solidFill>
                            <a:srgbClr val="000000"/>
                          </a:solidFill>
                          <a:latin typeface="Univers Condensed Light"/>
                        </a:rPr>
                        <a:t>Friday, April 24 </a:t>
                      </a:r>
                      <a:r>
                        <a:rPr lang="en-US" sz="800" b="1" i="1" u="none" strike="noStrike" noProof="0">
                          <a:solidFill>
                            <a:srgbClr val="000000"/>
                          </a:solidFill>
                          <a:latin typeface="Univers Condensed Light"/>
                        </a:rPr>
                        <a:t>(Late Ordering)</a:t>
                      </a:r>
                    </a:p>
                    <a:p>
                      <a:pPr lvl="0" algn="ctr">
                        <a:lnSpc>
                          <a:spcPct val="100000"/>
                        </a:lnSpc>
                        <a:spcBef>
                          <a:spcPts val="0"/>
                        </a:spcBef>
                        <a:spcAft>
                          <a:spcPts val="0"/>
                        </a:spcAft>
                        <a:buNone/>
                      </a:pPr>
                      <a:r>
                        <a:rPr lang="en-US" sz="900" b="0" i="1" u="none" strike="noStrike" noProof="0">
                          <a:solidFill>
                            <a:srgbClr val="000000"/>
                          </a:solidFill>
                        </a:rPr>
                        <a:t>(online</a:t>
                      </a:r>
                      <a:r>
                        <a:rPr lang="en-US" sz="900" b="0" i="1" u="none" strike="noStrike" noProof="0" dirty="0">
                          <a:solidFill>
                            <a:srgbClr val="000000"/>
                          </a:solidFill>
                        </a:rPr>
                        <a:t> purchase and items shipped to graduate’s home)</a:t>
                      </a:r>
                      <a:endParaRPr lang="en-US" sz="900" b="0" i="0" u="none" strike="noStrike" noProof="0" dirty="0">
                        <a:solidFill>
                          <a:srgbClr val="000000"/>
                        </a:solidFill>
                      </a:endParaRPr>
                    </a:p>
                    <a:p>
                      <a:pPr algn="ctr"/>
                      <a:r>
                        <a:rPr lang="en-US" sz="900" dirty="0"/>
                        <a:t>Friday, May 8</a:t>
                      </a:r>
                      <a:endParaRPr lang="en-US" sz="900" i="0" dirty="0"/>
                    </a:p>
                    <a:p>
                      <a:pPr algn="ctr"/>
                      <a:r>
                        <a:rPr lang="en-US" sz="900" i="1" dirty="0"/>
                        <a:t>(in store purchase)</a:t>
                      </a:r>
                      <a:endParaRPr lang="en-US" sz="900" i="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5859583"/>
                  </a:ext>
                </a:extLst>
              </a:tr>
              <a:tr h="377798">
                <a:tc>
                  <a:txBody>
                    <a:bodyPr/>
                    <a:lstStyle/>
                    <a:p>
                      <a:pPr algn="ctr"/>
                      <a:r>
                        <a:rPr lang="en-US" sz="900" dirty="0"/>
                        <a:t>Graduation Fair</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NSU Bookstore</a:t>
                      </a:r>
                    </a:p>
                    <a:p>
                      <a:pPr lvl="0" algn="ctr">
                        <a:buNone/>
                      </a:pPr>
                      <a:r>
                        <a:rPr lang="en-US" sz="900" b="0" i="0" u="none" strike="noStrike" noProof="0" dirty="0">
                          <a:solidFill>
                            <a:srgbClr val="000000"/>
                          </a:solidFill>
                          <a:latin typeface="Univers Condensed Light"/>
                          <a:hlinkClick r:id="rId3">
                            <a:extLst>
                              <a:ext uri="{A12FA001-AC4F-418D-AE19-62706E023703}">
                                <ahyp:hlinkClr xmlns:ahyp="http://schemas.microsoft.com/office/drawing/2018/hyperlinkcolor" val="tx"/>
                              </a:ext>
                            </a:extLst>
                          </a:hlinkClick>
                        </a:rPr>
                        <a:t>www.norfolkstate.bncollege.com</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a:t>Monday, March 30 and Tuesday, March 31</a:t>
                      </a:r>
                      <a:endParaRPr lang="en-US" sz="900">
                        <a:latin typeface="+mn-lt"/>
                      </a:endParaRPr>
                    </a:p>
                    <a:p>
                      <a:pPr lvl="0" algn="ctr">
                        <a:buNone/>
                      </a:pPr>
                      <a:r>
                        <a:rPr lang="en-US" sz="900" dirty="0"/>
                        <a:t>11 a.m. – 3 p.m.</a:t>
                      </a: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669253661"/>
                  </a:ext>
                </a:extLst>
              </a:tr>
              <a:tr h="389246">
                <a:tc>
                  <a:txBody>
                    <a:bodyPr/>
                    <a:lstStyle/>
                    <a:p>
                      <a:pPr algn="ctr"/>
                      <a:r>
                        <a:rPr lang="en-US" sz="900" dirty="0"/>
                        <a:t>Pay $30 Graduate Application Fee</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Cashier’s Office, Student Services Center, 2nd floor, Room 209</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ctr">
                        <a:buNone/>
                      </a:pPr>
                      <a:r>
                        <a:rPr lang="en-US" sz="900" dirty="0"/>
                        <a:t>Wednesday, April 29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1644038"/>
                  </a:ext>
                </a:extLst>
              </a:tr>
              <a:tr h="389246">
                <a:tc>
                  <a:txBody>
                    <a:bodyPr/>
                    <a:lstStyle/>
                    <a:p>
                      <a:pPr algn="ctr"/>
                      <a:r>
                        <a:rPr lang="en-US" sz="900" dirty="0"/>
                        <a:t>Direct Loans Exit Counseling </a:t>
                      </a:r>
                    </a:p>
                    <a:p>
                      <a:pPr algn="ctr"/>
                      <a:r>
                        <a:rPr lang="en-US" sz="900" dirty="0"/>
                        <a:t>Please call 757-823-8381</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Financial Aid, Student Services Cener 2nd Floor, Suite 209</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At least 2 weeks before graduation</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426654550"/>
                  </a:ext>
                </a:extLst>
              </a:tr>
              <a:tr h="389246">
                <a:tc>
                  <a:txBody>
                    <a:bodyPr/>
                    <a:lstStyle/>
                    <a:p>
                      <a:pPr algn="ctr"/>
                      <a:r>
                        <a:rPr lang="en-US" sz="900" dirty="0"/>
                        <a:t>Perkins Loans &amp; VA State Loan Exit Counseling Please call 757-823-8381</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Financial Aid, Student Services Cener 2nd Floor, Suite 209</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At least 2 weeks before graduation</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4349579"/>
                  </a:ext>
                </a:extLst>
              </a:tr>
              <a:tr h="389246">
                <a:tc>
                  <a:txBody>
                    <a:bodyPr/>
                    <a:lstStyle/>
                    <a:p>
                      <a:pPr algn="ctr"/>
                      <a:r>
                        <a:rPr lang="en-US" sz="900" dirty="0"/>
                        <a:t>Confirm all tuition and fees have been paid</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Cashier’s Office, Student Services Center, 2nd floor, Room 209</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Must be done to receive degree &amp; transcripts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2228923173"/>
                  </a:ext>
                </a:extLst>
              </a:tr>
              <a:tr h="354901">
                <a:tc>
                  <a:txBody>
                    <a:bodyPr/>
                    <a:lstStyle/>
                    <a:p>
                      <a:pPr algn="ctr"/>
                      <a:r>
                        <a:rPr lang="en-US" sz="900" dirty="0"/>
                        <a:t>Pay any outstanding parking tickets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University Police Department</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Must be done to receive degree &amp; transcripts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96537820"/>
                  </a:ext>
                </a:extLst>
              </a:tr>
              <a:tr h="389246">
                <a:tc>
                  <a:txBody>
                    <a:bodyPr/>
                    <a:lstStyle/>
                    <a:p>
                      <a:pPr algn="ctr"/>
                      <a:r>
                        <a:rPr lang="en-US" sz="900" dirty="0"/>
                        <a:t>Pay any outstanding library fines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Lyman B. Brooks Library Circulation/Reserve Department, 1st floor</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Must be done to receive degree &amp; transcripts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4187596645"/>
                  </a:ext>
                </a:extLst>
              </a:tr>
              <a:tr h="526627">
                <a:tc>
                  <a:txBody>
                    <a:bodyPr/>
                    <a:lstStyle/>
                    <a:p>
                      <a:pPr algn="ctr"/>
                      <a:r>
                        <a:rPr lang="en-US" sz="900" dirty="0"/>
                        <a:t>Attend the Senior Toast</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Spartan Greens </a:t>
                      </a:r>
                      <a:endParaRPr lang="en-US" sz="900" dirty="0">
                        <a:latin typeface="+mn-lt"/>
                      </a:endParaRPr>
                    </a:p>
                    <a:p>
                      <a:pPr lvl="0" algn="ctr">
                        <a:buNone/>
                      </a:pPr>
                      <a:r>
                        <a:rPr lang="en-US" sz="900" dirty="0"/>
                        <a:t>Call the Office of Alumni Relations for more details. </a:t>
                      </a:r>
                      <a:endParaRPr lang="en-US" sz="900" dirty="0">
                        <a:latin typeface="+mn-lt"/>
                      </a:endParaRPr>
                    </a:p>
                    <a:p>
                      <a:pPr lvl="0" algn="ctr">
                        <a:buNone/>
                      </a:pPr>
                      <a:r>
                        <a:rPr lang="en-US" sz="900" dirty="0"/>
                        <a:t>757-823-8135</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dirty="0"/>
                        <a:t>Thursday, May 7</a:t>
                      </a:r>
                    </a:p>
                    <a:p>
                      <a:pPr algn="ctr"/>
                      <a:r>
                        <a:rPr lang="en-US" sz="900"/>
                        <a:t>6 p.m.</a:t>
                      </a: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33516803"/>
                  </a:ext>
                </a:extLst>
              </a:tr>
              <a:tr h="377798">
                <a:tc>
                  <a:txBody>
                    <a:bodyPr/>
                    <a:lstStyle/>
                    <a:p>
                      <a:pPr algn="ctr"/>
                      <a:r>
                        <a:rPr lang="en-US" sz="900" dirty="0"/>
                        <a:t>Pickup Tickets &amp; Graduation Announcements</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lvl="0" algn="ctr">
                        <a:buNone/>
                      </a:pPr>
                      <a:r>
                        <a:rPr lang="en-US" sz="900" dirty="0"/>
                        <a:t>Joseph G. Echols Memorial Hall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Friday, May 8</a:t>
                      </a:r>
                    </a:p>
                    <a:p>
                      <a:pPr algn="ctr"/>
                      <a:r>
                        <a:rPr lang="en-US" sz="900" dirty="0"/>
                        <a:t>9 a.m.</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1516518310"/>
                  </a:ext>
                </a:extLst>
              </a:tr>
              <a:tr h="469385">
                <a:tc>
                  <a:txBody>
                    <a:bodyPr/>
                    <a:lstStyle/>
                    <a:p>
                      <a:pPr algn="ctr"/>
                      <a:r>
                        <a:rPr lang="en-US" sz="900" dirty="0"/>
                        <a:t>Attend Commencement Rehearsal</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ctr">
                        <a:lnSpc>
                          <a:spcPct val="100000"/>
                        </a:lnSpc>
                        <a:spcBef>
                          <a:spcPts val="0"/>
                        </a:spcBef>
                        <a:spcAft>
                          <a:spcPts val="0"/>
                        </a:spcAft>
                        <a:buNone/>
                      </a:pPr>
                      <a:r>
                        <a:rPr lang="en-US" sz="900" b="0" i="0" u="none" strike="noStrike" noProof="0" dirty="0">
                          <a:latin typeface="Univers Condensed Light"/>
                        </a:rPr>
                        <a:t>Joseph G. Echols Memorials Hall</a:t>
                      </a:r>
                    </a:p>
                    <a:p>
                      <a:pPr algn="ctr"/>
                      <a:r>
                        <a:rPr lang="en-US" sz="900" b="1" dirty="0"/>
                        <a:t>Please bring your academic hood and picture ID to the rehearsal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a:t>Friday, May 8 </a:t>
                      </a:r>
                      <a:endParaRPr lang="en-US" sz="900" dirty="0"/>
                    </a:p>
                    <a:p>
                      <a:pPr algn="ctr"/>
                      <a:r>
                        <a:rPr lang="en-US" sz="900" dirty="0"/>
                        <a:t>9 a.m.</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95254040"/>
                  </a:ext>
                </a:extLst>
              </a:tr>
              <a:tr h="801389">
                <a:tc>
                  <a:txBody>
                    <a:bodyPr/>
                    <a:lstStyle/>
                    <a:p>
                      <a:pPr algn="ctr"/>
                      <a:endParaRPr lang="en-US" sz="900"/>
                    </a:p>
                    <a:p>
                      <a:pPr algn="ctr"/>
                      <a:r>
                        <a:rPr lang="en-US" sz="900" dirty="0"/>
                        <a:t>Commencement Day!</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dirty="0"/>
                        <a:t>William "Dick" Price Stadium </a:t>
                      </a:r>
                    </a:p>
                    <a:p>
                      <a:pPr marL="0" indent="0" algn="ctr">
                        <a:buFont typeface="Arial" panose="020B0604020202020204" pitchFamily="34" charset="0"/>
                        <a:buNone/>
                      </a:pPr>
                      <a:r>
                        <a:rPr lang="en-US" sz="900" b="1" dirty="0"/>
                        <a:t>Please bring your picture ID </a:t>
                      </a:r>
                    </a:p>
                    <a:p>
                      <a:pPr marL="0" indent="0" algn="ctr">
                        <a:buFont typeface="Arial" panose="020B0604020202020204" pitchFamily="34" charset="0"/>
                        <a:buNone/>
                      </a:pPr>
                      <a:r>
                        <a:rPr lang="en-US" sz="900" dirty="0"/>
                        <a:t>7:00 a.m. Name Cards Distributed</a:t>
                      </a:r>
                    </a:p>
                    <a:p>
                      <a:pPr marL="0" indent="0" algn="ctr">
                        <a:buFont typeface="Arial" panose="020B0604020202020204" pitchFamily="34" charset="0"/>
                        <a:buNone/>
                      </a:pPr>
                      <a:r>
                        <a:rPr lang="en-US" sz="900" dirty="0"/>
                        <a:t>9:00 a.m.  The Commencement ceremony begins with academic processional</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r>
                        <a:rPr lang="en-US" sz="900"/>
                        <a:t>Saturday, May 9</a:t>
                      </a:r>
                      <a:endParaRPr lang="en-US" sz="900" dirty="0"/>
                    </a:p>
                    <a:p>
                      <a:pPr algn="ctr"/>
                      <a:r>
                        <a:rPr lang="en-US" sz="900" dirty="0"/>
                        <a:t>9 a.m. </a:t>
                      </a:r>
                      <a:endParaRPr lang="en-US" sz="9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tc>
                  <a:txBody>
                    <a:bodyPr/>
                    <a:lstStyle/>
                    <a:p>
                      <a:pPr algn="ctr"/>
                      <a:endParaRPr lang="en-US" sz="9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BD63"/>
                    </a:solidFill>
                  </a:tcPr>
                </a:tc>
                <a:extLst>
                  <a:ext uri="{0D108BD9-81ED-4DB2-BD59-A6C34878D82A}">
                    <a16:rowId xmlns:a16="http://schemas.microsoft.com/office/drawing/2014/main" val="3338651272"/>
                  </a:ext>
                </a:extLst>
              </a:tr>
            </a:tbl>
          </a:graphicData>
        </a:graphic>
      </p:graphicFrame>
      <p:pic>
        <p:nvPicPr>
          <p:cNvPr id="12" name="Graphic 11" descr="Checkmark with solid fill">
            <a:extLst>
              <a:ext uri="{FF2B5EF4-FFF2-40B4-BE49-F238E27FC236}">
                <a16:creationId xmlns:a16="http://schemas.microsoft.com/office/drawing/2014/main" id="{29B01981-A773-2136-F6C9-EA33AAC0A4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33145" y="98304"/>
            <a:ext cx="196970" cy="196970"/>
          </a:xfrm>
          <a:prstGeom prst="rect">
            <a:avLst/>
          </a:prstGeom>
        </p:spPr>
      </p:pic>
      <p:pic>
        <p:nvPicPr>
          <p:cNvPr id="7" name="Picture Placeholder 6" descr="A person in a graduation gown holding a diploma">
            <a:extLst>
              <a:ext uri="{FF2B5EF4-FFF2-40B4-BE49-F238E27FC236}">
                <a16:creationId xmlns:a16="http://schemas.microsoft.com/office/drawing/2014/main" id="{4D3BD87C-79AD-968C-BFAE-DCDB1FCFB4F2}"/>
              </a:ext>
            </a:extLst>
          </p:cNvPr>
          <p:cNvPicPr>
            <a:picLocks noGrp="1" noChangeAspect="1"/>
          </p:cNvPicPr>
          <p:nvPr>
            <p:ph type="pic" sz="quarter" idx="13"/>
          </p:nvPr>
        </p:nvPicPr>
        <p:blipFill>
          <a:blip r:embed="rId6"/>
          <a:srcRect l="24093" t="-346" r="18135"/>
          <a:stretch>
            <a:fillRect/>
          </a:stretch>
        </p:blipFill>
        <p:spPr>
          <a:xfrm>
            <a:off x="8936990" y="-22860"/>
            <a:ext cx="2654796" cy="6908563"/>
          </a:xfrm>
        </p:spPr>
      </p:pic>
    </p:spTree>
    <p:extLst>
      <p:ext uri="{BB962C8B-B14F-4D97-AF65-F5344CB8AC3E}">
        <p14:creationId xmlns:p14="http://schemas.microsoft.com/office/powerpoint/2010/main" val="1038351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5" descr="A group of women in graduation gowns and caps">
            <a:extLst>
              <a:ext uri="{FF2B5EF4-FFF2-40B4-BE49-F238E27FC236}">
                <a16:creationId xmlns:a16="http://schemas.microsoft.com/office/drawing/2014/main" id="{E461669C-A7BA-D639-22CB-B5FBBE698B38}"/>
              </a:ext>
            </a:extLst>
          </p:cNvPr>
          <p:cNvPicPr>
            <a:picLocks noGrp="1" noChangeAspect="1"/>
          </p:cNvPicPr>
          <p:nvPr>
            <p:ph type="pic" sz="quarter" idx="10"/>
          </p:nvPr>
        </p:nvPicPr>
        <p:blipFill>
          <a:blip r:embed="rId3"/>
          <a:srcRect l="23226" t="521" r="801" b="-521"/>
          <a:stretch>
            <a:fillRect/>
          </a:stretch>
        </p:blipFill>
        <p:spPr>
          <a:xfrm>
            <a:off x="0" y="0"/>
            <a:ext cx="8002371" cy="6941363"/>
          </a:xfrm>
          <a:noFill/>
        </p:spPr>
      </p:pic>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4366578" y="2647242"/>
            <a:ext cx="7271586" cy="3707176"/>
          </a:xfrm>
          <a:noFill/>
        </p:spPr>
        <p:txBody>
          <a:bodyPr anchor="b"/>
          <a:lstStyle/>
          <a:p>
            <a:pPr algn="ctr"/>
            <a:r>
              <a:rPr lang="en-US" sz="5400" dirty="0">
                <a:solidFill>
                  <a:srgbClr val="017B60"/>
                </a:solidFill>
              </a:rPr>
              <a:t>Congratulations</a:t>
            </a:r>
            <a:br>
              <a:rPr lang="en-US" sz="5400" dirty="0">
                <a:solidFill>
                  <a:srgbClr val="017B60"/>
                </a:solidFill>
              </a:rPr>
            </a:br>
            <a:r>
              <a:rPr lang="en-US" sz="5400" dirty="0">
                <a:solidFill>
                  <a:srgbClr val="017B60"/>
                </a:solidFill>
              </a:rPr>
              <a:t>Graduates</a:t>
            </a:r>
            <a:br>
              <a:rPr lang="en-US" sz="8000" dirty="0"/>
            </a:br>
            <a:br>
              <a:rPr lang="en-US" sz="8000" dirty="0"/>
            </a:br>
            <a:r>
              <a:rPr lang="en-US" sz="1000" dirty="0"/>
              <a:t>*disclaimer: Information is subject to change without notice</a:t>
            </a:r>
          </a:p>
        </p:txBody>
      </p:sp>
      <p:sp>
        <p:nvSpPr>
          <p:cNvPr id="4" name="Rectangle 2">
            <a:extLst>
              <a:ext uri="{FF2B5EF4-FFF2-40B4-BE49-F238E27FC236}">
                <a16:creationId xmlns:a16="http://schemas.microsoft.com/office/drawing/2014/main" id="{46DCFB13-0662-03B9-6A51-B6BA9EDAF16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panose="020B0604020202020204" pitchFamily="34" charset="0"/>
              </a:rPr>
              <a:t>disclaimer “Information is subject to change without notice.”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0802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graph combined with graphic text promoting Norfolk State University Athletics and Class of 2026, featuring a football player in green and gold uniform with number 54 running on a field. Text highlights celebration of potential and partnership with Chartway Credit Union, including logos and a blue diagonal design element.">
            <a:extLst>
              <a:ext uri="{FF2B5EF4-FFF2-40B4-BE49-F238E27FC236}">
                <a16:creationId xmlns:a16="http://schemas.microsoft.com/office/drawing/2014/main" id="{85A9DF3D-9A7F-5073-BCE3-7E7D0DD02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5729224" cy="6858000"/>
          </a:xfrm>
          <a:prstGeom prst="rect">
            <a:avLst/>
          </a:prstGeom>
          <a:effectLst>
            <a:softEdge rad="139700"/>
          </a:effectLst>
        </p:spPr>
      </p:pic>
      <p:sp>
        <p:nvSpPr>
          <p:cNvPr id="8" name="Title 7">
            <a:extLst>
              <a:ext uri="{FF2B5EF4-FFF2-40B4-BE49-F238E27FC236}">
                <a16:creationId xmlns:a16="http://schemas.microsoft.com/office/drawing/2014/main" id="{665067C0-D6EF-335F-62EF-25CD069496F7}"/>
              </a:ext>
            </a:extLst>
          </p:cNvPr>
          <p:cNvSpPr>
            <a:spLocks noGrp="1"/>
          </p:cNvSpPr>
          <p:nvPr>
            <p:ph type="ctrTitle" idx="4294967295"/>
          </p:nvPr>
        </p:nvSpPr>
        <p:spPr>
          <a:xfrm>
            <a:off x="668337" y="2371725"/>
            <a:ext cx="5427663" cy="2114550"/>
          </a:xfrm>
        </p:spPr>
        <p:txBody>
          <a:bodyPr/>
          <a:lstStyle/>
          <a:p>
            <a:pPr algn="ctr"/>
            <a:r>
              <a:rPr lang="en-US" sz="6000" dirty="0">
                <a:solidFill>
                  <a:srgbClr val="017B60"/>
                </a:solidFill>
              </a:rPr>
              <a:t>THANK YOU </a:t>
            </a:r>
            <a:br>
              <a:rPr lang="en-US" sz="2400" dirty="0">
                <a:solidFill>
                  <a:srgbClr val="017B60"/>
                </a:solidFill>
              </a:rPr>
            </a:br>
            <a:br>
              <a:rPr lang="en-US" dirty="0">
                <a:solidFill>
                  <a:srgbClr val="017B60"/>
                </a:solidFill>
              </a:rPr>
            </a:br>
            <a:r>
              <a:rPr lang="en-US" sz="2000" dirty="0">
                <a:solidFill>
                  <a:srgbClr val="017B60"/>
                </a:solidFill>
              </a:rPr>
              <a:t>Commencement Spring 2026 sponsor</a:t>
            </a:r>
            <a:br>
              <a:rPr lang="en-US" sz="2000" dirty="0">
                <a:solidFill>
                  <a:srgbClr val="017B60"/>
                </a:solidFill>
              </a:rPr>
            </a:br>
            <a:endParaRPr lang="en-US" sz="2000" dirty="0"/>
          </a:p>
        </p:txBody>
      </p:sp>
    </p:spTree>
    <p:extLst>
      <p:ext uri="{BB962C8B-B14F-4D97-AF65-F5344CB8AC3E}">
        <p14:creationId xmlns:p14="http://schemas.microsoft.com/office/powerpoint/2010/main" val="7455849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ctrTitle"/>
          </p:nvPr>
        </p:nvSpPr>
        <p:spPr>
          <a:noFill/>
        </p:spPr>
        <p:txBody>
          <a:bodyPr anchor="b"/>
          <a:lstStyle/>
          <a:p>
            <a:br>
              <a:rPr lang="en-US" sz="4800">
                <a:solidFill>
                  <a:srgbClr val="017B60"/>
                </a:solidFill>
              </a:rPr>
            </a:br>
            <a:br>
              <a:rPr lang="en-US" sz="4800">
                <a:solidFill>
                  <a:srgbClr val="017B60"/>
                </a:solidFill>
              </a:rPr>
            </a:br>
            <a:r>
              <a:rPr lang="en-US" sz="4800">
                <a:solidFill>
                  <a:srgbClr val="017B60"/>
                </a:solidFill>
              </a:rPr>
              <a:t>COMMENCEMENT INFORMATION</a:t>
            </a:r>
            <a:br>
              <a:rPr lang="en-US">
                <a:solidFill>
                  <a:srgbClr val="017B60"/>
                </a:solidFill>
              </a:rPr>
            </a:br>
            <a:endParaRPr lang="en-US">
              <a:solidFill>
                <a:srgbClr val="017B60"/>
              </a:solidFill>
            </a:endParaRPr>
          </a:p>
        </p:txBody>
      </p:sp>
      <p:pic>
        <p:nvPicPr>
          <p:cNvPr id="17" name="Picture Placeholder 16" descr="A group of Alumni in yellow graduation gowns and caps">
            <a:extLst>
              <a:ext uri="{FF2B5EF4-FFF2-40B4-BE49-F238E27FC236}">
                <a16:creationId xmlns:a16="http://schemas.microsoft.com/office/drawing/2014/main" id="{4D6EE8D1-247A-B95F-BD1A-A2D76964CF34}"/>
              </a:ext>
            </a:extLst>
          </p:cNvPr>
          <p:cNvPicPr>
            <a:picLocks noGrp="1" noChangeAspect="1"/>
          </p:cNvPicPr>
          <p:nvPr>
            <p:ph type="pic" sz="quarter" idx="13"/>
          </p:nvPr>
        </p:nvPicPr>
        <p:blipFill>
          <a:blip r:embed="rId3"/>
          <a:srcRect l="-586" t="44883" r="391" b="27193"/>
          <a:stretch>
            <a:fillRect/>
          </a:stretch>
        </p:blipFill>
        <p:spPr>
          <a:xfrm>
            <a:off x="-7620" y="4624251"/>
            <a:ext cx="12231092" cy="2273696"/>
          </a:xfrm>
        </p:spPr>
      </p:pic>
    </p:spTree>
    <p:extLst>
      <p:ext uri="{BB962C8B-B14F-4D97-AF65-F5344CB8AC3E}">
        <p14:creationId xmlns:p14="http://schemas.microsoft.com/office/powerpoint/2010/main" val="821088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C8AA23-D8D0-93BE-5C5F-103A750B0D2F}"/>
              </a:ext>
            </a:extLst>
          </p:cNvPr>
          <p:cNvSpPr>
            <a:spLocks noGrp="1"/>
          </p:cNvSpPr>
          <p:nvPr>
            <p:ph type="title" idx="4294967295"/>
          </p:nvPr>
        </p:nvSpPr>
        <p:spPr>
          <a:xfrm>
            <a:off x="252413" y="508000"/>
            <a:ext cx="7099300" cy="5842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1" i="0" u="none" strike="noStrike" kern="1200" cap="none" spc="0" normalizeH="0" baseline="0" noProof="0" dirty="0">
                <a:ln>
                  <a:noFill/>
                </a:ln>
                <a:solidFill>
                  <a:srgbClr val="017B60"/>
                </a:solidFill>
                <a:effectLst/>
                <a:uLnTx/>
                <a:uFillTx/>
                <a:latin typeface="+mn-lt"/>
                <a:ea typeface="+mn-ea"/>
                <a:cs typeface="+mn-cs"/>
              </a:rPr>
              <a:t>Commencement Day Information </a:t>
            </a:r>
            <a:endParaRPr lang="en-US" sz="1400" b="1" i="0" u="none" strike="noStrike" kern="1200" cap="none" spc="0" normalizeH="0" baseline="0" noProof="0" dirty="0">
              <a:ln>
                <a:noFill/>
              </a:ln>
              <a:solidFill>
                <a:srgbClr val="017B60"/>
              </a:solidFill>
              <a:effectLst/>
              <a:uLnTx/>
              <a:uFillTx/>
              <a:latin typeface="+mn-lt"/>
              <a:ea typeface="+mn-ea"/>
              <a:cs typeface="+mn-cs"/>
            </a:endParaRPr>
          </a:p>
          <a:p>
            <a:pPr>
              <a:lnSpc>
                <a:spcPct val="120000"/>
              </a:lnSpc>
              <a:spcBef>
                <a:spcPts val="0"/>
              </a:spcBef>
              <a:spcAft>
                <a:spcPts val="500"/>
              </a:spcAft>
              <a:buSzPct val="80000"/>
              <a:defRPr/>
            </a:pPr>
            <a:r>
              <a:rPr kumimoji="0" lang="en-US" sz="1400" b="0" i="0" u="none" strike="noStrike" kern="1200" cap="none" spc="0" normalizeH="0" baseline="0" noProof="0" dirty="0">
                <a:ln>
                  <a:noFill/>
                </a:ln>
                <a:effectLst/>
                <a:uLnTx/>
                <a:uFillTx/>
                <a:latin typeface="+mn-lt"/>
                <a:ea typeface="+mn-ea"/>
                <a:cs typeface="+mn-cs"/>
              </a:rPr>
              <a:t>Norfolk State University’s </a:t>
            </a:r>
            <a:r>
              <a:rPr lang="en-US" sz="1400" i="0" cap="none" dirty="0">
                <a:latin typeface="+mn-lt"/>
                <a:ea typeface="+mn-ea"/>
                <a:cs typeface="+mn-cs"/>
              </a:rPr>
              <a:t>Spring</a:t>
            </a:r>
            <a:r>
              <a:rPr kumimoji="0" lang="en-US" sz="1400" b="0" i="0" u="none" strike="noStrike" kern="1200" cap="none" spc="0" normalizeH="0" baseline="0" noProof="0" dirty="0">
                <a:ln>
                  <a:noFill/>
                </a:ln>
                <a:effectLst/>
                <a:uLnTx/>
                <a:uFillTx/>
                <a:latin typeface="+mn-lt"/>
                <a:ea typeface="+mn-ea"/>
                <a:cs typeface="+mn-cs"/>
              </a:rPr>
              <a:t> </a:t>
            </a:r>
            <a:r>
              <a:rPr lang="en-US" sz="1400" i="0" cap="none" dirty="0">
                <a:latin typeface="+mn-lt"/>
                <a:ea typeface="+mn-ea"/>
                <a:cs typeface="+mn-cs"/>
              </a:rPr>
              <a:t>2026 </a:t>
            </a:r>
            <a:r>
              <a:rPr kumimoji="0" lang="en-US" sz="1400" b="0" i="0" u="none" strike="noStrike" kern="1200" cap="none" spc="0" normalizeH="0" baseline="0" noProof="0" dirty="0">
                <a:ln>
                  <a:noFill/>
                </a:ln>
                <a:effectLst/>
                <a:uLnTx/>
                <a:uFillTx/>
                <a:latin typeface="+mn-lt"/>
                <a:ea typeface="+mn-ea"/>
                <a:cs typeface="+mn-cs"/>
              </a:rPr>
              <a:t>Commencement will be held on campus </a:t>
            </a:r>
            <a:r>
              <a:rPr lang="en-US" sz="1400" i="0" cap="none" dirty="0">
                <a:latin typeface="+mn-lt"/>
                <a:ea typeface="+mn-ea"/>
                <a:cs typeface="+mn-cs"/>
              </a:rPr>
              <a:t>at William</a:t>
            </a:r>
            <a:r>
              <a:rPr kumimoji="0" lang="en-US" sz="1400" b="0" i="0" u="none" strike="noStrike" kern="1200" cap="none" spc="0" normalizeH="0" baseline="0" noProof="0" dirty="0">
                <a:ln>
                  <a:noFill/>
                </a:ln>
                <a:effectLst/>
                <a:uLnTx/>
                <a:uFillTx/>
                <a:latin typeface="+mn-lt"/>
                <a:ea typeface="+mn-ea"/>
                <a:cs typeface="+mn-cs"/>
              </a:rPr>
              <a:t> </a:t>
            </a:r>
            <a:r>
              <a:rPr lang="en-US" sz="1400" i="0" cap="none" dirty="0">
                <a:latin typeface="+mn-lt"/>
                <a:ea typeface="+mn-ea"/>
                <a:cs typeface="+mn-cs"/>
              </a:rPr>
              <a:t>"Dick" Price Stadium </a:t>
            </a:r>
            <a:r>
              <a:rPr kumimoji="0" lang="en-US" sz="1400" b="0" i="0" u="none" strike="noStrike" kern="1200" cap="none" spc="0" normalizeH="0" baseline="0" noProof="0" dirty="0">
                <a:ln>
                  <a:noFill/>
                </a:ln>
                <a:effectLst/>
                <a:uLnTx/>
                <a:uFillTx/>
                <a:latin typeface="+mn-lt"/>
                <a:ea typeface="+mn-ea"/>
                <a:cs typeface="+mn-cs"/>
              </a:rPr>
              <a:t>on Saturday, </a:t>
            </a:r>
            <a:r>
              <a:rPr lang="en-US" sz="1400" i="0" cap="none" dirty="0">
                <a:latin typeface="+mn-lt"/>
                <a:ea typeface="+mn-ea"/>
                <a:cs typeface="+mn-cs"/>
              </a:rPr>
              <a:t>May 9, 2026</a:t>
            </a:r>
            <a:r>
              <a:rPr kumimoji="0" lang="en-US" sz="1400" b="0" i="0" u="none" strike="noStrike" kern="1200" cap="none" spc="0" normalizeH="0" baseline="0" noProof="0" dirty="0">
                <a:ln>
                  <a:noFill/>
                </a:ln>
                <a:effectLst/>
                <a:uLnTx/>
                <a:uFillTx/>
                <a:latin typeface="+mn-lt"/>
                <a:ea typeface="+mn-ea"/>
                <a:cs typeface="+mn-cs"/>
              </a:rPr>
              <a:t>. The processional will begin at 9:00 a.m. with the program immediately following. </a:t>
            </a:r>
            <a:endParaRPr lang="en-US" sz="14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endParaRPr lang="en-US" sz="14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1" i="0" u="none" strike="noStrike" kern="1200" cap="none" spc="0" normalizeH="0" baseline="0" noProof="0" dirty="0">
                <a:ln>
                  <a:noFill/>
                </a:ln>
                <a:solidFill>
                  <a:srgbClr val="017B60"/>
                </a:solidFill>
                <a:effectLst/>
                <a:uLnTx/>
                <a:uFillTx/>
                <a:latin typeface="+mn-lt"/>
                <a:ea typeface="+mn-ea"/>
                <a:cs typeface="+mn-cs"/>
              </a:rPr>
              <a:t>Graduates Check-In </a:t>
            </a:r>
            <a:endParaRPr lang="en-US" sz="1400" b="1" i="0" u="none" strike="noStrike" kern="1200" cap="none" spc="0" normalizeH="0" baseline="0" noProof="0" dirty="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0" i="0" u="none" strike="noStrike" kern="1200" cap="none" spc="0" normalizeH="0" baseline="0" noProof="0" dirty="0">
                <a:ln>
                  <a:noFill/>
                </a:ln>
                <a:effectLst/>
                <a:uLnTx/>
                <a:uFillTx/>
                <a:latin typeface="+mn-lt"/>
                <a:ea typeface="+mn-ea"/>
                <a:cs typeface="+mn-cs"/>
              </a:rPr>
              <a:t>Graduates may begin arriving at the </a:t>
            </a:r>
            <a:r>
              <a:rPr kumimoji="0" lang="en-US" sz="1400" b="1" i="0" u="none" strike="noStrike" kern="1200" cap="none" spc="0" normalizeH="0" baseline="0" noProof="0" dirty="0">
                <a:ln>
                  <a:noFill/>
                </a:ln>
                <a:effectLst/>
                <a:uLnTx/>
                <a:uFillTx/>
                <a:latin typeface="+mn-lt"/>
                <a:ea typeface="+mn-ea"/>
                <a:cs typeface="+mn-cs"/>
              </a:rPr>
              <a:t>Price Stadium Ticket Window</a:t>
            </a:r>
            <a:r>
              <a:rPr kumimoji="0" lang="en-US" sz="1400" b="0" i="0" u="none" strike="noStrike" kern="1200" cap="none" spc="0" normalizeH="0" baseline="0" noProof="0" dirty="0">
                <a:ln>
                  <a:noFill/>
                </a:ln>
                <a:effectLst/>
                <a:uLnTx/>
                <a:uFillTx/>
                <a:latin typeface="+mn-lt"/>
                <a:ea typeface="+mn-ea"/>
                <a:cs typeface="+mn-cs"/>
              </a:rPr>
              <a:t> at 7:00 a.m. to pick up name cards. However, all graduates must be checked-in no later than 8:00 a.m. Graduates will be directed to the designated area(s) for student line-up in the Woods Science Building. Graduates arriving after 8:00 a.m. will not be allowed to join the academic processional. </a:t>
            </a:r>
            <a:endParaRPr lang="en-US" sz="14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1" i="1" u="none" strike="noStrike" kern="1200" cap="none" spc="0" normalizeH="0" baseline="0" noProof="0" dirty="0">
                <a:ln>
                  <a:noFill/>
                </a:ln>
                <a:effectLst/>
                <a:uLnTx/>
                <a:uFillTx/>
                <a:latin typeface="+mn-lt"/>
                <a:ea typeface="+mn-ea"/>
                <a:cs typeface="+mn-cs"/>
              </a:rPr>
              <a:t>*Please allow extra time as all individuals participating in commencement will use the same entry and security check points</a:t>
            </a:r>
            <a:r>
              <a:rPr kumimoji="0" lang="en-US" sz="1400" b="0" i="1" u="none" strike="noStrike" kern="1200" cap="none" spc="0" normalizeH="0" baseline="0" noProof="0" dirty="0">
                <a:ln>
                  <a:noFill/>
                </a:ln>
                <a:effectLst/>
                <a:uLnTx/>
                <a:uFillTx/>
                <a:latin typeface="+mn-lt"/>
                <a:ea typeface="+mn-ea"/>
                <a:cs typeface="+mn-cs"/>
              </a:rPr>
              <a:t>. </a:t>
            </a:r>
            <a:endParaRPr lang="en-US" sz="1400" b="0" i="1"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endParaRPr lang="en-US" sz="14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1" i="0" u="none" strike="noStrike" kern="1200" cap="none" spc="0" normalizeH="0" baseline="0" noProof="0" dirty="0">
                <a:ln>
                  <a:noFill/>
                </a:ln>
                <a:solidFill>
                  <a:srgbClr val="017B60"/>
                </a:solidFill>
                <a:effectLst/>
                <a:uLnTx/>
                <a:uFillTx/>
                <a:latin typeface="+mn-lt"/>
                <a:ea typeface="+mn-ea"/>
                <a:cs typeface="+mn-cs"/>
              </a:rPr>
              <a:t>Regalia &amp; Attire </a:t>
            </a:r>
            <a:endParaRPr lang="en-US" sz="1400" b="1" i="0" u="none" strike="noStrike" kern="1200" cap="none" spc="0" normalizeH="0" baseline="0" noProof="0" dirty="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0" i="0" u="none" strike="noStrike" kern="1200" cap="none" spc="0" normalizeH="0" baseline="0" noProof="0" dirty="0">
                <a:ln>
                  <a:noFill/>
                </a:ln>
                <a:effectLst/>
                <a:uLnTx/>
                <a:uFillTx/>
                <a:latin typeface="+mn-lt"/>
                <a:ea typeface="+mn-ea"/>
                <a:cs typeface="+mn-cs"/>
              </a:rPr>
              <a:t>Full academic regalia (cap, gown, tassel, and hood) is required for those participating in the academic processional. Graduates should refrain from bringing personal items (i.e. purses, bags, cell phones and other electronic devices). Please also plan to wear appropriate, professional attire and comfortable shoes. (No Athletic Gear). </a:t>
            </a:r>
            <a:endParaRPr lang="en-US" sz="14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500"/>
              </a:spcAft>
              <a:buClrTx/>
              <a:buSzPct val="80000"/>
              <a:buFont typeface="Arial" panose="020B0604020202020204" pitchFamily="34" charset="0"/>
              <a:buNone/>
              <a:tabLst/>
              <a:defRPr/>
            </a:pPr>
            <a:r>
              <a:rPr kumimoji="0" lang="en-US" sz="1400" b="1" i="0" u="none" strike="noStrike" kern="1200" cap="none" spc="0" normalizeH="0" baseline="0" noProof="0" dirty="0">
                <a:ln>
                  <a:noFill/>
                </a:ln>
                <a:effectLst/>
                <a:uLnTx/>
                <a:uFillTx/>
                <a:latin typeface="+mn-lt"/>
                <a:ea typeface="+mn-ea"/>
                <a:cs typeface="+mn-cs"/>
              </a:rPr>
              <a:t>Professional Attire: </a:t>
            </a:r>
            <a:r>
              <a:rPr kumimoji="0" lang="en-US" sz="1400" b="0" i="0" u="none" strike="noStrike" kern="1200" cap="none" spc="0" normalizeH="0" baseline="0" noProof="0" dirty="0">
                <a:ln>
                  <a:noFill/>
                </a:ln>
                <a:effectLst/>
                <a:uLnTx/>
                <a:uFillTx/>
                <a:latin typeface="+mn-lt"/>
                <a:ea typeface="+mn-ea"/>
                <a:cs typeface="+mn-cs"/>
              </a:rPr>
              <a:t>suit, button down shirt, tie, skirts and/or slacks, dress shoes; dark colors to match green robes; modest heel height strongly recommended. </a:t>
            </a:r>
            <a:endParaRPr lang="en-US" sz="1400" b="0" i="0" u="none" strike="noStrike" kern="1200" cap="none" spc="0" normalizeH="0" baseline="0" noProof="0" dirty="0">
              <a:ln>
                <a:noFill/>
              </a:ln>
              <a:effectLst/>
              <a:uLnTx/>
              <a:uFillTx/>
              <a:latin typeface="+mn-lt"/>
              <a:ea typeface="+mn-ea"/>
              <a:cs typeface="+mn-cs"/>
            </a:endParaRPr>
          </a:p>
        </p:txBody>
      </p:sp>
      <p:pic>
        <p:nvPicPr>
          <p:cNvPr id="20" name="Picture Placeholder 19" descr="A group of women in green graduation gowns and caps">
            <a:extLst>
              <a:ext uri="{FF2B5EF4-FFF2-40B4-BE49-F238E27FC236}">
                <a16:creationId xmlns:a16="http://schemas.microsoft.com/office/drawing/2014/main" id="{E5D7764F-CE06-1A00-3555-ACAE6ACDFE10}"/>
              </a:ext>
            </a:extLst>
          </p:cNvPr>
          <p:cNvPicPr>
            <a:picLocks noGrp="1" noChangeAspect="1"/>
          </p:cNvPicPr>
          <p:nvPr>
            <p:ph type="pic" sz="quarter" idx="13"/>
          </p:nvPr>
        </p:nvPicPr>
        <p:blipFill>
          <a:blip r:embed="rId3"/>
          <a:srcRect l="24838" t="-173" r="24968" b="-173"/>
          <a:stretch>
            <a:fillRect/>
          </a:stretch>
        </p:blipFill>
        <p:spPr>
          <a:xfrm>
            <a:off x="7566991" y="-22860"/>
            <a:ext cx="4620425" cy="6927620"/>
          </a:xfrm>
        </p:spPr>
      </p:pic>
    </p:spTree>
    <p:extLst>
      <p:ext uri="{BB962C8B-B14F-4D97-AF65-F5344CB8AC3E}">
        <p14:creationId xmlns:p14="http://schemas.microsoft.com/office/powerpoint/2010/main" val="2737241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CE640F-7F5A-BDB7-205D-765FA80B6796}"/>
              </a:ext>
            </a:extLst>
          </p:cNvPr>
          <p:cNvSpPr>
            <a:spLocks noGrp="1"/>
          </p:cNvSpPr>
          <p:nvPr>
            <p:ph type="title" idx="4294967295"/>
          </p:nvPr>
        </p:nvSpPr>
        <p:spPr>
          <a:xfrm>
            <a:off x="6190071" y="155176"/>
            <a:ext cx="5006975" cy="65476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400" b="1" i="0" u="none" strike="noStrike" kern="1200" cap="none" spc="0" normalizeH="0" baseline="0" noProof="0" dirty="0">
                <a:ln>
                  <a:noFill/>
                </a:ln>
                <a:solidFill>
                  <a:srgbClr val="017B60"/>
                </a:solidFill>
                <a:effectLst/>
                <a:uLnTx/>
                <a:uFillTx/>
                <a:latin typeface="+mn-lt"/>
                <a:ea typeface="+mn-ea"/>
                <a:cs typeface="+mn-cs"/>
              </a:rPr>
              <a:t>Degrees and Certificates </a:t>
            </a:r>
          </a:p>
          <a:p>
            <a:pPr marL="342900" marR="0" lvl="0" indent="-342900" algn="l" defTabSz="914400" rtl="0" eaLnBrk="1" fontAlgn="auto" latinLnBrk="0" hangingPunct="1">
              <a:lnSpc>
                <a:spcPct val="120000"/>
              </a:lnSpc>
              <a:spcBef>
                <a:spcPts val="0"/>
              </a:spcBef>
              <a:spcAft>
                <a:spcPts val="0"/>
              </a:spcAft>
              <a:buClrTx/>
              <a:buSzPct val="80000"/>
              <a:buFont typeface="Arial" panose="020B0604020202020204" pitchFamily="34" charset="0"/>
              <a:buAutoNum type="alphaUcPeriod"/>
              <a:tabLst/>
              <a:defRPr/>
            </a:pPr>
            <a:r>
              <a:rPr kumimoji="0" lang="en-US" sz="1400" b="1" i="0" u="none" strike="noStrike" kern="1200" cap="none" spc="0" normalizeH="0" baseline="0" noProof="0" dirty="0">
                <a:ln>
                  <a:noFill/>
                </a:ln>
                <a:effectLst/>
                <a:uLnTx/>
                <a:uFillTx/>
                <a:latin typeface="+mn-lt"/>
                <a:ea typeface="+mn-ea"/>
                <a:cs typeface="+mn-cs"/>
              </a:rPr>
              <a:t>Presentation of Candidates </a:t>
            </a:r>
            <a:r>
              <a:rPr kumimoji="0" lang="en-US" sz="1400" b="0" i="0" u="none" strike="noStrike" kern="1200" cap="none" spc="0" normalizeH="0" baseline="0" noProof="0" dirty="0">
                <a:ln>
                  <a:noFill/>
                </a:ln>
                <a:effectLst/>
                <a:uLnTx/>
                <a:uFillTx/>
                <a:latin typeface="+mn-lt"/>
                <a:ea typeface="+mn-ea"/>
                <a:cs typeface="+mn-cs"/>
              </a:rPr>
              <a:t>– The Dean of each of the University’s schools/colleges will present to the President the candidates for graduation from the school/college by department. As the department is called, the candidates from the department will stand. </a:t>
            </a:r>
            <a:endParaRPr lang="en-US" sz="1400" b="0"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20000"/>
              </a:lnSpc>
              <a:spcBef>
                <a:spcPts val="0"/>
              </a:spcBef>
              <a:spcAft>
                <a:spcPts val="0"/>
              </a:spcAft>
              <a:buClrTx/>
              <a:buSzPct val="80000"/>
              <a:buFont typeface="Arial" panose="020B0604020202020204" pitchFamily="34" charset="0"/>
              <a:buAutoNum type="alphaUcPeriod"/>
              <a:tabLst/>
              <a:defRPr/>
            </a:pPr>
            <a:r>
              <a:rPr kumimoji="0" lang="en-US" sz="1400" b="1" i="0" u="none" strike="noStrike" kern="1200" cap="none" spc="0" normalizeH="0" baseline="0" noProof="0" dirty="0">
                <a:ln>
                  <a:noFill/>
                </a:ln>
                <a:effectLst/>
                <a:uLnTx/>
                <a:uFillTx/>
                <a:latin typeface="+mn-lt"/>
                <a:ea typeface="+mn-ea"/>
                <a:cs typeface="+mn-cs"/>
              </a:rPr>
              <a:t>Hooding</a:t>
            </a:r>
            <a:r>
              <a:rPr kumimoji="0" lang="en-US" sz="1400" b="0" i="0" u="none" strike="noStrike" kern="1200" cap="none" spc="0" normalizeH="0" baseline="0" noProof="0" dirty="0">
                <a:ln>
                  <a:noFill/>
                </a:ln>
                <a:effectLst/>
                <a:uLnTx/>
                <a:uFillTx/>
                <a:latin typeface="+mn-lt"/>
                <a:ea typeface="+mn-ea"/>
                <a:cs typeface="+mn-cs"/>
              </a:rPr>
              <a:t> – Only doctoral degree candidates will be hooded during the commencement ceremony. All other candidates should arrive at commencement ceremony in full academic regalia (cap, gown, hood, and tassel.) </a:t>
            </a:r>
            <a:r>
              <a:rPr kumimoji="0" lang="en-US" sz="1400" b="1" i="0" u="none" strike="noStrike" kern="1200" cap="none" spc="0" normalizeH="0" baseline="0" noProof="0" dirty="0">
                <a:ln>
                  <a:noFill/>
                </a:ln>
                <a:solidFill>
                  <a:srgbClr val="017B60"/>
                </a:solidFill>
                <a:effectLst/>
                <a:uLnTx/>
                <a:uFillTx/>
                <a:latin typeface="+mn-lt"/>
                <a:ea typeface="+mn-ea"/>
                <a:cs typeface="+mn-cs"/>
              </a:rPr>
              <a:t>*Candidates should bring academic hoods to the Commencement Rehearsal</a:t>
            </a:r>
            <a:r>
              <a:rPr kumimoji="0" lang="en-US" sz="1400" b="1" i="0" u="none" strike="noStrike" kern="1200" cap="none" spc="0" normalizeH="0" baseline="0" noProof="0" dirty="0">
                <a:ln>
                  <a:noFill/>
                </a:ln>
                <a:solidFill>
                  <a:schemeClr val="tx1"/>
                </a:solidFill>
                <a:effectLst/>
                <a:uLnTx/>
                <a:uFillTx/>
                <a:latin typeface="+mn-lt"/>
                <a:ea typeface="+mn-ea"/>
                <a:cs typeface="+mn-cs"/>
              </a:rPr>
              <a:t>.</a:t>
            </a:r>
            <a:r>
              <a:rPr kumimoji="0" lang="en-US" sz="1400" b="1" i="0" u="none" strike="noStrike" kern="1200" cap="none" spc="0" normalizeH="0" baseline="0" noProof="0" dirty="0">
                <a:ln>
                  <a:noFill/>
                </a:ln>
                <a:solidFill>
                  <a:srgbClr val="017B60"/>
                </a:solidFill>
                <a:effectLst/>
                <a:uLnTx/>
                <a:uFillTx/>
                <a:latin typeface="+mn-lt"/>
                <a:ea typeface="+mn-ea"/>
                <a:cs typeface="+mn-cs"/>
              </a:rPr>
              <a:t> </a:t>
            </a:r>
            <a:endParaRPr lang="en-US" sz="1400" b="1" i="0" u="none" strike="noStrike" kern="1200" cap="none" spc="0" normalizeH="0" baseline="0" noProof="0" dirty="0">
              <a:ln>
                <a:noFill/>
              </a:ln>
              <a:solidFill>
                <a:srgbClr val="017B60"/>
              </a:solidFill>
              <a:effectLst/>
              <a:uLnTx/>
              <a:uFillTx/>
              <a:latin typeface="+mn-lt"/>
              <a:ea typeface="+mn-ea"/>
              <a:cs typeface="+mn-cs"/>
            </a:endParaRPr>
          </a:p>
          <a:p>
            <a:pPr marL="342900" marR="0" lvl="0" indent="-342900" algn="l" defTabSz="914400" rtl="0" eaLnBrk="1" fontAlgn="auto" latinLnBrk="0" hangingPunct="1">
              <a:lnSpc>
                <a:spcPct val="120000"/>
              </a:lnSpc>
              <a:spcBef>
                <a:spcPts val="0"/>
              </a:spcBef>
              <a:spcAft>
                <a:spcPts val="0"/>
              </a:spcAft>
              <a:buClrTx/>
              <a:buSzPct val="80000"/>
              <a:buFont typeface="Arial" panose="020B0604020202020204" pitchFamily="34" charset="0"/>
              <a:buAutoNum type="alphaUcPeriod"/>
              <a:tabLst/>
              <a:defRPr/>
            </a:pPr>
            <a:r>
              <a:rPr kumimoji="0" lang="en-US" sz="1400" b="1" i="0" u="none" strike="noStrike" kern="1200" cap="none" spc="0" normalizeH="0" baseline="0" noProof="0" dirty="0">
                <a:ln>
                  <a:noFill/>
                </a:ln>
                <a:effectLst/>
                <a:uLnTx/>
                <a:uFillTx/>
                <a:latin typeface="+mn-lt"/>
                <a:ea typeface="+mn-ea"/>
                <a:cs typeface="+mn-cs"/>
              </a:rPr>
              <a:t>Conferring of Degrees </a:t>
            </a:r>
            <a:r>
              <a:rPr kumimoji="0" lang="en-US" sz="1400" b="0" i="0" u="none" strike="noStrike" kern="1200" cap="none" spc="0" normalizeH="0" baseline="0" noProof="0" dirty="0">
                <a:ln>
                  <a:noFill/>
                </a:ln>
                <a:effectLst/>
                <a:uLnTx/>
                <a:uFillTx/>
                <a:latin typeface="+mn-lt"/>
                <a:ea typeface="+mn-ea"/>
                <a:cs typeface="+mn-cs"/>
              </a:rPr>
              <a:t>– After the President has conferred the degrees, those graduates will begin their walk to the stage to receive their degree. (Spacing will be supervised by designated marshals). Upon proceeding to the stage, graduates will receive their degree from the University Registrar and pass the name card to the Reader. Once the student’s name is called, graduates will proceed to the President for handshake and picture. Upon returning to their seats, graduates will remain standing until the last person in the row has returned, whereupon all in the row may be seated. When the ceremony has concluded, graduates will follow designated marshals back to the assembly area. </a:t>
            </a:r>
            <a:endParaRPr lang="en-US" sz="1400" b="0" i="0" u="none" strike="noStrike" kern="1200" cap="none" spc="0" normalizeH="0" baseline="0" noProof="0" dirty="0">
              <a:ln>
                <a:noFill/>
              </a:ln>
              <a:effectLst/>
              <a:uLnTx/>
              <a:uFillTx/>
              <a:latin typeface="+mn-lt"/>
              <a:ea typeface="+mn-ea"/>
              <a:cs typeface="+mn-cs"/>
            </a:endParaRPr>
          </a:p>
          <a:p>
            <a:pPr marL="342900" indent="-342900">
              <a:lnSpc>
                <a:spcPct val="120000"/>
              </a:lnSpc>
              <a:spcBef>
                <a:spcPts val="0"/>
              </a:spcBef>
              <a:buSzPct val="80000"/>
              <a:buFont typeface="Arial" panose="020B0604020202020204" pitchFamily="34" charset="0"/>
              <a:buAutoNum type="alphaUcPeriod"/>
              <a:defRPr/>
            </a:pPr>
            <a:r>
              <a:rPr kumimoji="0" lang="en-US" sz="1400" b="1" i="0" u="none" strike="noStrike" kern="1200" cap="none" spc="0" normalizeH="0" baseline="0" noProof="0" dirty="0">
                <a:ln>
                  <a:noFill/>
                </a:ln>
                <a:effectLst/>
                <a:uLnTx/>
                <a:uFillTx/>
                <a:latin typeface="+mn-lt"/>
                <a:ea typeface="+mn-ea"/>
                <a:cs typeface="+mn-cs"/>
              </a:rPr>
              <a:t>Names in Commencement Program Booklet </a:t>
            </a:r>
            <a:r>
              <a:rPr kumimoji="0" lang="en-US" sz="1400" b="0" i="0" u="none" strike="noStrike" kern="1200" cap="none" spc="0" normalizeH="0" baseline="0" noProof="0" dirty="0">
                <a:ln>
                  <a:noFill/>
                </a:ln>
                <a:effectLst/>
                <a:uLnTx/>
                <a:uFillTx/>
                <a:latin typeface="+mn-lt"/>
                <a:ea typeface="+mn-ea"/>
                <a:cs typeface="+mn-cs"/>
              </a:rPr>
              <a:t>- The names of candidates appearing in the Commencement Program Book will be of those who had a graduation application submitted to the Office of the Registrar prior to the close of business </a:t>
            </a:r>
            <a:r>
              <a:rPr lang="en-US" sz="1400" b="1" i="0" cap="none" dirty="0">
                <a:latin typeface="+mn-lt"/>
                <a:ea typeface="+mn-ea"/>
                <a:cs typeface="+mn-cs"/>
              </a:rPr>
              <a:t>Monday, April 20th</a:t>
            </a:r>
            <a:r>
              <a:rPr kumimoji="0" lang="en-US" sz="1400" b="0" i="0" u="none" strike="noStrike" kern="1200" cap="none" spc="0" normalizeH="0" baseline="0" noProof="0" dirty="0">
                <a:ln>
                  <a:noFill/>
                </a:ln>
                <a:effectLst/>
                <a:uLnTx/>
                <a:uFillTx/>
                <a:latin typeface="+mn-lt"/>
                <a:ea typeface="+mn-ea"/>
                <a:cs typeface="+mn-cs"/>
              </a:rPr>
              <a:t>. Any graduation candidate applications received after this date will not be listed in the commencement program. Having your name in the commencement program does not mean your degree will be conferred. </a:t>
            </a:r>
            <a:endParaRPr lang="en-US" sz="1400" b="0" i="0"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20000"/>
              </a:lnSpc>
              <a:spcBef>
                <a:spcPts val="0"/>
              </a:spcBef>
              <a:spcAft>
                <a:spcPts val="0"/>
              </a:spcAft>
              <a:buClrTx/>
              <a:buSzPct val="80000"/>
              <a:buFont typeface="Arial" panose="020B0604020202020204" pitchFamily="34" charset="0"/>
              <a:buAutoNum type="alphaUcPeriod"/>
              <a:tabLst/>
              <a:defRPr/>
            </a:pPr>
            <a:endParaRPr kumimoji="0" lang="en-US" sz="13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Pct val="80000"/>
              <a:buFont typeface="Arial" panose="020B0604020202020204" pitchFamily="34" charset="0"/>
              <a:buNone/>
              <a:tabLst/>
              <a:defRPr/>
            </a:pPr>
            <a:endParaRPr kumimoji="0" lang="en-US" sz="1800" b="0" i="0" u="none" strike="noStrike" kern="1200" cap="none" spc="0" normalizeH="0" baseline="0" noProof="0" dirty="0">
              <a:ln>
                <a:noFill/>
              </a:ln>
              <a:solidFill>
                <a:schemeClr val="tx2"/>
              </a:solidFill>
              <a:effectLst/>
              <a:uLnTx/>
              <a:uFillTx/>
              <a:latin typeface="+mn-lt"/>
              <a:ea typeface="+mn-ea"/>
              <a:cs typeface="+mn-cs"/>
            </a:endParaRPr>
          </a:p>
        </p:txBody>
      </p:sp>
      <p:sp>
        <p:nvSpPr>
          <p:cNvPr id="4" name="Content Placeholder 3">
            <a:extLst>
              <a:ext uri="{FF2B5EF4-FFF2-40B4-BE49-F238E27FC236}">
                <a16:creationId xmlns:a16="http://schemas.microsoft.com/office/drawing/2014/main" id="{83302BFD-960F-CBB3-E984-CDC12813A10C}"/>
              </a:ext>
            </a:extLst>
          </p:cNvPr>
          <p:cNvSpPr>
            <a:spLocks noGrp="1"/>
          </p:cNvSpPr>
          <p:nvPr>
            <p:ph sz="half" idx="15"/>
          </p:nvPr>
        </p:nvSpPr>
        <p:spPr>
          <a:xfrm>
            <a:off x="1083854" y="509855"/>
            <a:ext cx="4761412" cy="5844639"/>
          </a:xfrm>
          <a:noFill/>
        </p:spPr>
        <p:txBody>
          <a:bodyPr vert="horz" lIns="91440" tIns="45720" rIns="91440" bIns="45720" rtlCol="0" anchor="t">
            <a:normAutofit lnSpcReduction="10000"/>
          </a:bodyPr>
          <a:lstStyle/>
          <a:p>
            <a:pPr marL="0" indent="0">
              <a:lnSpc>
                <a:spcPct val="120000"/>
              </a:lnSpc>
              <a:spcBef>
                <a:spcPts val="0"/>
              </a:spcBef>
              <a:spcAft>
                <a:spcPts val="0"/>
              </a:spcAft>
              <a:buNone/>
            </a:pPr>
            <a:r>
              <a:rPr lang="en-US" sz="1300" b="1" dirty="0">
                <a:solidFill>
                  <a:srgbClr val="017B60"/>
                </a:solidFill>
              </a:rPr>
              <a:t>Ceremony Expectations</a:t>
            </a:r>
          </a:p>
          <a:p>
            <a:pPr marL="0" indent="0">
              <a:lnSpc>
                <a:spcPct val="120000"/>
              </a:lnSpc>
              <a:spcBef>
                <a:spcPts val="0"/>
              </a:spcBef>
              <a:spcAft>
                <a:spcPts val="0"/>
              </a:spcAft>
              <a:buNone/>
            </a:pPr>
            <a:r>
              <a:rPr lang="en-US" sz="1300" dirty="0"/>
              <a:t>All graduates are expected to remain until the end of the program and process out of Price Stadium in an orderly manner. Graduates must remain in assigned seats to ensure that the correct degree is received. </a:t>
            </a:r>
            <a:r>
              <a:rPr lang="en-US" sz="1300" b="1" dirty="0"/>
              <a:t>Graduates and all guests are expected to celebrate respectfully and exhibit respectful behavior at all times. </a:t>
            </a:r>
          </a:p>
          <a:p>
            <a:pPr marL="0" indent="0">
              <a:lnSpc>
                <a:spcPct val="120000"/>
              </a:lnSpc>
              <a:spcBef>
                <a:spcPts val="0"/>
              </a:spcBef>
              <a:spcAft>
                <a:spcPts val="0"/>
              </a:spcAft>
              <a:buNone/>
            </a:pPr>
            <a:endParaRPr lang="en-US" sz="1300"/>
          </a:p>
          <a:p>
            <a:pPr marL="0" indent="0">
              <a:lnSpc>
                <a:spcPct val="120000"/>
              </a:lnSpc>
              <a:spcBef>
                <a:spcPts val="0"/>
              </a:spcBef>
              <a:spcAft>
                <a:spcPts val="0"/>
              </a:spcAft>
              <a:buNone/>
            </a:pPr>
            <a:r>
              <a:rPr lang="en-US" sz="1300" b="1" dirty="0">
                <a:solidFill>
                  <a:srgbClr val="017B60"/>
                </a:solidFill>
              </a:rPr>
              <a:t>Tickets &amp; Graduation Announcements</a:t>
            </a:r>
          </a:p>
          <a:p>
            <a:pPr marL="0" indent="0">
              <a:lnSpc>
                <a:spcPct val="120000"/>
              </a:lnSpc>
              <a:spcBef>
                <a:spcPts val="0"/>
              </a:spcBef>
              <a:spcAft>
                <a:spcPts val="0"/>
              </a:spcAft>
              <a:buNone/>
            </a:pPr>
            <a:r>
              <a:rPr lang="en-US" sz="1300" dirty="0"/>
              <a:t>Commencement will be held on the campus at William "Dick" Price Stadium. </a:t>
            </a:r>
            <a:r>
              <a:rPr lang="en-US" sz="1300" b="1" dirty="0"/>
              <a:t>Tickets are not required to enter the Stadium</a:t>
            </a:r>
            <a:r>
              <a:rPr lang="en-US" sz="1300" dirty="0"/>
              <a:t>. </a:t>
            </a:r>
          </a:p>
          <a:p>
            <a:pPr marL="0" indent="0">
              <a:lnSpc>
                <a:spcPct val="120000"/>
              </a:lnSpc>
              <a:spcBef>
                <a:spcPts val="0"/>
              </a:spcBef>
              <a:spcAft>
                <a:spcPts val="0"/>
              </a:spcAft>
              <a:buNone/>
            </a:pPr>
            <a:endParaRPr lang="en-US" sz="1300" dirty="0"/>
          </a:p>
          <a:p>
            <a:pPr marL="0" indent="0">
              <a:lnSpc>
                <a:spcPct val="120000"/>
              </a:lnSpc>
              <a:spcBef>
                <a:spcPts val="0"/>
              </a:spcBef>
              <a:spcAft>
                <a:spcPts val="0"/>
              </a:spcAft>
              <a:buNone/>
            </a:pPr>
            <a:r>
              <a:rPr lang="en-US" sz="1300" u="sng" dirty="0"/>
              <a:t>Tickets are only necessary in the event of inclement weather and the ceremony being moved into Echols Hall</a:t>
            </a:r>
            <a:r>
              <a:rPr lang="en-US" sz="1300" dirty="0"/>
              <a:t>. Each graduate will receive </a:t>
            </a:r>
            <a:r>
              <a:rPr lang="en-US" sz="1300" b="1" dirty="0"/>
              <a:t>six (6) rain tickets </a:t>
            </a:r>
            <a:r>
              <a:rPr lang="en-US" sz="1300" dirty="0"/>
              <a:t>for the May 9 commencement ceremony in the event of inclement weather. All guests from ages two (2) and over must have a ticket to enter Echols Hall. </a:t>
            </a:r>
            <a:endParaRPr lang="en-US"/>
          </a:p>
          <a:p>
            <a:pPr marL="0" indent="0">
              <a:lnSpc>
                <a:spcPct val="120000"/>
              </a:lnSpc>
              <a:spcBef>
                <a:spcPts val="0"/>
              </a:spcBef>
              <a:spcAft>
                <a:spcPts val="0"/>
              </a:spcAft>
              <a:buNone/>
            </a:pPr>
            <a:endParaRPr lang="en-US" sz="1300" dirty="0"/>
          </a:p>
          <a:p>
            <a:pPr marL="0" indent="0">
              <a:lnSpc>
                <a:spcPct val="120000"/>
              </a:lnSpc>
              <a:spcBef>
                <a:spcPts val="0"/>
              </a:spcBef>
              <a:spcAft>
                <a:spcPts val="0"/>
              </a:spcAft>
              <a:buNone/>
            </a:pPr>
            <a:r>
              <a:rPr lang="en-US" sz="1300" dirty="0"/>
              <a:t>Graduates are responsible for disseminating ceremony rain tickets to their guests. Graduates do not need a ticket for the ceremony. </a:t>
            </a:r>
            <a:r>
              <a:rPr lang="en-US" sz="1300" b="1" dirty="0">
                <a:solidFill>
                  <a:srgbClr val="017B60"/>
                </a:solidFill>
              </a:rPr>
              <a:t>No extra tickets will be available for the ceremony</a:t>
            </a:r>
            <a:r>
              <a:rPr lang="en-US" sz="1300" dirty="0"/>
              <a:t>. Seating is first come, first served. </a:t>
            </a:r>
            <a:endParaRPr lang="en-US"/>
          </a:p>
          <a:p>
            <a:pPr marL="0" indent="0">
              <a:lnSpc>
                <a:spcPct val="120000"/>
              </a:lnSpc>
              <a:spcBef>
                <a:spcPts val="0"/>
              </a:spcBef>
              <a:spcAft>
                <a:spcPts val="0"/>
              </a:spcAft>
              <a:buNone/>
            </a:pPr>
            <a:endParaRPr lang="en-US" sz="1300" b="1"/>
          </a:p>
          <a:p>
            <a:pPr marL="0" indent="0">
              <a:lnSpc>
                <a:spcPct val="120000"/>
              </a:lnSpc>
              <a:spcBef>
                <a:spcPts val="0"/>
              </a:spcBef>
              <a:spcAft>
                <a:spcPts val="0"/>
              </a:spcAft>
              <a:buNone/>
            </a:pPr>
            <a:r>
              <a:rPr lang="en-US" sz="1300" b="1" dirty="0">
                <a:solidFill>
                  <a:srgbClr val="017B60"/>
                </a:solidFill>
              </a:rPr>
              <a:t>Ticket Pick Up </a:t>
            </a:r>
          </a:p>
          <a:p>
            <a:pPr marL="0" indent="0">
              <a:lnSpc>
                <a:spcPct val="120000"/>
              </a:lnSpc>
              <a:spcBef>
                <a:spcPts val="0"/>
              </a:spcBef>
              <a:spcAft>
                <a:spcPts val="0"/>
              </a:spcAft>
              <a:buNone/>
            </a:pPr>
            <a:r>
              <a:rPr lang="en-US" sz="1300" dirty="0"/>
              <a:t>Graduates may pick up rain tickets at the commencement rehearsal on Friday, May 8th. </a:t>
            </a:r>
            <a:r>
              <a:rPr lang="en-US" sz="1300" b="1" dirty="0"/>
              <a:t>Picture ID is required in order to retrieve tickets</a:t>
            </a:r>
            <a:r>
              <a:rPr lang="en-US" sz="1300" dirty="0"/>
              <a:t>. </a:t>
            </a:r>
            <a:r>
              <a:rPr lang="en-US" sz="1300" u="sng" dirty="0"/>
              <a:t>Tickets are only necessary in the event of inclement weather and the ceremony being moved into Echols Hall</a:t>
            </a:r>
            <a:r>
              <a:rPr lang="en-US" sz="1300" dirty="0"/>
              <a:t>.</a:t>
            </a:r>
            <a:endParaRPr lang="en-US" dirty="0"/>
          </a:p>
        </p:txBody>
      </p:sp>
    </p:spTree>
    <p:extLst>
      <p:ext uri="{BB962C8B-B14F-4D97-AF65-F5344CB8AC3E}">
        <p14:creationId xmlns:p14="http://schemas.microsoft.com/office/powerpoint/2010/main" val="729609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A33159-D030-2F82-A142-F75940728319}"/>
              </a:ext>
            </a:extLst>
          </p:cNvPr>
          <p:cNvSpPr>
            <a:spLocks noGrp="1"/>
          </p:cNvSpPr>
          <p:nvPr>
            <p:ph type="title" idx="4294967295"/>
          </p:nvPr>
        </p:nvSpPr>
        <p:spPr>
          <a:xfrm>
            <a:off x="4041775" y="1176338"/>
            <a:ext cx="6845300" cy="51657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800" b="1" i="0" u="none" strike="noStrike" kern="1200" cap="none" spc="0" normalizeH="0" baseline="0" noProof="0" dirty="0">
                <a:ln>
                  <a:noFill/>
                </a:ln>
                <a:solidFill>
                  <a:srgbClr val="017B60"/>
                </a:solidFill>
                <a:effectLst/>
                <a:uLnTx/>
                <a:uFillTx/>
                <a:latin typeface="+mn-lt"/>
                <a:ea typeface="+mn-ea"/>
                <a:cs typeface="+mn-cs"/>
              </a:rPr>
              <a:t>Venue Information &amp; Parking </a:t>
            </a: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800" b="1" i="0" u="none" strike="noStrike" kern="1200" cap="none" spc="0" normalizeH="0" baseline="0" noProof="0">
              <a:ln>
                <a:noFill/>
              </a:ln>
              <a:solidFill>
                <a:srgbClr val="017B60"/>
              </a:solidFill>
              <a:effectLst/>
              <a:uLnTx/>
              <a:uFillTx/>
              <a:latin typeface="+mn-lt"/>
              <a:ea typeface="+mn-ea"/>
              <a:cs typeface="+mn-cs"/>
            </a:endParaRPr>
          </a:p>
          <a:p>
            <a:pPr>
              <a:lnSpc>
                <a:spcPct val="100000"/>
              </a:lnSpc>
              <a:spcBef>
                <a:spcPts val="0"/>
              </a:spcBef>
              <a:buSzPct val="80000"/>
              <a:defRPr/>
            </a:pPr>
            <a:r>
              <a:rPr kumimoji="0" lang="en-US" sz="1800" b="0" i="0" u="none" strike="noStrike" kern="1200" cap="none" spc="0" normalizeH="0" baseline="0" noProof="0" dirty="0">
                <a:ln>
                  <a:noFill/>
                </a:ln>
                <a:effectLst/>
                <a:uLnTx/>
                <a:uFillTx/>
                <a:latin typeface="+mn-lt"/>
                <a:ea typeface="+mn-ea"/>
                <a:cs typeface="+mn-cs"/>
              </a:rPr>
              <a:t>Norfolk State University’s Commencement will be held on campus </a:t>
            </a:r>
            <a:r>
              <a:rPr lang="en-US" sz="1800" i="0" cap="none" dirty="0">
                <a:latin typeface="+mn-lt"/>
                <a:ea typeface="+mn-ea"/>
                <a:cs typeface="+mn-cs"/>
              </a:rPr>
              <a:t>at William "Dick" Price Stadium.</a:t>
            </a:r>
            <a:r>
              <a:rPr kumimoji="0" lang="en-US" sz="1800" b="0" i="0" u="none" strike="noStrike" kern="1200" cap="none" spc="0" normalizeH="0" baseline="0" noProof="0" dirty="0">
                <a:ln>
                  <a:noFill/>
                </a:ln>
                <a:effectLst/>
                <a:uLnTx/>
                <a:uFillTx/>
                <a:latin typeface="+mn-lt"/>
                <a:ea typeface="+mn-ea"/>
                <a:cs typeface="+mn-cs"/>
              </a:rPr>
              <a:t> </a:t>
            </a:r>
            <a:r>
              <a:rPr lang="en-US" sz="1800" i="0" cap="none" dirty="0">
                <a:latin typeface="+mn-lt"/>
                <a:ea typeface="+mn-ea"/>
                <a:cs typeface="+mn-cs"/>
              </a:rPr>
              <a:t>Stadium gates</a:t>
            </a:r>
            <a:r>
              <a:rPr kumimoji="0" lang="en-US" sz="1800" b="0" i="0" u="none" strike="noStrike" kern="1200" cap="none" spc="0" normalizeH="0" baseline="0" noProof="0" dirty="0">
                <a:ln>
                  <a:noFill/>
                </a:ln>
                <a:effectLst/>
                <a:uLnTx/>
                <a:uFillTx/>
                <a:latin typeface="+mn-lt"/>
                <a:ea typeface="+mn-ea"/>
                <a:cs typeface="+mn-cs"/>
              </a:rPr>
              <a:t> will open to the general public at 7:00 a.m. Parking will be available throughout the campus. </a:t>
            </a:r>
            <a:endParaRPr lang="en-US" sz="1800" b="0" i="0" u="none" strike="noStrike" kern="1200" cap="none" spc="0" normalizeH="0" baseline="0" noProof="0" dirty="0">
              <a:ln>
                <a:noFill/>
              </a:ln>
              <a:effectLst/>
              <a:uLnTx/>
              <a:uFillTx/>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Pct val="80000"/>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All parking lots will be open and available for guests </a:t>
            </a:r>
            <a:r>
              <a:rPr kumimoji="0" lang="en-US" sz="1800" b="1" i="0" u="none" strike="noStrike" kern="1200" cap="none" spc="0" normalizeH="0" baseline="0" noProof="0" dirty="0">
                <a:ln>
                  <a:noFill/>
                </a:ln>
                <a:effectLst/>
                <a:uLnTx/>
                <a:uFillTx/>
                <a:latin typeface="+mn-lt"/>
                <a:ea typeface="+mn-ea"/>
                <a:cs typeface="+mn-cs"/>
              </a:rPr>
              <a:t>except</a:t>
            </a:r>
            <a:r>
              <a:rPr kumimoji="0" lang="en-US" sz="1800" b="0" i="0" u="none" strike="noStrike" kern="1200" cap="none" spc="0" normalizeH="0" baseline="0" noProof="0" dirty="0">
                <a:ln>
                  <a:noFill/>
                </a:ln>
                <a:effectLst/>
                <a:uLnTx/>
                <a:uFillTx/>
                <a:latin typeface="+mn-lt"/>
                <a:ea typeface="+mn-ea"/>
                <a:cs typeface="+mn-cs"/>
              </a:rPr>
              <a:t> for Lot 8 at Echols Hall.</a:t>
            </a:r>
            <a:endParaRPr lang="en-US" sz="1800" b="0" i="0" u="none" strike="noStrike" kern="1200" cap="none" spc="0" normalizeH="0" baseline="0" noProof="0" dirty="0">
              <a:ln>
                <a:noFill/>
              </a:ln>
              <a:effectLst/>
              <a:uLnTx/>
              <a:uFillTx/>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Pct val="80000"/>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Limited handicapped parking will be available to guests on a first come, first serve basis. Lots 9, 11 &amp; 12 have been designated as handicapped lots for the commencement ceremony. Once these lots reach capacity, guests will be directed to other lots for parking. To gain access to the designated handicapped parking lots, enter the NSU Campus via Gate 8 </a:t>
            </a:r>
            <a:r>
              <a:rPr kumimoji="0" lang="en-US" sz="1800" b="0" i="1" u="none" strike="noStrike" kern="1200" cap="none" spc="0" normalizeH="0" baseline="0" noProof="0" dirty="0">
                <a:ln>
                  <a:noFill/>
                </a:ln>
                <a:effectLst/>
                <a:uLnTx/>
                <a:uFillTx/>
                <a:latin typeface="+mn-lt"/>
                <a:ea typeface="+mn-ea"/>
                <a:cs typeface="+mn-cs"/>
              </a:rPr>
              <a:t>(located off Ballentine Ave and/or </a:t>
            </a:r>
            <a:r>
              <a:rPr kumimoji="0" lang="en-US" sz="1800" b="0" i="1" u="none" strike="noStrike" kern="1200" cap="none" spc="0" normalizeH="0" baseline="0" noProof="0" dirty="0" err="1">
                <a:ln>
                  <a:noFill/>
                </a:ln>
                <a:effectLst/>
                <a:uLnTx/>
                <a:uFillTx/>
                <a:latin typeface="+mn-lt"/>
                <a:ea typeface="+mn-ea"/>
                <a:cs typeface="+mn-cs"/>
              </a:rPr>
              <a:t>MiddleTowne</a:t>
            </a:r>
            <a:r>
              <a:rPr kumimoji="0" lang="en-US" sz="1800" b="0" i="1" u="none" strike="noStrike" kern="1200" cap="none" spc="0" normalizeH="0" baseline="0" noProof="0" dirty="0">
                <a:ln>
                  <a:noFill/>
                </a:ln>
                <a:effectLst/>
                <a:uLnTx/>
                <a:uFillTx/>
                <a:latin typeface="+mn-lt"/>
                <a:ea typeface="+mn-ea"/>
                <a:cs typeface="+mn-cs"/>
              </a:rPr>
              <a:t> Arch).</a:t>
            </a:r>
            <a:endParaRPr lang="en-US" sz="1800" b="0" i="1" u="none" strike="noStrike" kern="1200" cap="none" spc="0" normalizeH="0" baseline="0" noProof="0" dirty="0">
              <a:ln>
                <a:noFill/>
              </a:ln>
              <a:effectLst/>
              <a:uLnTx/>
              <a:uFillTx/>
              <a:latin typeface="+mn-lt"/>
              <a:ea typeface="+mn-ea"/>
              <a:cs typeface="+mn-cs"/>
            </a:endParaRPr>
          </a:p>
          <a:p>
            <a:pPr marL="285750" indent="-285750">
              <a:lnSpc>
                <a:spcPct val="100000"/>
              </a:lnSpc>
              <a:spcBef>
                <a:spcPts val="0"/>
              </a:spcBef>
              <a:buSzPct val="80000"/>
              <a:buFont typeface="Arial" panose="020B0604020202020204" pitchFamily="34" charset="0"/>
              <a:buChar char="•"/>
              <a:defRPr/>
            </a:pPr>
            <a:r>
              <a:rPr kumimoji="0" lang="en-US" sz="1800" b="0" i="0" u="none" strike="noStrike" kern="1200" cap="none" spc="0" normalizeH="0" baseline="0" noProof="0" dirty="0">
                <a:ln>
                  <a:noFill/>
                </a:ln>
                <a:effectLst/>
                <a:uLnTx/>
                <a:uFillTx/>
                <a:latin typeface="+mn-lt"/>
                <a:ea typeface="+mn-ea"/>
                <a:cs typeface="+mn-cs"/>
              </a:rPr>
              <a:t>Shuttle services will be available to transport guests to/from parking lots to </a:t>
            </a:r>
            <a:r>
              <a:rPr lang="en-US" sz="1800" i="0" cap="none" dirty="0">
                <a:latin typeface="+mn-lt"/>
                <a:ea typeface="+mn-ea"/>
                <a:cs typeface="+mn-cs"/>
              </a:rPr>
              <a:t>William "Dick" Price Stadium</a:t>
            </a:r>
            <a:r>
              <a:rPr kumimoji="0" lang="en-US" sz="1800" b="0" i="0" u="none" strike="noStrike" kern="1200" cap="none" spc="0" normalizeH="0" baseline="0" noProof="0" dirty="0">
                <a:ln>
                  <a:noFill/>
                </a:ln>
                <a:effectLst/>
                <a:uLnTx/>
                <a:uFillTx/>
                <a:latin typeface="+mn-lt"/>
                <a:ea typeface="+mn-ea"/>
                <a:cs typeface="+mn-cs"/>
              </a:rPr>
              <a:t>. Guests will have to walk to the nearest shuttle stop for pick-up. Shuttles services will begin at 7:00 a.m. </a:t>
            </a:r>
            <a:br>
              <a:rPr lang="en-US" sz="1800" i="0" cap="none" dirty="0">
                <a:latin typeface="+mn-lt"/>
                <a:ea typeface="+mn-ea"/>
                <a:cs typeface="+mn-cs"/>
              </a:rPr>
            </a:br>
            <a:r>
              <a:rPr lang="en-US" sz="1400" b="1" cap="none" dirty="0">
                <a:latin typeface="+mn-lt"/>
                <a:ea typeface="+mn-ea"/>
                <a:cs typeface="+mn-cs"/>
              </a:rPr>
              <a:t>(Please take notice of the lot you park in as shuttles service all </a:t>
            </a:r>
            <a:r>
              <a:rPr lang="en-US" sz="1400" b="1" cap="none">
                <a:latin typeface="+mn-lt"/>
                <a:ea typeface="+mn-ea"/>
                <a:cs typeface="+mn-cs"/>
              </a:rPr>
              <a:t>lots)</a:t>
            </a:r>
            <a:endParaRPr lang="en-US" sz="1400" b="1"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20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750" b="1" i="0" u="none" strike="noStrike" kern="1200" cap="none" spc="0" normalizeH="0" baseline="0" noProof="0">
              <a:ln>
                <a:noFill/>
              </a:ln>
              <a:solidFill>
                <a:schemeClr val="tx2"/>
              </a:solidFill>
              <a:effectLst/>
              <a:uLnTx/>
              <a:uFillTx/>
              <a:latin typeface="+mn-lt"/>
              <a:ea typeface="+mn-ea"/>
              <a:cs typeface="+mn-cs"/>
            </a:endParaRPr>
          </a:p>
        </p:txBody>
      </p:sp>
      <p:pic>
        <p:nvPicPr>
          <p:cNvPr id="24" name="Picture Placeholder 7" descr="A group of people in graduation gowns sitting in chairs">
            <a:extLst>
              <a:ext uri="{FF2B5EF4-FFF2-40B4-BE49-F238E27FC236}">
                <a16:creationId xmlns:a16="http://schemas.microsoft.com/office/drawing/2014/main" id="{A672B903-78EE-718A-C122-69D512078839}"/>
              </a:ext>
            </a:extLst>
          </p:cNvPr>
          <p:cNvPicPr>
            <a:picLocks noGrp="1" noChangeAspect="1"/>
          </p:cNvPicPr>
          <p:nvPr>
            <p:ph type="pic" sz="quarter" idx="10"/>
          </p:nvPr>
        </p:nvPicPr>
        <p:blipFill>
          <a:blip r:embed="rId3"/>
          <a:srcRect l="46632" t="346" r="17487" b="-692"/>
          <a:stretch>
            <a:fillRect/>
          </a:stretch>
        </p:blipFill>
        <p:spPr>
          <a:xfrm>
            <a:off x="-18788" y="-22860"/>
            <a:ext cx="3302783" cy="6927613"/>
          </a:xfrm>
          <a:noFill/>
        </p:spPr>
      </p:pic>
    </p:spTree>
    <p:extLst>
      <p:ext uri="{BB962C8B-B14F-4D97-AF65-F5344CB8AC3E}">
        <p14:creationId xmlns:p14="http://schemas.microsoft.com/office/powerpoint/2010/main" val="3666674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ctrTitle"/>
          </p:nvPr>
        </p:nvSpPr>
        <p:spPr>
          <a:xfrm>
            <a:off x="1402080" y="1751504"/>
            <a:ext cx="5485993" cy="3354992"/>
          </a:xfrm>
          <a:noFill/>
        </p:spPr>
        <p:txBody>
          <a:bodyPr>
            <a:noAutofit/>
          </a:bodyPr>
          <a:lstStyle/>
          <a:p>
            <a:pPr algn="ctr"/>
            <a:r>
              <a:rPr lang="en-US"/>
              <a:t>Information for </a:t>
            </a:r>
            <a:r>
              <a:rPr lang="en-US">
                <a:solidFill>
                  <a:srgbClr val="017B60"/>
                </a:solidFill>
              </a:rPr>
              <a:t>GUESTS</a:t>
            </a:r>
            <a:r>
              <a:rPr lang="en-US"/>
              <a:t> attending the Commencement Day Ceremony </a:t>
            </a:r>
          </a:p>
        </p:txBody>
      </p:sp>
      <p:pic>
        <p:nvPicPr>
          <p:cNvPr id="43" name="Picture Placeholder 42" descr="A group of people in a crowd">
            <a:extLst>
              <a:ext uri="{FF2B5EF4-FFF2-40B4-BE49-F238E27FC236}">
                <a16:creationId xmlns:a16="http://schemas.microsoft.com/office/drawing/2014/main" id="{9100BC91-12A3-DE75-3F38-9C17D39DC5E7}"/>
              </a:ext>
            </a:extLst>
          </p:cNvPr>
          <p:cNvPicPr>
            <a:picLocks noGrp="1" noChangeAspect="1"/>
          </p:cNvPicPr>
          <p:nvPr>
            <p:ph type="pic" sz="quarter" idx="13"/>
          </p:nvPr>
        </p:nvPicPr>
        <p:blipFill>
          <a:blip r:embed="rId3"/>
          <a:srcRect l="-1928" t="4502" r="1928" b="2251"/>
          <a:stretch>
            <a:fillRect/>
          </a:stretch>
        </p:blipFill>
        <p:spPr>
          <a:xfrm>
            <a:off x="7257326" y="-11576"/>
            <a:ext cx="4946254" cy="6911398"/>
          </a:xfrm>
        </p:spPr>
      </p:pic>
    </p:spTree>
    <p:extLst>
      <p:ext uri="{BB962C8B-B14F-4D97-AF65-F5344CB8AC3E}">
        <p14:creationId xmlns:p14="http://schemas.microsoft.com/office/powerpoint/2010/main" val="4242039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FBB810-3430-2C29-1AA0-9744AA0A1AA3}"/>
              </a:ext>
            </a:extLst>
          </p:cNvPr>
          <p:cNvSpPr>
            <a:spLocks noGrp="1"/>
          </p:cNvSpPr>
          <p:nvPr>
            <p:ph type="title" idx="4294967295"/>
          </p:nvPr>
        </p:nvSpPr>
        <p:spPr>
          <a:xfrm>
            <a:off x="933450" y="371475"/>
            <a:ext cx="4840288" cy="6107113"/>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Ceremony Venue </a:t>
            </a:r>
            <a:endParaRPr lang="en-US" sz="1200" b="1" i="0" u="none" strike="noStrike" kern="1200" cap="none" spc="0" normalizeH="0" baseline="0" noProof="0">
              <a:ln>
                <a:noFill/>
              </a:ln>
              <a:solidFill>
                <a:srgbClr val="017B60"/>
              </a:solidFill>
              <a:effectLst/>
              <a:uLnTx/>
              <a:uFillTx/>
              <a:latin typeface="+mn-lt"/>
              <a:ea typeface="+mn-ea"/>
              <a:cs typeface="+mn-cs"/>
            </a:endParaRPr>
          </a:p>
          <a:p>
            <a:pPr>
              <a:lnSpc>
                <a:spcPct val="100000"/>
              </a:lnSpc>
              <a:spcBef>
                <a:spcPts val="0"/>
              </a:spcBef>
              <a:buSzPct val="80000"/>
              <a:defRPr/>
            </a:pPr>
            <a:r>
              <a:rPr kumimoji="0" lang="en-US" sz="1200" b="0" i="0" u="none" strike="noStrike" kern="1200" cap="none" spc="0" normalizeH="0" baseline="0" noProof="0" dirty="0">
                <a:ln>
                  <a:noFill/>
                </a:ln>
                <a:effectLst/>
                <a:uLnTx/>
                <a:uFillTx/>
                <a:latin typeface="+mn-lt"/>
                <a:ea typeface="+mn-ea"/>
                <a:cs typeface="+mn-cs"/>
              </a:rPr>
              <a:t>The </a:t>
            </a:r>
            <a:r>
              <a:rPr lang="en-US" sz="1200" i="0" cap="none" dirty="0">
                <a:latin typeface="+mn-lt"/>
                <a:ea typeface="+mn-ea"/>
                <a:cs typeface="+mn-cs"/>
              </a:rPr>
              <a:t>116th</a:t>
            </a:r>
            <a:r>
              <a:rPr kumimoji="0" lang="en-US" sz="1200" b="0" i="0" u="none" strike="noStrike" kern="1200" cap="none" spc="0" normalizeH="0" baseline="0" noProof="0" dirty="0">
                <a:ln>
                  <a:noFill/>
                </a:ln>
                <a:effectLst/>
                <a:uLnTx/>
                <a:uFillTx/>
                <a:latin typeface="+mn-lt"/>
                <a:ea typeface="+mn-ea"/>
                <a:cs typeface="+mn-cs"/>
              </a:rPr>
              <a:t> Commencement Ceremony will be held at </a:t>
            </a:r>
            <a:r>
              <a:rPr lang="en-US" sz="1200" i="0" cap="none" dirty="0">
                <a:latin typeface="+mn-lt"/>
                <a:ea typeface="+mn-ea"/>
                <a:cs typeface="+mn-cs"/>
              </a:rPr>
              <a:t>William "Dick" Price Stadium</a:t>
            </a:r>
            <a:r>
              <a:rPr kumimoji="0" lang="en-US" sz="1200" b="0" i="0" u="none" strike="noStrike" kern="1200" cap="none" spc="0" normalizeH="0" baseline="0" noProof="0" dirty="0">
                <a:ln>
                  <a:noFill/>
                </a:ln>
                <a:effectLst/>
                <a:uLnTx/>
                <a:uFillTx/>
                <a:latin typeface="+mn-lt"/>
                <a:ea typeface="+mn-ea"/>
                <a:cs typeface="+mn-cs"/>
              </a:rPr>
              <a:t>. </a:t>
            </a:r>
            <a:r>
              <a:rPr lang="en-US" sz="1200" i="0" cap="none" dirty="0">
                <a:latin typeface="+mn-lt"/>
                <a:ea typeface="+mn-ea"/>
                <a:cs typeface="+mn-cs"/>
              </a:rPr>
              <a:t>Stadium gates</a:t>
            </a:r>
            <a:r>
              <a:rPr kumimoji="0" lang="en-US" sz="1200" b="0" i="0" u="none" strike="noStrike" kern="1200" cap="none" spc="0" normalizeH="0" baseline="0" noProof="0" dirty="0">
                <a:ln>
                  <a:noFill/>
                </a:ln>
                <a:effectLst/>
                <a:uLnTx/>
                <a:uFillTx/>
                <a:latin typeface="+mn-lt"/>
                <a:ea typeface="+mn-ea"/>
                <a:cs typeface="+mn-cs"/>
              </a:rPr>
              <a:t> will open to the general public at 7:00 a.m. </a:t>
            </a:r>
            <a:r>
              <a:rPr lang="en-US" sz="1200" i="0" cap="none" dirty="0">
                <a:latin typeface="+mn-lt"/>
                <a:ea typeface="+mn-ea"/>
                <a:cs typeface="+mn-cs"/>
              </a:rPr>
              <a:t>No tickets are required for entry into the Stadium. </a:t>
            </a:r>
            <a:r>
              <a:rPr lang="en-US" sz="1200" b="1" i="0" u="sng" cap="none" dirty="0">
                <a:latin typeface="+mn-lt"/>
                <a:ea typeface="+mn-ea"/>
                <a:cs typeface="+mn-cs"/>
              </a:rPr>
              <a:t>Tickets are only required if the ceremony is moved inside due to inclement weather</a:t>
            </a:r>
            <a:r>
              <a:rPr lang="en-US" sz="1200" i="0" cap="none" dirty="0">
                <a:latin typeface="+mn-lt"/>
                <a:ea typeface="+mn-ea"/>
                <a:cs typeface="+mn-cs"/>
              </a:rPr>
              <a:t>. All guests ages 2 and older must have a ticket to enter Echols Hall.</a:t>
            </a:r>
            <a:endParaRPr lang="en-US" sz="120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rgbClr val="001E2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Tickets</a:t>
            </a:r>
            <a:r>
              <a:rPr kumimoji="0" lang="en-US" sz="1200" b="0" i="0" u="none" strike="noStrike" kern="1200" cap="none" spc="0" normalizeH="0" baseline="0" noProof="0" dirty="0">
                <a:ln>
                  <a:noFill/>
                </a:ln>
                <a:solidFill>
                  <a:srgbClr val="017B60"/>
                </a:solidFill>
                <a:effectLst/>
                <a:uLnTx/>
                <a:uFillTx/>
                <a:latin typeface="+mn-lt"/>
                <a:ea typeface="+mn-ea"/>
                <a:cs typeface="+mn-cs"/>
              </a:rPr>
              <a:t> </a:t>
            </a:r>
            <a:endParaRPr lang="en-US" sz="1200" b="0" i="0" u="none" strike="noStrike" kern="1200" cap="none" spc="0" normalizeH="0" baseline="0" noProof="0">
              <a:ln>
                <a:noFill/>
              </a:ln>
              <a:solidFill>
                <a:srgbClr val="017B60"/>
              </a:solidFill>
              <a:effectLst/>
              <a:uLnTx/>
              <a:uFillTx/>
              <a:latin typeface="+mn-lt"/>
              <a:ea typeface="+mn-ea"/>
              <a:cs typeface="+mn-cs"/>
            </a:endParaRPr>
          </a:p>
          <a:p>
            <a:pPr>
              <a:lnSpc>
                <a:spcPct val="100000"/>
              </a:lnSpc>
              <a:spcBef>
                <a:spcPts val="0"/>
              </a:spcBef>
              <a:buSzPct val="80000"/>
              <a:defRPr/>
            </a:pPr>
            <a:r>
              <a:rPr kumimoji="0" lang="en-US" sz="1200" b="0" i="0" u="none" strike="noStrike" kern="1200" cap="none" spc="0" normalizeH="0" baseline="0" noProof="0" dirty="0">
                <a:ln>
                  <a:noFill/>
                </a:ln>
                <a:effectLst/>
                <a:uLnTx/>
                <a:uFillTx/>
                <a:latin typeface="+mn-lt"/>
                <a:ea typeface="+mn-ea"/>
                <a:cs typeface="+mn-cs"/>
              </a:rPr>
              <a:t>Each graduate will receive </a:t>
            </a:r>
            <a:r>
              <a:rPr lang="en-US" sz="1200" b="1" i="0" cap="none" dirty="0">
                <a:latin typeface="+mn-lt"/>
                <a:ea typeface="+mn-ea"/>
                <a:cs typeface="+mn-cs"/>
              </a:rPr>
              <a:t>six</a:t>
            </a:r>
            <a:r>
              <a:rPr kumimoji="0" lang="en-US" sz="1200" b="1" i="0" u="none" strike="noStrike" kern="1200" cap="none" spc="0" normalizeH="0" baseline="0" noProof="0" dirty="0">
                <a:ln>
                  <a:noFill/>
                </a:ln>
                <a:effectLst/>
                <a:uLnTx/>
                <a:uFillTx/>
                <a:latin typeface="+mn-lt"/>
                <a:ea typeface="+mn-ea"/>
                <a:cs typeface="+mn-cs"/>
              </a:rPr>
              <a:t> (</a:t>
            </a:r>
            <a:r>
              <a:rPr lang="en-US" sz="1200" b="1" i="0" cap="none" dirty="0">
                <a:latin typeface="+mn-lt"/>
                <a:ea typeface="+mn-ea"/>
                <a:cs typeface="+mn-cs"/>
              </a:rPr>
              <a:t>6</a:t>
            </a:r>
            <a:r>
              <a:rPr kumimoji="0" lang="en-US" sz="1200" b="1" i="0" u="none" strike="noStrike" kern="1200" cap="none" spc="0" normalizeH="0" baseline="0" noProof="0" dirty="0">
                <a:ln>
                  <a:noFill/>
                </a:ln>
                <a:effectLst/>
                <a:uLnTx/>
                <a:uFillTx/>
                <a:latin typeface="+mn-lt"/>
                <a:ea typeface="+mn-ea"/>
                <a:cs typeface="+mn-cs"/>
              </a:rPr>
              <a:t>) </a:t>
            </a:r>
            <a:r>
              <a:rPr lang="en-US" sz="1200" b="1" i="0" cap="none" dirty="0">
                <a:latin typeface="+mn-lt"/>
                <a:ea typeface="+mn-ea"/>
                <a:cs typeface="+mn-cs"/>
              </a:rPr>
              <a:t>rain tickets</a:t>
            </a:r>
            <a:r>
              <a:rPr kumimoji="0" lang="en-US" sz="1200" b="0" i="0" u="none" strike="noStrike" kern="1200" cap="none" spc="0" normalizeH="0" baseline="0" noProof="0" dirty="0">
                <a:ln>
                  <a:noFill/>
                </a:ln>
                <a:effectLst/>
                <a:uLnTx/>
                <a:uFillTx/>
                <a:latin typeface="+mn-lt"/>
                <a:ea typeface="+mn-ea"/>
                <a:cs typeface="+mn-cs"/>
              </a:rPr>
              <a:t> for the ceremony. All guests from ages 2 and over must have a ticket to enter Echols Hall. </a:t>
            </a:r>
            <a:r>
              <a:rPr kumimoji="0" lang="en-US" sz="1200" b="1" i="0" u="sng" strike="noStrike" kern="1200" cap="none" spc="0" normalizeH="0" baseline="0" noProof="0" dirty="0">
                <a:ln>
                  <a:noFill/>
                </a:ln>
                <a:solidFill>
                  <a:srgbClr val="017B60"/>
                </a:solidFill>
                <a:effectLst/>
                <a:uLnTx/>
                <a:uFillTx/>
                <a:latin typeface="+mn-lt"/>
                <a:ea typeface="+mn-ea"/>
                <a:cs typeface="+mn-cs"/>
              </a:rPr>
              <a:t>No extra tickets will be available</a:t>
            </a:r>
            <a:r>
              <a:rPr kumimoji="0" lang="en-US" sz="1200" b="0" i="0" u="none" strike="noStrike" kern="1200" cap="none" spc="0" normalizeH="0" baseline="0" noProof="0" dirty="0">
                <a:ln>
                  <a:noFill/>
                </a:ln>
                <a:solidFill>
                  <a:schemeClr val="tx1"/>
                </a:solidFill>
                <a:effectLst/>
                <a:uLnTx/>
                <a:uFillTx/>
                <a:latin typeface="+mn-lt"/>
                <a:ea typeface="+mn-ea"/>
                <a:cs typeface="+mn-cs"/>
              </a:rPr>
              <a:t>.</a:t>
            </a:r>
            <a:r>
              <a:rPr kumimoji="0" lang="en-US" sz="1200" b="0" i="0" u="none" strike="noStrike" kern="1200" cap="none" spc="0" normalizeH="0" baseline="0" noProof="0" dirty="0">
                <a:ln>
                  <a:noFill/>
                </a:ln>
                <a:effectLst/>
                <a:uLnTx/>
                <a:uFillTx/>
                <a:latin typeface="+mn-lt"/>
                <a:ea typeface="+mn-ea"/>
                <a:cs typeface="+mn-cs"/>
              </a:rPr>
              <a:t> </a:t>
            </a:r>
            <a:r>
              <a:rPr kumimoji="0" lang="en-US" sz="1200" b="1" i="0" u="sng" strike="noStrike" kern="1200" cap="none" spc="0" normalizeH="0" baseline="0" noProof="0" dirty="0">
                <a:ln>
                  <a:noFill/>
                </a:ln>
                <a:effectLst/>
                <a:uLnTx/>
                <a:uFillTx/>
                <a:latin typeface="+mn-lt"/>
                <a:ea typeface="+mn-ea"/>
                <a:cs typeface="+mn-cs"/>
              </a:rPr>
              <a:t>Graduates </a:t>
            </a:r>
            <a:r>
              <a:rPr lang="en-US" sz="1200" b="1" i="0" u="sng" cap="none" dirty="0">
                <a:latin typeface="+mn-lt"/>
                <a:ea typeface="+mn-ea"/>
                <a:cs typeface="+mn-cs"/>
              </a:rPr>
              <a:t>do not</a:t>
            </a:r>
            <a:r>
              <a:rPr kumimoji="0" lang="en-US" sz="1200" b="1" i="0" u="sng" strike="noStrike" kern="1200" cap="none" spc="0" normalizeH="0" baseline="0" noProof="0" dirty="0">
                <a:ln>
                  <a:noFill/>
                </a:ln>
                <a:effectLst/>
                <a:uLnTx/>
                <a:uFillTx/>
                <a:latin typeface="+mn-lt"/>
                <a:ea typeface="+mn-ea"/>
                <a:cs typeface="+mn-cs"/>
              </a:rPr>
              <a:t> need a ticket for the ceremony</a:t>
            </a:r>
            <a:r>
              <a:rPr kumimoji="0" lang="en-US" sz="1200" b="0" i="0" u="none" strike="noStrike" kern="1200" cap="none" spc="0" normalizeH="0" baseline="0" noProof="0" dirty="0">
                <a:ln>
                  <a:noFill/>
                </a:ln>
                <a:effectLst/>
                <a:uLnTx/>
                <a:uFillTx/>
                <a:latin typeface="+mn-lt"/>
                <a:ea typeface="+mn-ea"/>
                <a:cs typeface="+mn-cs"/>
              </a:rPr>
              <a:t>. </a:t>
            </a:r>
            <a:br>
              <a:rPr lang="en-US" sz="1200" i="0" cap="none" dirty="0">
                <a:latin typeface="+mn-lt"/>
                <a:ea typeface="+mn-ea"/>
                <a:cs typeface="+mn-cs"/>
              </a:rPr>
            </a:br>
            <a:br>
              <a:rPr lang="en-US" sz="1200" i="0" cap="none" dirty="0">
                <a:latin typeface="+mn-lt"/>
                <a:ea typeface="+mn-ea"/>
                <a:cs typeface="+mn-cs"/>
              </a:rPr>
            </a:br>
            <a:r>
              <a:rPr lang="en-US" sz="1200" b="1" cap="none" dirty="0">
                <a:latin typeface="+mn-lt"/>
                <a:ea typeface="+mn-ea"/>
                <a:cs typeface="+mn-cs"/>
              </a:rPr>
              <a:t>*NOTE:</a:t>
            </a:r>
            <a:r>
              <a:rPr lang="en-US" sz="1200" i="0" cap="none" dirty="0">
                <a:latin typeface="+mn-lt"/>
                <a:ea typeface="+mn-ea"/>
                <a:cs typeface="+mn-cs"/>
              </a:rPr>
              <a:t> If the ceremony remains in the Stadium, tickets will not be needed.</a:t>
            </a:r>
            <a:endParaRPr lang="en-US" sz="12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rgbClr val="001E2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Guest Seating </a:t>
            </a:r>
            <a:endParaRPr lang="en-US" sz="1200" b="1" i="0" u="none" strike="noStrike" kern="1200" cap="none" spc="0" normalizeH="0" baseline="0" noProof="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0" i="0" u="none" strike="noStrike" kern="1200" cap="none" spc="0" normalizeH="0" baseline="0" noProof="0" dirty="0">
                <a:ln>
                  <a:noFill/>
                </a:ln>
                <a:effectLst/>
                <a:uLnTx/>
                <a:uFillTx/>
                <a:latin typeface="+mn-lt"/>
                <a:ea typeface="+mn-ea"/>
                <a:cs typeface="+mn-cs"/>
              </a:rPr>
              <a:t>Seating is available on a first come, first served basis. </a:t>
            </a:r>
            <a:r>
              <a:rPr kumimoji="0" lang="en-US" sz="1200" b="1" i="0" u="none" strike="noStrike" kern="1200" cap="none" spc="0" normalizeH="0" baseline="0" noProof="0" dirty="0">
                <a:ln>
                  <a:noFill/>
                </a:ln>
                <a:effectLst/>
                <a:uLnTx/>
                <a:uFillTx/>
                <a:latin typeface="+mn-lt"/>
                <a:ea typeface="+mn-ea"/>
                <a:cs typeface="+mn-cs"/>
              </a:rPr>
              <a:t>No saving of seats is permitted</a:t>
            </a:r>
            <a:r>
              <a:rPr kumimoji="0" lang="en-US" sz="1200" b="0" i="0" u="none" strike="noStrike" kern="1200" cap="none" spc="0" normalizeH="0" baseline="0" noProof="0" dirty="0">
                <a:ln>
                  <a:noFill/>
                </a:ln>
                <a:effectLst/>
                <a:uLnTx/>
                <a:uFillTx/>
                <a:latin typeface="+mn-lt"/>
                <a:ea typeface="+mn-ea"/>
                <a:cs typeface="+mn-cs"/>
              </a:rPr>
              <a:t>. All guests will be required to sit in the bleachers of the </a:t>
            </a:r>
            <a:r>
              <a:rPr lang="en-US" sz="1200" i="0" cap="none" dirty="0">
                <a:latin typeface="+mn-lt"/>
                <a:ea typeface="+mn-ea"/>
                <a:cs typeface="+mn-cs"/>
              </a:rPr>
              <a:t>Stadium</a:t>
            </a:r>
            <a:r>
              <a:rPr kumimoji="0" lang="en-US" sz="1200" b="0" i="0" u="none" strike="noStrike" kern="1200" cap="none" spc="0" normalizeH="0" baseline="0" noProof="0" dirty="0">
                <a:ln>
                  <a:noFill/>
                </a:ln>
                <a:effectLst/>
                <a:uLnTx/>
                <a:uFillTx/>
                <a:latin typeface="+mn-lt"/>
                <a:ea typeface="+mn-ea"/>
                <a:cs typeface="+mn-cs"/>
              </a:rPr>
              <a:t>. Only graduates, faculty, and working commencement staff are allowed on the </a:t>
            </a:r>
            <a:r>
              <a:rPr lang="en-US" sz="1200" i="0" cap="none" dirty="0">
                <a:latin typeface="+mn-lt"/>
                <a:ea typeface="+mn-ea"/>
                <a:cs typeface="+mn-cs"/>
              </a:rPr>
              <a:t>field</a:t>
            </a:r>
            <a:r>
              <a:rPr kumimoji="0" lang="en-US" sz="1200" b="0" i="0" u="none" strike="noStrike" kern="1200" cap="none" spc="0" normalizeH="0" baseline="0" noProof="0" dirty="0">
                <a:ln>
                  <a:noFill/>
                </a:ln>
                <a:effectLst/>
                <a:uLnTx/>
                <a:uFillTx/>
                <a:latin typeface="+mn-lt"/>
                <a:ea typeface="+mn-ea"/>
                <a:cs typeface="+mn-cs"/>
              </a:rPr>
              <a:t>. Handicapped seating will be available in the designated areas around the </a:t>
            </a:r>
            <a:r>
              <a:rPr lang="en-US" sz="1200" i="0" cap="none" dirty="0">
                <a:latin typeface="+mn-lt"/>
                <a:ea typeface="+mn-ea"/>
                <a:cs typeface="+mn-cs"/>
              </a:rPr>
              <a:t>stadium</a:t>
            </a:r>
            <a:r>
              <a:rPr kumimoji="0" lang="en-US" sz="1200" b="0" i="0" u="none" strike="noStrike" kern="1200" cap="none" spc="0" normalizeH="0" baseline="0" noProof="0" dirty="0">
                <a:ln>
                  <a:noFill/>
                </a:ln>
                <a:effectLst/>
                <a:uLnTx/>
                <a:uFillTx/>
                <a:latin typeface="+mn-lt"/>
                <a:ea typeface="+mn-ea"/>
                <a:cs typeface="+mn-cs"/>
              </a:rPr>
              <a:t>.</a:t>
            </a:r>
            <a:endParaRPr lang="en-US" sz="12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Masks</a:t>
            </a:r>
            <a:r>
              <a:rPr kumimoji="0" lang="en-US" sz="1200" b="0" i="0" u="none" strike="noStrike" kern="1200" cap="none" spc="0" normalizeH="0" baseline="0" noProof="0" dirty="0">
                <a:ln>
                  <a:noFill/>
                </a:ln>
                <a:solidFill>
                  <a:srgbClr val="017B60"/>
                </a:solidFill>
                <a:effectLst/>
                <a:uLnTx/>
                <a:uFillTx/>
                <a:latin typeface="+mn-lt"/>
                <a:ea typeface="+mn-ea"/>
                <a:cs typeface="+mn-cs"/>
              </a:rPr>
              <a:t> </a:t>
            </a:r>
            <a:endParaRPr lang="en-US" sz="1200" b="0" i="0" u="none" strike="noStrike" kern="1200" cap="none" spc="0" normalizeH="0" baseline="0" noProof="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0" i="0" u="none" strike="noStrike" kern="1200" cap="none" spc="0" normalizeH="0" baseline="0" noProof="0" dirty="0">
                <a:ln>
                  <a:noFill/>
                </a:ln>
                <a:effectLst/>
                <a:uLnTx/>
                <a:uFillTx/>
                <a:latin typeface="+mn-lt"/>
                <a:ea typeface="+mn-ea"/>
                <a:cs typeface="+mn-cs"/>
              </a:rPr>
              <a:t>Face masks are not required for anyone attending the commencement ceremony. However, guests may choose to continue to wear masks at their own discretion. Please respect the masking decisions of all patrons.</a:t>
            </a:r>
            <a:endParaRPr lang="en-US" sz="1200" b="0" i="0" u="none" strike="noStrike" kern="1200" cap="none" spc="0" normalizeH="0" baseline="0" noProof="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endParaRPr kumimoji="0" lang="en-US" sz="12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0" u="none" strike="noStrike" kern="1200" cap="none" spc="0" normalizeH="0" baseline="0" noProof="0" dirty="0">
                <a:ln>
                  <a:noFill/>
                </a:ln>
                <a:solidFill>
                  <a:srgbClr val="017B60"/>
                </a:solidFill>
                <a:effectLst/>
                <a:uLnTx/>
                <a:uFillTx/>
                <a:latin typeface="+mn-lt"/>
                <a:ea typeface="+mn-ea"/>
                <a:cs typeface="+mn-cs"/>
              </a:rPr>
              <a:t>Safety and Security </a:t>
            </a:r>
            <a:endParaRPr lang="en-US" sz="1200" b="1" i="0" u="none" strike="noStrike" kern="1200" cap="none" spc="0" normalizeH="0" baseline="0" noProof="0">
              <a:ln>
                <a:noFill/>
              </a:ln>
              <a:solidFill>
                <a:srgbClr val="017B60"/>
              </a:solidFill>
              <a:effectLst/>
              <a:uLnTx/>
              <a:uFillTx/>
              <a:latin typeface="+mn-lt"/>
              <a:ea typeface="+mn-ea"/>
              <a:cs typeface="+mn-cs"/>
            </a:endParaRPr>
          </a:p>
          <a:p>
            <a:pPr>
              <a:lnSpc>
                <a:spcPct val="100000"/>
              </a:lnSpc>
              <a:spcBef>
                <a:spcPts val="0"/>
              </a:spcBef>
              <a:buSzPct val="80000"/>
              <a:defRPr/>
            </a:pPr>
            <a:r>
              <a:rPr kumimoji="0" lang="en-US" sz="1200" b="0" i="0" u="none" strike="noStrike" kern="1200" cap="none" spc="0" normalizeH="0" baseline="0" noProof="0" dirty="0">
                <a:ln>
                  <a:noFill/>
                </a:ln>
                <a:effectLst/>
                <a:uLnTx/>
                <a:uFillTx/>
                <a:latin typeface="+mn-lt"/>
                <a:ea typeface="+mn-ea"/>
                <a:cs typeface="+mn-cs"/>
              </a:rPr>
              <a:t>For the safety and security of all participants and attendees</a:t>
            </a:r>
            <a:r>
              <a:rPr lang="en-US" sz="1200" i="0" cap="none" dirty="0">
                <a:latin typeface="+mn-lt"/>
                <a:ea typeface="+mn-ea"/>
                <a:cs typeface="+mn-cs"/>
              </a:rPr>
              <a:t> </a:t>
            </a:r>
            <a:r>
              <a:rPr kumimoji="0" lang="en-US" sz="1200" b="0" i="0" u="none" strike="noStrike" kern="1200" cap="none" spc="0" normalizeH="0" baseline="0" noProof="0" dirty="0">
                <a:ln>
                  <a:noFill/>
                </a:ln>
                <a:effectLst/>
                <a:uLnTx/>
                <a:uFillTx/>
                <a:latin typeface="+mn-lt"/>
                <a:ea typeface="+mn-ea"/>
                <a:cs typeface="+mn-cs"/>
              </a:rPr>
              <a:t>will be required to enter through security check points. Guests will be subject to metal detectors and/or </a:t>
            </a:r>
            <a:r>
              <a:rPr kumimoji="0" lang="en-US" sz="1200" b="0" i="0" u="none" strike="noStrike" kern="1200" cap="none" spc="0" normalizeH="0" baseline="0" noProof="0" dirty="0" err="1">
                <a:ln>
                  <a:noFill/>
                </a:ln>
                <a:effectLst/>
                <a:uLnTx/>
                <a:uFillTx/>
                <a:latin typeface="+mn-lt"/>
                <a:ea typeface="+mn-ea"/>
                <a:cs typeface="+mn-cs"/>
              </a:rPr>
              <a:t>wanding</a:t>
            </a:r>
            <a:r>
              <a:rPr kumimoji="0" lang="en-US" sz="1200" b="0" i="0" u="none" strike="noStrike" kern="1200" cap="none" spc="0" normalizeH="0" baseline="0" noProof="0" dirty="0">
                <a:ln>
                  <a:noFill/>
                </a:ln>
                <a:effectLst/>
                <a:uLnTx/>
                <a:uFillTx/>
                <a:latin typeface="+mn-lt"/>
                <a:ea typeface="+mn-ea"/>
                <a:cs typeface="+mn-cs"/>
              </a:rPr>
              <a:t> upon entry into the stadium. For a safe and smooth entry into the graduation area, it is recommended to use clear see-through bags and small clutch bags that are approximately the size of your hand. No weapons of any kind are permitted on campus. The following items are prohibited and should not be brought to campus: noise makers, confetti, balloons, inflatables, wrapped packages, placards/signs, backpacks, firearms, weapons including fireworks, firearms, sticks, clubs, knives of any length, and other weapons. </a:t>
            </a:r>
            <a:endParaRPr lang="en-US" sz="1200" b="0" i="0" u="none" strike="noStrike" kern="1200" cap="none" spc="0" normalizeH="0" baseline="0" noProof="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80000"/>
              <a:buFont typeface="Arial" panose="020B0604020202020204" pitchFamily="34" charset="0"/>
              <a:buNone/>
              <a:tabLst/>
              <a:defRPr/>
            </a:pPr>
            <a:r>
              <a:rPr kumimoji="0" lang="en-US" sz="1200" b="1" i="1" u="none" strike="noStrike" kern="1200" cap="none" spc="0" normalizeH="0" baseline="0" noProof="0" dirty="0">
                <a:ln>
                  <a:noFill/>
                </a:ln>
                <a:effectLst/>
                <a:uLnTx/>
                <a:uFillTx/>
                <a:latin typeface="+mn-lt"/>
                <a:ea typeface="+mn-ea"/>
                <a:cs typeface="+mn-cs"/>
              </a:rPr>
              <a:t>*Please do not bring any prohibited items.</a:t>
            </a:r>
            <a:endParaRPr lang="en-US" sz="1200" b="0" i="1" u="none" strike="noStrike" kern="1200" cap="none" spc="0" normalizeH="0" baseline="0" noProof="0">
              <a:ln>
                <a:noFill/>
              </a:ln>
              <a:effectLst/>
              <a:uLnTx/>
              <a:uFillTx/>
              <a:latin typeface="+mn-lt"/>
              <a:ea typeface="+mn-ea"/>
              <a:cs typeface="+mn-cs"/>
            </a:endParaRPr>
          </a:p>
        </p:txBody>
      </p:sp>
      <p:sp>
        <p:nvSpPr>
          <p:cNvPr id="3" name="Content Placeholder 2">
            <a:extLst>
              <a:ext uri="{FF2B5EF4-FFF2-40B4-BE49-F238E27FC236}">
                <a16:creationId xmlns:a16="http://schemas.microsoft.com/office/drawing/2014/main" id="{68A5FD2B-E3E5-1C2B-0151-21F216B14A33}"/>
              </a:ext>
            </a:extLst>
          </p:cNvPr>
          <p:cNvSpPr>
            <a:spLocks noGrp="1"/>
          </p:cNvSpPr>
          <p:nvPr>
            <p:ph sz="half" idx="13"/>
          </p:nvPr>
        </p:nvSpPr>
        <p:spPr>
          <a:xfrm>
            <a:off x="6095539" y="271679"/>
            <a:ext cx="5258261" cy="6314641"/>
          </a:xfrm>
          <a:solidFill>
            <a:schemeClr val="bg1"/>
          </a:solidFill>
        </p:spPr>
        <p:txBody>
          <a:bodyPr vert="horz" lIns="91440" tIns="45720" rIns="91440" bIns="45720" rtlCol="0" anchor="t">
            <a:noAutofit/>
          </a:bodyPr>
          <a:lstStyle/>
          <a:p>
            <a:pPr>
              <a:lnSpc>
                <a:spcPct val="120000"/>
              </a:lnSpc>
              <a:spcBef>
                <a:spcPts val="0"/>
              </a:spcBef>
              <a:spcAft>
                <a:spcPts val="0"/>
              </a:spcAft>
            </a:pPr>
            <a:r>
              <a:rPr lang="en-US" sz="1100" b="1" dirty="0">
                <a:solidFill>
                  <a:srgbClr val="017B60"/>
                </a:solidFill>
              </a:rPr>
              <a:t>Bag Policy </a:t>
            </a:r>
          </a:p>
          <a:p>
            <a:pPr>
              <a:lnSpc>
                <a:spcPct val="120000"/>
              </a:lnSpc>
              <a:spcBef>
                <a:spcPts val="0"/>
              </a:spcBef>
              <a:spcAft>
                <a:spcPts val="0"/>
              </a:spcAft>
            </a:pPr>
            <a:r>
              <a:rPr lang="en-US" sz="1100" dirty="0"/>
              <a:t>NSU strongly encourages guests to not bring any type of bags. However, guest can bring the following style and size bag, package, or container: </a:t>
            </a:r>
          </a:p>
          <a:p>
            <a:pPr marL="171450" indent="-171450">
              <a:lnSpc>
                <a:spcPct val="120000"/>
              </a:lnSpc>
              <a:spcBef>
                <a:spcPts val="0"/>
              </a:spcBef>
              <a:spcAft>
                <a:spcPts val="0"/>
              </a:spcAft>
              <a:buFont typeface="Arial" panose="020B0604020202020204" pitchFamily="34" charset="0"/>
              <a:buChar char="•"/>
            </a:pPr>
            <a:r>
              <a:rPr lang="en-US" sz="1100" dirty="0"/>
              <a:t>Bags that are clear plastic, vinyl or PVC and do not exceed 12” x 6” x 12.” No buckles, grommets/hardware or decor can conceal any part of the bag. The bag must be all clear.</a:t>
            </a:r>
          </a:p>
          <a:p>
            <a:pPr marL="171450" indent="-171450">
              <a:lnSpc>
                <a:spcPct val="120000"/>
              </a:lnSpc>
              <a:spcBef>
                <a:spcPts val="0"/>
              </a:spcBef>
              <a:spcAft>
                <a:spcPts val="0"/>
              </a:spcAft>
              <a:buFont typeface="Arial" panose="020B0604020202020204" pitchFamily="34" charset="0"/>
              <a:buChar char="•"/>
            </a:pPr>
            <a:r>
              <a:rPr lang="en-US" sz="1100" dirty="0"/>
              <a:t>One-gallon clear plastic freezer bag (Ziploc bag or similar). </a:t>
            </a:r>
          </a:p>
          <a:p>
            <a:pPr marL="171450" indent="-171450">
              <a:lnSpc>
                <a:spcPct val="120000"/>
              </a:lnSpc>
              <a:spcBef>
                <a:spcPts val="0"/>
              </a:spcBef>
              <a:spcAft>
                <a:spcPts val="0"/>
              </a:spcAft>
              <a:buFont typeface="Arial" panose="020B0604020202020204" pitchFamily="34" charset="0"/>
              <a:buChar char="•"/>
            </a:pPr>
            <a:r>
              <a:rPr lang="en-US" sz="1100" dirty="0"/>
              <a:t>Small clutch bags, approximately the size of a hand, with or without a handle or strap can be taken into the arena with one of the clear plastic bag options. </a:t>
            </a:r>
          </a:p>
          <a:p>
            <a:pPr>
              <a:lnSpc>
                <a:spcPct val="120000"/>
              </a:lnSpc>
              <a:spcBef>
                <a:spcPts val="0"/>
              </a:spcBef>
              <a:spcAft>
                <a:spcPts val="0"/>
              </a:spcAft>
            </a:pPr>
            <a:r>
              <a:rPr lang="en-US" sz="1100" b="1" i="1" dirty="0"/>
              <a:t>*Please note that all bags are subject to search by NSU Police.</a:t>
            </a:r>
            <a:endParaRPr lang="en-US" sz="1100" i="1" dirty="0"/>
          </a:p>
          <a:p>
            <a:pPr>
              <a:lnSpc>
                <a:spcPct val="120000"/>
              </a:lnSpc>
              <a:spcBef>
                <a:spcPts val="0"/>
              </a:spcBef>
              <a:spcAft>
                <a:spcPts val="0"/>
              </a:spcAft>
            </a:pPr>
            <a:endParaRPr lang="en-US" sz="1100" i="1" dirty="0"/>
          </a:p>
          <a:p>
            <a:pPr>
              <a:lnSpc>
                <a:spcPct val="120000"/>
              </a:lnSpc>
              <a:spcBef>
                <a:spcPts val="0"/>
              </a:spcBef>
              <a:spcAft>
                <a:spcPts val="0"/>
              </a:spcAft>
            </a:pPr>
            <a:r>
              <a:rPr lang="en-US" sz="1100" b="1" dirty="0">
                <a:solidFill>
                  <a:srgbClr val="017B60"/>
                </a:solidFill>
              </a:rPr>
              <a:t>Alternate Ceremony Viewing Options </a:t>
            </a:r>
          </a:p>
          <a:p>
            <a:pPr>
              <a:lnSpc>
                <a:spcPct val="120000"/>
              </a:lnSpc>
              <a:spcBef>
                <a:spcPts val="0"/>
              </a:spcBef>
              <a:spcAft>
                <a:spcPts val="0"/>
              </a:spcAft>
            </a:pPr>
            <a:r>
              <a:rPr lang="en-US" sz="1100" dirty="0"/>
              <a:t>On campus viewing option: L. Douglas Wilder Performing Arts Center. Doors open at 7:30 a.m. No tickets are needed for the Wilder Center. </a:t>
            </a:r>
          </a:p>
          <a:p>
            <a:pPr>
              <a:lnSpc>
                <a:spcPct val="120000"/>
              </a:lnSpc>
              <a:spcBef>
                <a:spcPts val="0"/>
              </a:spcBef>
              <a:spcAft>
                <a:spcPts val="0"/>
              </a:spcAft>
            </a:pPr>
            <a:r>
              <a:rPr lang="en-US" sz="1100" b="1" i="1" dirty="0"/>
              <a:t>*Off campus viewing option: Guests may view the ceremony at www.nsu.edu. </a:t>
            </a:r>
            <a:endParaRPr lang="en-US" sz="1100" b="1" i="1" dirty="0">
              <a:solidFill>
                <a:srgbClr val="001E2E"/>
              </a:solidFill>
            </a:endParaRPr>
          </a:p>
          <a:p>
            <a:pPr>
              <a:lnSpc>
                <a:spcPct val="120000"/>
              </a:lnSpc>
              <a:spcBef>
                <a:spcPts val="0"/>
              </a:spcBef>
              <a:spcAft>
                <a:spcPts val="0"/>
              </a:spcAft>
            </a:pPr>
            <a:r>
              <a:rPr lang="en-US" sz="900" b="1" i="1">
                <a:solidFill>
                  <a:srgbClr val="017B60"/>
                </a:solidFill>
              </a:rPr>
              <a:t>   </a:t>
            </a:r>
            <a:r>
              <a:rPr lang="en-US" sz="900" i="1">
                <a:solidFill>
                  <a:srgbClr val="017B60"/>
                </a:solidFill>
              </a:rPr>
              <a:t>- </a:t>
            </a:r>
            <a:r>
              <a:rPr lang="en-US" sz="1000" i="1" dirty="0">
                <a:solidFill>
                  <a:srgbClr val="297960"/>
                </a:solidFill>
              </a:rPr>
              <a:t>streaming begins at the start of the ceremony</a:t>
            </a:r>
          </a:p>
          <a:p>
            <a:pPr>
              <a:lnSpc>
                <a:spcPct val="120000"/>
              </a:lnSpc>
              <a:spcBef>
                <a:spcPts val="0"/>
              </a:spcBef>
              <a:spcAft>
                <a:spcPts val="0"/>
              </a:spcAft>
            </a:pPr>
            <a:endParaRPr lang="en-US" sz="1100" dirty="0"/>
          </a:p>
          <a:p>
            <a:pPr>
              <a:lnSpc>
                <a:spcPct val="120000"/>
              </a:lnSpc>
              <a:spcBef>
                <a:spcPts val="0"/>
              </a:spcBef>
              <a:spcAft>
                <a:spcPts val="0"/>
              </a:spcAft>
            </a:pPr>
            <a:r>
              <a:rPr lang="en-US" sz="1100" b="1" dirty="0">
                <a:solidFill>
                  <a:srgbClr val="017B60"/>
                </a:solidFill>
              </a:rPr>
              <a:t>Parking</a:t>
            </a:r>
            <a:r>
              <a:rPr lang="en-US" sz="1100" dirty="0"/>
              <a:t> </a:t>
            </a:r>
          </a:p>
          <a:p>
            <a:pPr>
              <a:lnSpc>
                <a:spcPct val="120000"/>
              </a:lnSpc>
              <a:spcBef>
                <a:spcPts val="0"/>
              </a:spcBef>
              <a:spcAft>
                <a:spcPts val="0"/>
              </a:spcAft>
            </a:pPr>
            <a:r>
              <a:rPr lang="en-US" sz="1100" dirty="0"/>
              <a:t>Norfolk State University makes every effort to accommodate guests with mobility challenges. We want our patrons to have a positive memorable on-campus experience. Parking attendants will be on hand to provide assistance and guidance. </a:t>
            </a:r>
          </a:p>
          <a:p>
            <a:pPr marL="285750" indent="-285750">
              <a:lnSpc>
                <a:spcPct val="120000"/>
              </a:lnSpc>
              <a:spcBef>
                <a:spcPts val="0"/>
              </a:spcBef>
              <a:spcAft>
                <a:spcPts val="0"/>
              </a:spcAft>
              <a:buFont typeface="Arial" panose="020B0604020202020204" pitchFamily="34" charset="0"/>
              <a:buChar char="•"/>
            </a:pPr>
            <a:r>
              <a:rPr lang="en-US" sz="1100" dirty="0"/>
              <a:t>All parking lots will be open and available for guests </a:t>
            </a:r>
            <a:r>
              <a:rPr lang="en-US" sz="1100" b="1" dirty="0"/>
              <a:t>except</a:t>
            </a:r>
            <a:r>
              <a:rPr lang="en-US" sz="1100" dirty="0"/>
              <a:t> for Lot 8 at Echols Hall.</a:t>
            </a:r>
          </a:p>
          <a:p>
            <a:pPr marL="285750" indent="-285750">
              <a:lnSpc>
                <a:spcPct val="120000"/>
              </a:lnSpc>
              <a:spcBef>
                <a:spcPts val="0"/>
              </a:spcBef>
              <a:spcAft>
                <a:spcPts val="0"/>
              </a:spcAft>
              <a:buFont typeface="Arial" panose="020B0604020202020204" pitchFamily="34" charset="0"/>
              <a:buChar char="•"/>
            </a:pPr>
            <a:r>
              <a:rPr lang="en-US" sz="1100" dirty="0"/>
              <a:t>Limited handicapped parking will be available to guests on a first come, first serve basis.</a:t>
            </a:r>
          </a:p>
          <a:p>
            <a:pPr marL="285750" indent="-285750">
              <a:lnSpc>
                <a:spcPct val="120000"/>
              </a:lnSpc>
              <a:spcBef>
                <a:spcPts val="0"/>
              </a:spcBef>
              <a:spcAft>
                <a:spcPts val="0"/>
              </a:spcAft>
              <a:buFont typeface="Arial" panose="020B0604020202020204" pitchFamily="34" charset="0"/>
              <a:buChar char="•"/>
            </a:pPr>
            <a:r>
              <a:rPr lang="en-US" sz="1100" dirty="0"/>
              <a:t>Parking will not be available at Price Stadium.</a:t>
            </a:r>
            <a:endParaRPr lang="en-US" dirty="0"/>
          </a:p>
          <a:p>
            <a:pPr marL="285750" indent="-285750">
              <a:lnSpc>
                <a:spcPct val="120000"/>
              </a:lnSpc>
              <a:spcBef>
                <a:spcPts val="0"/>
              </a:spcBef>
              <a:spcAft>
                <a:spcPts val="0"/>
              </a:spcAft>
              <a:buFont typeface="Arial" panose="020B0604020202020204" pitchFamily="34" charset="0"/>
              <a:buChar char="•"/>
            </a:pPr>
            <a:r>
              <a:rPr lang="en-US" sz="1100" dirty="0"/>
              <a:t>Lots 9, 11 &amp; 12 have been designated as handicapped lots for the commencement ceremony. Once these lots reach capacity, guests will be directed to other lots for parking. To gain access to the designated handicapped parking lots, enter the NSU Campus via Gate 8 (located off the Ballentine Ave and/or </a:t>
            </a:r>
            <a:r>
              <a:rPr lang="en-US" sz="1100" dirty="0" err="1"/>
              <a:t>MiddleTowne</a:t>
            </a:r>
            <a:r>
              <a:rPr lang="en-US" sz="1100" dirty="0"/>
              <a:t> Arch).</a:t>
            </a:r>
          </a:p>
          <a:p>
            <a:pPr marL="285750" indent="-285750">
              <a:lnSpc>
                <a:spcPct val="120000"/>
              </a:lnSpc>
              <a:spcBef>
                <a:spcPts val="0"/>
              </a:spcBef>
              <a:spcAft>
                <a:spcPts val="0"/>
              </a:spcAft>
              <a:buFont typeface="Arial" panose="020B0604020202020204" pitchFamily="34" charset="0"/>
              <a:buChar char="•"/>
            </a:pPr>
            <a:r>
              <a:rPr lang="en-US" sz="1100" dirty="0"/>
              <a:t>Shuttle services will be available to transport guests to/from parking lots to Echols Hall. Guests will have to walk to the nearest shuttle stop for pick-up. Shuttles services will begin at 7:00 a.m. </a:t>
            </a:r>
            <a:endParaRPr lang="en-US" sz="1100" dirty="0">
              <a:solidFill>
                <a:srgbClr val="000000"/>
              </a:solidFill>
            </a:endParaRPr>
          </a:p>
          <a:p>
            <a:pPr>
              <a:lnSpc>
                <a:spcPct val="120000"/>
              </a:lnSpc>
              <a:spcBef>
                <a:spcPts val="0"/>
              </a:spcBef>
              <a:spcAft>
                <a:spcPts val="0"/>
              </a:spcAft>
            </a:pPr>
            <a:r>
              <a:rPr lang="en-US" sz="1100" b="1" i="1" dirty="0"/>
              <a:t>  * Please take notice of the lot you park in as shuttles service all lots.</a:t>
            </a:r>
            <a:endParaRPr lang="en-US" sz="1100" b="1" i="1" dirty="0">
              <a:solidFill>
                <a:srgbClr val="001E2E"/>
              </a:solidFill>
            </a:endParaRPr>
          </a:p>
          <a:p>
            <a:pPr marL="285750" indent="-285750">
              <a:lnSpc>
                <a:spcPct val="120000"/>
              </a:lnSpc>
              <a:spcBef>
                <a:spcPts val="0"/>
              </a:spcBef>
              <a:spcAft>
                <a:spcPts val="0"/>
              </a:spcAft>
              <a:buFont typeface="Arial" panose="020B0604020202020204" pitchFamily="34" charset="0"/>
              <a:buChar char="•"/>
            </a:pPr>
            <a:endParaRPr lang="en-US" sz="1100" dirty="0"/>
          </a:p>
        </p:txBody>
      </p:sp>
    </p:spTree>
    <p:extLst>
      <p:ext uri="{BB962C8B-B14F-4D97-AF65-F5344CB8AC3E}">
        <p14:creationId xmlns:p14="http://schemas.microsoft.com/office/powerpoint/2010/main" val="837402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948542-FCE1-3AE6-C6C9-17975609DF70}"/>
              </a:ext>
            </a:extLst>
          </p:cNvPr>
          <p:cNvSpPr>
            <a:spLocks noGrp="1"/>
          </p:cNvSpPr>
          <p:nvPr>
            <p:ph type="title" idx="4294967295"/>
          </p:nvPr>
        </p:nvSpPr>
        <p:spPr>
          <a:xfrm>
            <a:off x="787400" y="542925"/>
            <a:ext cx="10617200" cy="5772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nSpc>
                <a:spcPct val="120000"/>
              </a:lnSpc>
              <a:spcBef>
                <a:spcPts val="0"/>
              </a:spcBef>
              <a:buSzPct val="80000"/>
              <a:defRPr/>
            </a:pPr>
            <a:r>
              <a:rPr kumimoji="0" lang="en-US" sz="1800" b="1" i="0" u="none" strike="noStrike" kern="1200" cap="none" spc="0" normalizeH="0" baseline="0" noProof="0" dirty="0">
                <a:ln>
                  <a:noFill/>
                </a:ln>
                <a:effectLst/>
                <a:uLnTx/>
                <a:uFillTx/>
                <a:latin typeface="+mn-lt"/>
                <a:ea typeface="+mn-ea"/>
                <a:cs typeface="+mn-cs"/>
              </a:rPr>
              <a:t>NOTE: Please be advised that it is a lot of walking; therefore, it is recommended that guests with mobility challenges use walking assistive devices such as wheelchairs, scooters, etc. to and from </a:t>
            </a:r>
            <a:r>
              <a:rPr lang="en-US" sz="1800" b="1" i="0" cap="none" dirty="0">
                <a:latin typeface="+mn-lt"/>
                <a:ea typeface="+mn-ea"/>
                <a:cs typeface="+mn-cs"/>
              </a:rPr>
              <a:t>Price Stadium</a:t>
            </a:r>
            <a:r>
              <a:rPr kumimoji="0" lang="en-US" sz="1800" b="1" i="0" u="none" strike="noStrike" kern="1200" cap="none" spc="0" normalizeH="0" baseline="0" noProof="0" dirty="0">
                <a:ln>
                  <a:noFill/>
                </a:ln>
                <a:effectLst/>
                <a:uLnTx/>
                <a:uFillTx/>
                <a:latin typeface="+mn-lt"/>
                <a:ea typeface="+mn-ea"/>
                <a:cs typeface="+mn-cs"/>
              </a:rPr>
              <a:t>. </a:t>
            </a: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8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800" b="1" i="0" u="none" strike="noStrike" kern="1200" cap="none" spc="0" normalizeH="0" baseline="0" noProof="0" dirty="0">
                <a:ln>
                  <a:noFill/>
                </a:ln>
                <a:solidFill>
                  <a:srgbClr val="017B60"/>
                </a:solidFill>
                <a:effectLst/>
                <a:uLnTx/>
                <a:uFillTx/>
                <a:latin typeface="+mn-lt"/>
                <a:ea typeface="+mn-ea"/>
                <a:cs typeface="+mn-cs"/>
              </a:rPr>
              <a:t>Photography by Guests </a:t>
            </a:r>
            <a:endParaRPr lang="en-US" sz="1800" b="1" i="0" u="none" strike="noStrike" kern="1200" cap="none" spc="0" normalizeH="0" baseline="0" noProof="0" dirty="0">
              <a:ln>
                <a:noFill/>
              </a:ln>
              <a:solidFill>
                <a:srgbClr val="017B60"/>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mn-lt"/>
                <a:ea typeface="+mn-ea"/>
                <a:cs typeface="+mn-cs"/>
              </a:rPr>
              <a:t>It is permissible for Commencement guests to photograph proceedings from the stands only. No one other than those who have been issued a “Press Pass” will be allowed to take pictures on the </a:t>
            </a:r>
            <a:r>
              <a:rPr lang="en-US" sz="1800" i="0" cap="none" dirty="0">
                <a:latin typeface="+mn-lt"/>
                <a:ea typeface="+mn-ea"/>
                <a:cs typeface="+mn-cs"/>
              </a:rPr>
              <a:t>field</a:t>
            </a:r>
            <a:r>
              <a:rPr kumimoji="0" lang="en-US" sz="1800" b="0" i="0" u="none" strike="noStrike" kern="1200" cap="none" spc="0" normalizeH="0" baseline="0" noProof="0" dirty="0">
                <a:ln>
                  <a:noFill/>
                </a:ln>
                <a:effectLst/>
                <a:uLnTx/>
                <a:uFillTx/>
                <a:latin typeface="+mn-lt"/>
                <a:ea typeface="+mn-ea"/>
                <a:cs typeface="+mn-cs"/>
              </a:rPr>
              <a:t>. </a:t>
            </a:r>
            <a:endParaRPr lang="en-US" sz="18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endParaRPr kumimoji="0" lang="en-US" sz="1800" b="0"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800" b="1" i="0" u="none" strike="noStrike" kern="1200" cap="none" spc="0" normalizeH="0" baseline="0" noProof="0" dirty="0">
                <a:ln>
                  <a:noFill/>
                </a:ln>
                <a:solidFill>
                  <a:srgbClr val="017B60"/>
                </a:solidFill>
                <a:effectLst/>
                <a:uLnTx/>
                <a:uFillTx/>
                <a:latin typeface="+mn-lt"/>
                <a:ea typeface="+mn-ea"/>
                <a:cs typeface="+mn-cs"/>
              </a:rPr>
              <a:t>Inclement Weather </a:t>
            </a:r>
            <a:endParaRPr lang="en-US" sz="1800" b="1" i="0" u="none" strike="noStrike" kern="1200" cap="none" spc="0" normalizeH="0" baseline="0" noProof="0" dirty="0">
              <a:ln>
                <a:noFill/>
              </a:ln>
              <a:solidFill>
                <a:srgbClr val="017B60"/>
              </a:solidFill>
              <a:effectLst/>
              <a:uLnTx/>
              <a:uFillTx/>
              <a:latin typeface="+mn-lt"/>
              <a:ea typeface="+mn-ea"/>
              <a:cs typeface="+mn-cs"/>
            </a:endParaRPr>
          </a:p>
          <a:p>
            <a:pPr>
              <a:lnSpc>
                <a:spcPct val="120000"/>
              </a:lnSpc>
              <a:spcBef>
                <a:spcPts val="0"/>
              </a:spcBef>
              <a:buSzPct val="80000"/>
              <a:defRPr/>
            </a:pPr>
            <a:r>
              <a:rPr kumimoji="0" lang="en-US" sz="1800" b="0" i="0" u="none" strike="noStrike" kern="1200" cap="none" spc="0" normalizeH="0" baseline="0" noProof="0" dirty="0">
                <a:ln>
                  <a:noFill/>
                </a:ln>
                <a:effectLst/>
                <a:uLnTx/>
                <a:uFillTx/>
                <a:latin typeface="+mn-lt"/>
                <a:ea typeface="+mn-ea"/>
                <a:cs typeface="+mn-cs"/>
              </a:rPr>
              <a:t>In case of severe weather that would alter the location of the ceremony, </a:t>
            </a:r>
            <a:r>
              <a:rPr lang="en-US" sz="1800" i="0" cap="none" dirty="0">
                <a:latin typeface="+mn-lt"/>
                <a:ea typeface="+mn-ea"/>
                <a:cs typeface="+mn-cs"/>
              </a:rPr>
              <a:t>schedule</a:t>
            </a:r>
            <a:r>
              <a:rPr kumimoji="0" lang="en-US" sz="1800" b="0" i="0" u="none" strike="noStrike" kern="1200" cap="none" spc="0" normalizeH="0" baseline="0" noProof="0" dirty="0">
                <a:ln>
                  <a:noFill/>
                </a:ln>
                <a:effectLst/>
                <a:uLnTx/>
                <a:uFillTx/>
                <a:latin typeface="+mn-lt"/>
                <a:ea typeface="+mn-ea"/>
                <a:cs typeface="+mn-cs"/>
              </a:rPr>
              <a:t> time, and/or </a:t>
            </a:r>
            <a:r>
              <a:rPr lang="en-US" sz="1800" i="0" cap="none" dirty="0">
                <a:latin typeface="+mn-lt"/>
                <a:ea typeface="+mn-ea"/>
                <a:cs typeface="+mn-cs"/>
              </a:rPr>
              <a:t>cancellation</a:t>
            </a:r>
            <a:r>
              <a:rPr kumimoji="0" lang="en-US" sz="1800" b="0" i="0" u="none" strike="noStrike" kern="1200" cap="none" spc="0" normalizeH="0" baseline="0" noProof="0" dirty="0">
                <a:ln>
                  <a:noFill/>
                </a:ln>
                <a:effectLst/>
                <a:uLnTx/>
                <a:uFillTx/>
                <a:latin typeface="+mn-lt"/>
                <a:ea typeface="+mn-ea"/>
                <a:cs typeface="+mn-cs"/>
              </a:rPr>
              <a:t> </a:t>
            </a:r>
            <a:r>
              <a:rPr lang="en-US" sz="1800" i="0" cap="none" dirty="0">
                <a:latin typeface="+mn-lt"/>
                <a:ea typeface="+mn-ea"/>
                <a:cs typeface="+mn-cs"/>
              </a:rPr>
              <a:t>of </a:t>
            </a:r>
            <a:r>
              <a:rPr kumimoji="0" lang="en-US" sz="1800" b="0" i="0" u="none" strike="noStrike" kern="1200" cap="none" spc="0" normalizeH="0" baseline="0" noProof="0" dirty="0">
                <a:ln>
                  <a:noFill/>
                </a:ln>
                <a:effectLst/>
                <a:uLnTx/>
                <a:uFillTx/>
                <a:latin typeface="+mn-lt"/>
                <a:ea typeface="+mn-ea"/>
                <a:cs typeface="+mn-cs"/>
              </a:rPr>
              <a:t>the ceremony, please visit the NSU website at www.nsu.edu, call the University operator at (757) 823-8600, listen to WNSB 91.1 FM, or tune in to WNSU Channel 47.</a:t>
            </a:r>
            <a:endParaRPr lang="en-US" sz="18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Pct val="80000"/>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mn-lt"/>
                <a:ea typeface="+mn-ea"/>
                <a:cs typeface="+mn-cs"/>
              </a:rPr>
              <a:t> </a:t>
            </a:r>
            <a:endParaRPr lang="en-US" sz="1800" b="0" i="0" u="none" strike="noStrike" kern="1200" cap="none" spc="0" normalizeH="0" baseline="0" noProof="0" dirty="0">
              <a:ln>
                <a:noFill/>
              </a:ln>
              <a:effectLst/>
              <a:uLnTx/>
              <a:uFillTx/>
              <a:latin typeface="+mn-lt"/>
              <a:ea typeface="+mn-ea"/>
              <a:cs typeface="+mn-cs"/>
            </a:endParaRPr>
          </a:p>
          <a:p>
            <a:pPr>
              <a:lnSpc>
                <a:spcPct val="120000"/>
              </a:lnSpc>
              <a:spcBef>
                <a:spcPts val="0"/>
              </a:spcBef>
              <a:buSzPct val="80000"/>
              <a:defRPr/>
            </a:pPr>
            <a:r>
              <a:rPr kumimoji="0" lang="en-US" sz="1800" b="0" i="0" u="none" strike="noStrike" kern="1200" cap="none" spc="0" normalizeH="0" baseline="0" noProof="0" dirty="0">
                <a:ln>
                  <a:noFill/>
                </a:ln>
                <a:effectLst/>
                <a:uLnTx/>
                <a:uFillTx/>
                <a:latin typeface="+mn-lt"/>
                <a:ea typeface="+mn-ea"/>
                <a:cs typeface="+mn-cs"/>
              </a:rPr>
              <a:t>All guests will be required to have a ticket in order to gain access to </a:t>
            </a:r>
            <a:r>
              <a:rPr lang="en-US" sz="1800" i="0" cap="none" dirty="0">
                <a:latin typeface="+mn-lt"/>
                <a:ea typeface="+mn-ea"/>
                <a:cs typeface="+mn-cs"/>
              </a:rPr>
              <a:t>the inclement weather location</a:t>
            </a:r>
            <a:r>
              <a:rPr kumimoji="0" lang="en-US" sz="1800" b="0" i="0" u="none" strike="noStrike" kern="1200" cap="none" spc="0" normalizeH="0" baseline="0" noProof="0" dirty="0">
                <a:ln>
                  <a:noFill/>
                </a:ln>
                <a:effectLst/>
                <a:uLnTx/>
                <a:uFillTx/>
                <a:latin typeface="+mn-lt"/>
                <a:ea typeface="+mn-ea"/>
                <a:cs typeface="+mn-cs"/>
              </a:rPr>
              <a:t>. Each graduate will be given </a:t>
            </a:r>
            <a:r>
              <a:rPr lang="en-US" sz="1800" i="0" cap="none" dirty="0">
                <a:latin typeface="+mn-lt"/>
                <a:ea typeface="+mn-ea"/>
                <a:cs typeface="+mn-cs"/>
              </a:rPr>
              <a:t>six</a:t>
            </a:r>
            <a:r>
              <a:rPr kumimoji="0" lang="en-US" sz="1800" b="0" i="0" u="none" strike="noStrike" kern="1200" cap="none" spc="0" normalizeH="0" baseline="0" noProof="0" dirty="0">
                <a:ln>
                  <a:noFill/>
                </a:ln>
                <a:effectLst/>
                <a:uLnTx/>
                <a:uFillTx/>
                <a:latin typeface="+mn-lt"/>
                <a:ea typeface="+mn-ea"/>
                <a:cs typeface="+mn-cs"/>
              </a:rPr>
              <a:t> </a:t>
            </a:r>
            <a:r>
              <a:rPr lang="en-US" sz="1800" i="0" cap="none" dirty="0">
                <a:latin typeface="+mn-lt"/>
                <a:ea typeface="+mn-ea"/>
                <a:cs typeface="+mn-cs"/>
              </a:rPr>
              <a:t>(6)</a:t>
            </a:r>
            <a:r>
              <a:rPr kumimoji="0" lang="en-US" sz="1800" b="0" i="0" u="none" strike="noStrike" kern="1200" cap="none" spc="0" normalizeH="0" baseline="0" noProof="0" dirty="0">
                <a:ln>
                  <a:noFill/>
                </a:ln>
                <a:effectLst/>
                <a:uLnTx/>
                <a:uFillTx/>
                <a:latin typeface="+mn-lt"/>
                <a:ea typeface="+mn-ea"/>
                <a:cs typeface="+mn-cs"/>
              </a:rPr>
              <a:t> </a:t>
            </a:r>
            <a:r>
              <a:rPr lang="en-US" sz="1800" i="0" cap="none" dirty="0">
                <a:latin typeface="+mn-lt"/>
                <a:ea typeface="+mn-ea"/>
                <a:cs typeface="+mn-cs"/>
              </a:rPr>
              <a:t>rain tickets</a:t>
            </a:r>
            <a:r>
              <a:rPr kumimoji="0" lang="en-US" sz="1800" b="0" i="0" u="none" strike="noStrike" kern="1200" cap="none" spc="0" normalizeH="0" baseline="0" noProof="0" dirty="0">
                <a:ln>
                  <a:noFill/>
                </a:ln>
                <a:effectLst/>
                <a:uLnTx/>
                <a:uFillTx/>
                <a:latin typeface="+mn-lt"/>
                <a:ea typeface="+mn-ea"/>
                <a:cs typeface="+mn-cs"/>
              </a:rPr>
              <a:t> at the commencement rehearsal. Distribution of commencement </a:t>
            </a:r>
            <a:r>
              <a:rPr lang="en-US" sz="1800" i="0" cap="none" dirty="0">
                <a:latin typeface="+mn-lt"/>
                <a:ea typeface="+mn-ea"/>
                <a:cs typeface="+mn-cs"/>
              </a:rPr>
              <a:t>rain tickets</a:t>
            </a:r>
            <a:r>
              <a:rPr kumimoji="0" lang="en-US" sz="1800" b="0" i="0" u="none" strike="noStrike" kern="1200" cap="none" spc="0" normalizeH="0" baseline="0" noProof="0" dirty="0">
                <a:ln>
                  <a:noFill/>
                </a:ln>
                <a:effectLst/>
                <a:uLnTx/>
                <a:uFillTx/>
                <a:latin typeface="+mn-lt"/>
                <a:ea typeface="+mn-ea"/>
                <a:cs typeface="+mn-cs"/>
              </a:rPr>
              <a:t> is solely the responsibility of the graduate. </a:t>
            </a:r>
            <a:r>
              <a:rPr kumimoji="0" lang="en-US" sz="1800" b="1" i="0" u="none" strike="noStrike" kern="1200" cap="none" spc="0" normalizeH="0" baseline="0" noProof="0" dirty="0">
                <a:ln>
                  <a:noFill/>
                </a:ln>
                <a:solidFill>
                  <a:srgbClr val="017B60"/>
                </a:solidFill>
                <a:effectLst/>
                <a:uLnTx/>
                <a:uFillTx/>
                <a:latin typeface="+mn-lt"/>
                <a:ea typeface="+mn-ea"/>
                <a:cs typeface="+mn-cs"/>
              </a:rPr>
              <a:t>Extra tickets will not be available</a:t>
            </a:r>
            <a:r>
              <a:rPr kumimoji="0" lang="en-US" sz="1800" b="0" i="0" u="none" strike="noStrike" kern="1200" cap="none" spc="0" normalizeH="0" baseline="0" noProof="0" dirty="0">
                <a:ln>
                  <a:noFill/>
                </a:ln>
                <a:effectLst/>
                <a:uLnTx/>
                <a:uFillTx/>
                <a:latin typeface="+mn-lt"/>
                <a:ea typeface="+mn-ea"/>
                <a:cs typeface="+mn-cs"/>
              </a:rPr>
              <a:t>. </a:t>
            </a:r>
            <a:endParaRPr lang="en-US" sz="1800" b="0" i="0" u="none" strike="noStrike" kern="1200" cap="none" spc="0" normalizeH="0" baseline="0" noProof="0" dirty="0">
              <a:ln>
                <a:noFill/>
              </a:ln>
              <a:effectLst/>
              <a:uLnTx/>
              <a:uFillTx/>
              <a:latin typeface="+mn-lt"/>
              <a:ea typeface="+mn-ea"/>
              <a:cs typeface="+mn-cs"/>
            </a:endParaRPr>
          </a:p>
          <a:p>
            <a:pPr>
              <a:lnSpc>
                <a:spcPct val="120000"/>
              </a:lnSpc>
              <a:spcBef>
                <a:spcPts val="0"/>
              </a:spcBef>
              <a:buSzPct val="80000"/>
              <a:defRPr/>
            </a:pPr>
            <a:br>
              <a:rPr lang="en-US" sz="1800" i="0" cap="none" dirty="0">
                <a:latin typeface="+mn-lt"/>
                <a:ea typeface="+mn-ea"/>
                <a:cs typeface="+mn-cs"/>
              </a:rPr>
            </a:br>
            <a:r>
              <a:rPr lang="en-US" sz="1800" i="0" cap="none" dirty="0">
                <a:latin typeface="+mn-lt"/>
                <a:ea typeface="+mn-ea"/>
                <a:cs typeface="+mn-cs"/>
              </a:rPr>
              <a:t>In the event of inclement weather, decisions about the ceremony will be made no later than </a:t>
            </a:r>
            <a:r>
              <a:rPr lang="en-US" sz="1800" b="1" i="0" cap="none" dirty="0">
                <a:latin typeface="+mn-lt"/>
                <a:ea typeface="+mn-ea"/>
                <a:cs typeface="+mn-cs"/>
              </a:rPr>
              <a:t>6:00 a.m. Commencement day</a:t>
            </a:r>
            <a:r>
              <a:rPr lang="en-US" sz="1800" i="0" cap="none" dirty="0">
                <a:latin typeface="+mn-lt"/>
                <a:ea typeface="+mn-ea"/>
                <a:cs typeface="+mn-cs"/>
              </a:rPr>
              <a:t>.</a:t>
            </a:r>
            <a:endParaRPr lang="en-US" sz="1800" b="0" i="0" u="none" strike="noStrike" kern="1200" cap="none" spc="0" normalizeH="0" baseline="0" noProof="0" dirty="0">
              <a:ln>
                <a:noFill/>
              </a:ln>
              <a:solidFill>
                <a:schemeClr val="tx2"/>
              </a:solidFill>
              <a:effectLst/>
              <a:uLnTx/>
              <a:uFillTx/>
              <a:latin typeface="+mn-lt"/>
              <a:ea typeface="+mn-ea"/>
              <a:cs typeface="+mn-cs"/>
            </a:endParaRPr>
          </a:p>
        </p:txBody>
      </p:sp>
    </p:spTree>
    <p:extLst>
      <p:ext uri="{BB962C8B-B14F-4D97-AF65-F5344CB8AC3E}">
        <p14:creationId xmlns:p14="http://schemas.microsoft.com/office/powerpoint/2010/main" val="643777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30E62E91-3991-445A-ADE0-DB143B39320F}">
  <ds:schemaRefs>
    <ds:schemaRef ds:uri="http://schemas.microsoft.com/sharepoint/v3/contenttype/forms"/>
  </ds:schemaRefs>
</ds:datastoreItem>
</file>

<file path=customXml/itemProps2.xml><?xml version="1.0" encoding="utf-8"?>
<ds:datastoreItem xmlns:ds="http://schemas.openxmlformats.org/officeDocument/2006/customXml" ds:itemID="{1C180A77-4928-484F-9529-F716C85D6A6D}">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C20BE78-9FDF-401B-B412-3AA10EC5BEA3}">
  <ds:schemaRefs>
    <ds:schemaRef ds:uri="16c05727-aa75-4e4a-9b5f-8a80a1165891"/>
    <ds:schemaRef ds:uri="230e9df3-be65-4c73-a93b-d1236ebd677e"/>
    <ds:schemaRef ds:uri="71af3243-3dd4-4a8d-8c0d-dd76da1f02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{10F006E9-F96D-48E8-BE32-21D21A02695C}TF020710ce-b2a3-4743-8ec4-0abcd2574951ef9f6aa4_win32-415a623b9e9a</Template>
  <TotalTime>1284</TotalTime>
  <Words>5766</Words>
  <Application>Microsoft Office PowerPoint</Application>
  <PresentationFormat>Widescreen</PresentationFormat>
  <Paragraphs>480</Paragraphs>
  <Slides>21</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Univers Condensed Light</vt:lpstr>
      <vt:lpstr>Walbaum Display Light</vt:lpstr>
      <vt:lpstr>AngleLinesVTI</vt:lpstr>
      <vt:lpstr>Commencement MAY 2026 Information Booklet   Norfolk State University 700 Park Avenue | Norfolk, VA 23504 757-823-8600 www.nsu.edu   </vt:lpstr>
      <vt:lpstr>AGENDA</vt:lpstr>
      <vt:lpstr>  COMMENCEMENT INFORMATION </vt:lpstr>
      <vt:lpstr>Commencement Day Information  Norfolk State University’s Spring 2026 Commencement will be held on campus at William "Dick" Price Stadium on Saturday, May 9, 2026. The processional will begin at 9:00 a.m. with the program immediately following.   Graduates Check-In  Graduates may begin arriving at the Price Stadium Ticket Window at 7:00 a.m. to pick up name cards. However, all graduates must be checked-in no later than 8:00 a.m. Graduates will be directed to the designated area(s) for student line-up in the Woods Science Building. Graduates arriving after 8:00 a.m. will not be allowed to join the academic processional.  *Please allow extra time as all individuals participating in commencement will use the same entry and security check points.   Regalia &amp; Attire  Full academic regalia (cap, gown, tassel, and hood) is required for those participating in the academic processional. Graduates should refrain from bringing personal items (i.e. purses, bags, cell phones and other electronic devices). Please also plan to wear appropriate, professional attire and comfortable shoes. (No Athletic Gear).  Professional Attire: suit, button down shirt, tie, skirts and/or slacks, dress shoes; dark colors to match green robes; modest heel height strongly recommended. </vt:lpstr>
      <vt:lpstr>Degrees and Certificates  Presentation of Candidates – The Dean of each of the University’s schools/colleges will present to the President the candidates for graduation from the school/college by department. As the department is called, the candidates from the department will stand.  Hooding – Only doctoral degree candidates will be hooded during the commencement ceremony. All other candidates should arrive at commencement ceremony in full academic regalia (cap, gown, hood, and tassel.) *Candidates should bring academic hoods to the Commencement Rehearsal.  Conferring of Degrees – After the President has conferred the degrees, those graduates will begin their walk to the stage to receive their degree. (Spacing will be supervised by designated marshals). Upon proceeding to the stage, graduates will receive their degree from the University Registrar and pass the name card to the Reader. Once the student’s name is called, graduates will proceed to the President for handshake and picture. Upon returning to their seats, graduates will remain standing until the last person in the row has returned, whereupon all in the row may be seated. When the ceremony has concluded, graduates will follow designated marshals back to the assembly area.  Names in Commencement Program Booklet - The names of candidates appearing in the Commencement Program Book will be of those who had a graduation application submitted to the Office of the Registrar prior to the close of business Monday, April 20th. Any graduation candidate applications received after this date will not be listed in the commencement program. Having your name in the commencement program does not mean your degree will be conferred.   </vt:lpstr>
      <vt:lpstr>Venue Information &amp; Parking   Norfolk State University’s Commencement will be held on campus at William "Dick" Price Stadium. Stadium gates will open to the general public at 7:00 a.m. Parking will be available throughout the campus.  All parking lots will be open and available for guests except for Lot 8 at Echols Hall. Limited handicapped parking will be available to guests on a first come, first serve basis. Lots 9, 11 &amp; 12 have been designated as handicapped lots for the commencement ceremony. Once these lots reach capacity, guests will be directed to other lots for parking. To gain access to the designated handicapped parking lots, enter the NSU Campus via Gate 8 (located off Ballentine Ave and/or MiddleTowne Arch). Shuttle services will be available to transport guests to/from parking lots to William "Dick" Price Stadium. Guests will have to walk to the nearest shuttle stop for pick-up. Shuttles services will begin at 7:00 a.m.  (Please take notice of the lot you park in as shuttles service all lots)  </vt:lpstr>
      <vt:lpstr>Information for GUESTS attending the Commencement Day Ceremony </vt:lpstr>
      <vt:lpstr>Ceremony Venue  The 116th Commencement Ceremony will be held at William "Dick" Price Stadium. Stadium gates will open to the general public at 7:00 a.m. No tickets are required for entry into the Stadium. Tickets are only required if the ceremony is moved inside due to inclement weather. All guests ages 2 and older must have a ticket to enter Echols Hall.  Tickets  Each graduate will receive six (6) rain tickets for the ceremony. All guests from ages 2 and over must have a ticket to enter Echols Hall. No extra tickets will be available. Graduates do not need a ticket for the ceremony.   *NOTE: If the ceremony remains in the Stadium, tickets will not be needed.  Guest Seating  Seating is available on a first come, first served basis. No saving of seats is permitted. All guests will be required to sit in the bleachers of the Stadium. Only graduates, faculty, and working commencement staff are allowed on the field. Handicapped seating will be available in the designated areas around the stadium.  Masks  Face masks are not required for anyone attending the commencement ceremony. However, guests may choose to continue to wear masks at their own discretion. Please respect the masking decisions of all patrons.  Safety and Security  For the safety and security of all participants and attendees will be required to enter through security check points. Guests will be subject to metal detectors and/or wanding upon entry into the stadium. For a safe and smooth entry into the graduation area, it is recommended to use clear see-through bags and small clutch bags that are approximately the size of your hand. No weapons of any kind are permitted on campus. The following items are prohibited and should not be brought to campus: noise makers, confetti, balloons, inflatables, wrapped packages, placards/signs, backpacks, firearms, weapons including fireworks, firearms, sticks, clubs, knives of any length, and other weapons.  *Please do not bring any prohibited items.</vt:lpstr>
      <vt:lpstr>NOTE: Please be advised that it is a lot of walking; therefore, it is recommended that guests with mobility challenges use walking assistive devices such as wheelchairs, scooters, etc. to and from Price Stadium.   Photography by Guests  It is permissible for Commencement guests to photograph proceedings from the stands only. No one other than those who have been issued a “Press Pass” will be allowed to take pictures on the field.   Inclement Weather  In case of severe weather that would alter the location of the ceremony, schedule time, and/or cancellation of the ceremony, please visit the NSU website at www.nsu.edu, call the University operator at (757) 823-8600, listen to WNSB 91.1 FM, or tune in to WNSU Channel 47.   All guests will be required to have a ticket in order to gain access to the inclement weather location. Each graduate will be given six (6) rain tickets at the commencement rehearsal. Distribution of commencement rain tickets is solely the responsibility of the graduate. Extra tickets will not be available.   In the event of inclement weather, decisions about the ceremony will be made no later than 6:00 a.m. Commencement day.</vt:lpstr>
      <vt:lpstr>Hotel Information</vt:lpstr>
      <vt:lpstr>PreparinG foR the Ceremony </vt:lpstr>
      <vt:lpstr>Participation in the Commencement Ceremony  Only those students who have been conferred will be allowed to participate in commencement. Degrees will be distributed during the commencement ceremony to students with no outstanding financial obligations. If you are taking a course(s) at another institution during your last semester, this can adversely affect your graduation participation as all grades MUST be posted in order for your degree to be conferred. Any candidate who submits a graduation application and has it processed by the Office of the Registrar will be able to purchase graduation attire when it is made available by the NSU Bookstore (distribution information will be posted by NSU Bookstore). This does not mean that you will be allowed to participate in the commencement ceremony.   Commencement Fees  All degree candidates are required to pay the mandatory $30 graduation application fee. The payment deadline is Wednesday, April 29th. (The application fee is assessed each time an application is submitted.) Students must be financially cleared in order to receive degree and/or transcripts. This includes payment of the graduation fee, tuition and all other fees (Cashier’s Office, Student Services Center, 2nd floor, Room 209) as well as any outstanding parking (University Police Department) or library fines (Lyman B. Brooks Library Circulation/Reserve Department, 1st floor).   Important Dates to Remember:  Wednesday, April 29th - Final grades are due to the Office of the Registrar for Spring 2026 graduation candidates.   The Office of the Registrar will send an email to all undergraduate and graduate candidates informing them of their degree conferral and eligibility to participate in commencement ceremony. All questions should be directed to the Office of the Registrar at 757-823-8377 or regstrar@nsu.edu.   Commencement Rehearsal  Norfolk State University’s Commencement Rehearsal will be held at 9:00 a.m. on Friday, May 8, 2026 in Joseph G. Echols Memorial Hall. It is mandatory that all candidates for graduation attend Commencement Rehearsal. The rehearsal will last approximately two hours. Graduates will receive the most up-to-date information regarding commencement check-in, graduate line-up, and other pertinent details. Graduates should bring picture ID and their hood. </vt:lpstr>
      <vt:lpstr>Graduation Fair  The NSU Bookstore will host the Graduation Fair in conjunction with Herff Jones from 11 a.m. – 3 p.m. on Monday, March 30 and Tuesday, March 31. For more information regarding the Graduation Fair, please call the NSU Bookstore at 757-823-2037 or visit www.norfolkstate.bncollege.com.  Loan Exit Counseling Borrowers of the Ford Direct Student Loan, Federal Perkins Loan, and Virginia State Student Loan (VSSL) must attend MANDATORY EXIT COUNSELING SESSIONS. For Direct Loans Exit Counseling only please complete the exit loan counseling online before attending the in-person session by visiting www.studentloans.gov login in with your FSA ID. Please print proof of counseling completion at the end of the online session and bring copy to the in-person session. If you do not sign in with your FSA ID, you cannot meet the requirement for completing this counseling. For Federal Perkins Loan and Virginia State Student Loan (VSSL) Counseling, please complete the exit loan counseling online before attending the in-person session by visiting www.ecsi.net/myacct. Login with ECSIWebPin.   Please print proof of counseling completion at the end of the online session, and bring copy to the in-person session, assist with the completion of the online Exit Counseling information, please bring with you the names, addresses and telephone Numbers of three different references not living with you.   Please contact the Office of Financial Aid at (757) 823-8381 or financialaid@nsu.edu for all Ford Direct Student Loans and Mr. Raymond Johnson at (757) 823-2647 rajohnson@nsu.edu in the Office of Student Accounts for Virginia State Student Loans – VSSL and/or Federal Perkins Loans.</vt:lpstr>
      <vt:lpstr>Direct Loan Late-Stage Delinquency Program  Norfolk State University is a participant in the William D. Ford Direct Loan Late-Stage Delinquency Program. Many students go into default on their student loans because they do not understand their repayment options. The Direct Loan Servicing Center is facilitating communications with delinquent borrowers to help schools reduce default rates. Defaulting on your student loan not only affects you, but it also adversely affects Norfolk State University where you obtained your student loan. Late-Stage Delinquency includes borrowers who are more than 240 days, but less than 361 days, delinquent in making a payment on a subsidized or unsubsidized student loan. Borrowers who are in late-stage delinquency are at greatest risk of losing eligibility for Title IV aid and defaulting on their student loan. The good news is that this represents a small percentage of students in repayment.   Delinquent borrowers may call the Default Resolution Group at 800-621-3115 for assistance in bringing loans to current status. For Additional Information, visit www.studentloans.gov   It is very important for borrowers to understand the consequences of default: The U. S. Treasury may withhold tax refunds to make payments (Federal Direct and Federal Perkins) on the defaulted loan. The borrower may have to pay additional collection costs. The borrower may be subject to wage garnishment. Credit Bureaus may be notified, and credit ratings will suffer. This may mean that the borrower cannot get a car loan, a mortgage loan, a credit card, and may be reported as a bad credit risk, which can affect the borrower for years to come. Once the loan is declared in default, the borrower is no longer entitled to any deferments or forbearances. In addition, the borrower may not receive any additional Title IV federal student aid. </vt:lpstr>
      <vt:lpstr>Ordering the Correct Regalia</vt:lpstr>
      <vt:lpstr>Hood Colors  In determining what you need, you first need to know a bit about choosing colors. Your hood velvet color is the color of your discipline (for example, Purple is the color of the Law discipline). The inside of the hood includes a field color, and may contain one or more chevrons, all of which represent your school colors. For more information, please contact the NSU Bookstore at (757) 823-2037.   Doctoral Degree Candidates: Green Tam/Gold Tassel/Green Gown/Doctorate Hood  Norfolk State University awards the Doctor of Philosophy degree. The gold tassel is worn to the left, signifying the possession of an academic degree. The doctor’s gown has voluminous sleeves with three velvet chevrons, and velvet facing down the front openings of the gown. Colors listed below designate the proper doctorate hood color:</vt:lpstr>
      <vt:lpstr>Bachelor’s Degree Candidates: Green Cap/Tassel/Green Gown  The cap is worn parallel to the floor. Undergraduates, who have not yet earned a first degree, wear the tassel forward and to the right. During the ceremony when directed the tassel is moved to the left, signifying the conferring of the degree.  Colors listed in the chart designate the proper bachelor’s hood color listed by college/school:  </vt:lpstr>
      <vt:lpstr>Dress and Decorum All graduates, except those being commissioned in ROTC, are required to wear academic attire (Mortar boards and gowns). Mortar boards (hats) are worn with the tips in a horizontal position – not tilted. All undergraduates and candidates for associate degrees march with tassels on the right side of their hats. Graduate students always wear their tassels on the left side during the ceremony. Men wear hats throughout the program except during the Invocation, National Anthem and Benediction. Women do not remove their hats during the ceremony. Professional and/or business attire should be worn under robes. Purses are not to be carried in the processional. Provisions should be made to leave them with family or friends. Cellular telephones and/or any electronic devices are not to be used at any time during the ceremony. </vt:lpstr>
      <vt:lpstr>Important Telephone Numbers </vt:lpstr>
      <vt:lpstr>Congratulations Graduates  *disclaimer: Information is subject to change without notice</vt:lpstr>
      <vt:lpstr>THANK YOU   Commencement Spring 2026 sponsor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Vega, Lauren A.</dc:creator>
  <cp:lastModifiedBy>Vega, Lauren A.</cp:lastModifiedBy>
  <cp:revision>450</cp:revision>
  <cp:lastPrinted>2025-09-25T20:12:29Z</cp:lastPrinted>
  <dcterms:created xsi:type="dcterms:W3CDTF">2025-09-24T19:57:04Z</dcterms:created>
  <dcterms:modified xsi:type="dcterms:W3CDTF">2026-04-22T21:01:29Z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