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8/9/2022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8/9/2022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8/9/2022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8/9/2022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7.png"/><Relationship Id="rId4" Type="http://schemas.openxmlformats.org/officeDocument/2006/relationships/hyperlink" Target="mailto:Sbonney@nsu.ed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7.png"/><Relationship Id="rId4" Type="http://schemas.openxmlformats.org/officeDocument/2006/relationships/hyperlink" Target="http://webapps.nsu.edu/workstudy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7.png"/><Relationship Id="rId4" Type="http://schemas.openxmlformats.org/officeDocument/2006/relationships/hyperlink" Target="https://www.nsu.edu/financial-aid/work-study/form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Norfolk State University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Student Orientation</a:t>
            </a:r>
          </a:p>
        </p:txBody>
      </p:sp>
    </p:spTree>
    <p:extLst>
      <p:ext uri="{BB962C8B-B14F-4D97-AF65-F5344CB8AC3E}">
        <p14:creationId xmlns:p14="http://schemas.microsoft.com/office/powerpoint/2010/main" val="27731848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Federal/State Tax Forms</a:t>
            </a:r>
            <a:b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(W-4/VA-4) </a:t>
            </a:r>
            <a:b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Tax forms are to be completed by the student.</a:t>
            </a:r>
          </a:p>
          <a:p>
            <a:r>
              <a:rPr lang="en-US" altLang="en-US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 can be no mistakes, errors, or white-out on tax forms.</a:t>
            </a:r>
          </a:p>
          <a:p>
            <a:r>
              <a:rPr lang="en-US" altLang="en-US" sz="3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student must use a permanent address, not a campus address.</a:t>
            </a:r>
            <a:endParaRPr lang="en-US" altLang="en-US" sz="36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90200" y="537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383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>
              <a:lnSpc>
                <a:spcPct val="90000"/>
              </a:lnSpc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I9 Form/Employment </a:t>
            </a:r>
            <a:b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Eligibility Verification</a:t>
            </a:r>
            <a:b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 will need to show two original ids for verification unless you use a passport.  (see List of Documents)</a:t>
            </a:r>
          </a:p>
          <a:p>
            <a:pPr>
              <a:lnSpc>
                <a:spcPct val="90000"/>
              </a:lnSpc>
            </a:pP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 ID needs to be a picture ID</a:t>
            </a:r>
          </a:p>
          <a:p>
            <a:pPr>
              <a:lnSpc>
                <a:spcPct val="90000"/>
              </a:lnSpc>
            </a:pP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 will need your social security card for verification. </a:t>
            </a:r>
          </a:p>
          <a:p>
            <a:pPr>
              <a:lnSpc>
                <a:spcPct val="90000"/>
              </a:lnSpc>
            </a:pP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Make sure you sign in section 1 and your supervisor will complete and sign section 2.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44200" y="52662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268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7" t="16667" r="27083" b="11111"/>
          <a:stretch>
            <a:fillRect/>
          </a:stretch>
        </p:blipFill>
        <p:spPr>
          <a:xfrm>
            <a:off x="546100" y="558800"/>
            <a:ext cx="11074400" cy="56515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41000" y="5219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195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46200" y="406400"/>
            <a:ext cx="9486900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87400" y="787400"/>
            <a:ext cx="10756900" cy="5576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Timesheets and Contracts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These forms will be generated after the completed a work-study packet and submitted to the financial aid office for processing. The contracts will be electronically sent to the supervisors. </a:t>
            </a:r>
          </a:p>
          <a:p>
            <a:pPr>
              <a:lnSpc>
                <a:spcPct val="90000"/>
              </a:lnSpc>
            </a:pP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Your supervisor will have access to your timesheet once you have submitted the contract to the Financial Aid Office.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YOU CAN NOT START WORK UNTIL YOU SIGN AND RETURN THE CONTRACT.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31500" y="5295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819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Timesheets Cont.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Ensure you never go over the initial total hours.</a:t>
            </a:r>
          </a:p>
          <a:p>
            <a:pPr>
              <a:defRPr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Keep track of your time by subtracting weekly hours from initial total hours.</a:t>
            </a:r>
          </a:p>
          <a:p>
            <a:pPr>
              <a:defRPr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Timesheets will not be accepted late.  Late timesheets are processed with next pay period.</a:t>
            </a:r>
          </a:p>
          <a:p>
            <a:pPr>
              <a:defRPr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Make sure you keep copies of the contract and timesheet for your records. Do not go over that amount.  You can not be paid over that amount.</a:t>
            </a:r>
          </a:p>
          <a:p>
            <a:pPr>
              <a:defRPr/>
            </a:pP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64800" y="52662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348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What’s  Next?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 should now be searching or interviewing for a job.</a:t>
            </a:r>
          </a:p>
          <a:p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you have been hired, you can submit the work-study packet to the Financial Aid Office.</a:t>
            </a:r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0000" y="5054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733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39800" y="825501"/>
            <a:ext cx="104013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Contact Information:</a:t>
            </a:r>
          </a:p>
          <a:p>
            <a:pPr algn="ctr">
              <a:defRPr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Shakehma Bonney</a:t>
            </a:r>
          </a:p>
          <a:p>
            <a:pPr algn="ctr"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Work-Study Coordinator</a:t>
            </a:r>
          </a:p>
          <a:p>
            <a:pPr algn="ctr"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Financial Aid Office</a:t>
            </a:r>
          </a:p>
          <a:p>
            <a:pPr algn="ctr"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700 Park Avenue, Suite 211</a:t>
            </a:r>
          </a:p>
          <a:p>
            <a:pPr algn="ctr"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 Norfolk  VA, 23504</a:t>
            </a:r>
          </a:p>
          <a:p>
            <a:pPr algn="ctr"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sbonney@nsu.edu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 757-823-8953 (work)</a:t>
            </a:r>
          </a:p>
          <a:p>
            <a:pPr algn="ctr"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757-823-9059 (fax)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21900" y="497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07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Welcome to the NSU Work-Study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Only students who have been awarded work-study can participate in the work-study program. Students are expected to adhere to guidelines and deadlines. 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96500" y="5016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047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Work-Study Funds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Work-Study funds, unlike other forms of financial aid awards, are earned as the student works the contracted hours. Therefore, work-study does not count toward your tuition balance. 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86997" y="52662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743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Work-Study Payment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Student are paid based on job duties. Students are paid $12 per hour. </a:t>
            </a:r>
          </a:p>
          <a:p>
            <a:r>
              <a:rPr 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Checks are issued between the hours of 8:30 a.m. – 4:30 p.m., Monday through Friday at the Cashier’s Office. </a:t>
            </a:r>
          </a:p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Checks can not be processed early. </a:t>
            </a:r>
          </a:p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 DEPOSIT IS HIGHLY </a:t>
            </a:r>
            <a:r>
              <a:rPr lang="en-US" sz="2800" dirty="0">
                <a:solidFill>
                  <a:srgbClr val="FF0000"/>
                </a:solidFill>
              </a:rPr>
              <a:t>RECOMMENDED!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91797" y="535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660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Types of Work-Study          Institutional/Virginia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285999"/>
            <a:ext cx="9601196" cy="383540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Students will not be able to work in any area that generates money on campus………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(For Ex: Housing, Athletics, Student Activities, Fitness Center, Child Development Center, Spartan Card Office, Band, International Programs, Printing Services and the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Brambleton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Center….</a:t>
            </a:r>
          </a:p>
          <a:p>
            <a:pPr marL="0" indent="0">
              <a:buNone/>
            </a:pPr>
            <a:endParaRPr lang="en-US" sz="2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Please keep in mind there are plenty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other places to work on campus…..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91797" y="5346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408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Federal Work-Study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7900" y="2556932"/>
            <a:ext cx="10464800" cy="33189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Students awarded Federal Work-Study may work in any area posted on the online Work-Study job site: </a:t>
            </a:r>
          </a:p>
          <a:p>
            <a:pPr marL="0" indent="0">
              <a:buNone/>
            </a:pPr>
            <a:endParaRPr lang="en-US" sz="3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Jobs can be found online at: 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http://webapps.nsu.edu/workstudy</a:t>
            </a:r>
            <a:endParaRPr lang="en-US" sz="3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91798" y="538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21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11200" y="901700"/>
            <a:ext cx="106807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Hours:</a:t>
            </a:r>
          </a:p>
          <a:p>
            <a:pPr algn="ctr">
              <a:defRPr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20/6  RULE - ALL students may work 20 HOURS PER WEEK, no more than 6 hours a day, 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EXCEPT  IN THE SUMMER</a:t>
            </a:r>
            <a:r>
              <a:rPr lang="en-US" sz="2800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endParaRPr lang="en-US" sz="2800" dirty="0"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800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Timesheets are due every other week according to the pay schedule.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Timesheets are submitted electronically by supervisors.</a:t>
            </a:r>
            <a:r>
              <a:rPr lang="en-US" sz="2800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endParaRPr lang="en-US" sz="2800" dirty="0"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800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Students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may not </a:t>
            </a:r>
            <a:r>
              <a:rPr lang="en-US" sz="2800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work past the contracted date or over their award amount. If you do,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your department is responsible for paying</a:t>
            </a:r>
            <a:r>
              <a:rPr lang="en-US" sz="2800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you. 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82300" y="54260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321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6600" y="659011"/>
            <a:ext cx="10668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Process-Before you work! (New Students)</a:t>
            </a:r>
          </a:p>
          <a:p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Students must be awarded work-study.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Note:  An award is not a guarantee of a job.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Students must complete the orientation.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Students must find a job and be hired.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Students must complete the work-study packet with the supervisor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return it to the Work-Study Coordinator.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Returning student only need to submit a Placement Card and the COVID-19 Attestation Form.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Students must sign and return the contract.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Students must be registered for 6 or more credit hours during the Fall and/or Spring term.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Students cannot work more than one job. 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37700" y="5448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960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35000" y="382012"/>
            <a:ext cx="10883900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Work-Study Packet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must complete a work-study packet with the your supervisor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return the forms to the Financial Aid Office for processing. A packet consists of the following forms: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0150" lvl="2" indent="-285750">
              <a:buFont typeface="Wingdings" panose="05000000000000000000" pitchFamily="2" charset="2"/>
              <a:buChar char="§"/>
              <a:defRPr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Placement Card </a:t>
            </a:r>
          </a:p>
          <a:p>
            <a:pPr marL="1200150" lvl="2" indent="-285750">
              <a:buFont typeface="Wingdings" panose="05000000000000000000" pitchFamily="2" charset="2"/>
              <a:buChar char="§"/>
              <a:defRPr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I-9 Form</a:t>
            </a:r>
          </a:p>
          <a:p>
            <a:pPr marL="1200150" lvl="2" indent="-285750">
              <a:buFont typeface="Wingdings" panose="05000000000000000000" pitchFamily="2" charset="2"/>
              <a:buChar char="§"/>
              <a:defRPr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VA-4 and W-4 Tax Forms </a:t>
            </a:r>
          </a:p>
          <a:p>
            <a:pPr marL="1200150" lvl="2" indent="-285750">
              <a:buFont typeface="Wingdings" panose="05000000000000000000" pitchFamily="2" charset="2"/>
              <a:buChar char="§"/>
              <a:defRPr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HR1 Form </a:t>
            </a:r>
          </a:p>
          <a:p>
            <a:pPr marL="1200150" lvl="2" indent="-285750">
              <a:buFont typeface="Wingdings" panose="05000000000000000000" pitchFamily="2" charset="2"/>
              <a:buChar char="§"/>
              <a:defRPr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Employee Data Form </a:t>
            </a:r>
          </a:p>
          <a:p>
            <a:pPr marL="1200150" lvl="2" indent="-285750">
              <a:buFont typeface="Wingdings" panose="05000000000000000000" pitchFamily="2" charset="2"/>
              <a:buChar char="§"/>
              <a:defRPr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 Deposit Form </a:t>
            </a:r>
          </a:p>
          <a:p>
            <a:pPr marL="1200150" lvl="2" indent="-285750">
              <a:buFont typeface="Wingdings" panose="05000000000000000000" pitchFamily="2" charset="2"/>
              <a:buChar char="§"/>
              <a:defRPr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Statement of Confidentiality/Pay Schedule (Keep)</a:t>
            </a:r>
          </a:p>
          <a:p>
            <a:pPr marL="1200150" lvl="2" indent="-285750">
              <a:buFont typeface="Wingdings" panose="05000000000000000000" pitchFamily="2" charset="2"/>
              <a:buChar char="§"/>
              <a:defRPr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Class Schedule</a:t>
            </a:r>
          </a:p>
          <a:p>
            <a:pPr marL="1200150" lvl="2" indent="-285750">
              <a:buFont typeface="Wingdings" panose="05000000000000000000" pitchFamily="2" charset="2"/>
              <a:buChar char="§"/>
              <a:defRPr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COVID Attestation Form</a:t>
            </a:r>
          </a:p>
          <a:p>
            <a:pPr lvl="2">
              <a:defRPr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**Must have two forms of ID: Social Security Card &amp; Drivers License)**</a:t>
            </a:r>
          </a:p>
          <a:p>
            <a:pPr lvl="2" algn="ctr">
              <a:defRPr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(Social Security card must be one of the forms of ID)</a:t>
            </a:r>
          </a:p>
          <a:p>
            <a:pPr lvl="2" algn="ctr">
              <a:defRPr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(Return the packet to the Financial Aid Office)</a:t>
            </a:r>
          </a:p>
          <a:p>
            <a:pPr lvl="2">
              <a:defRPr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Work-Study Forms can be found online at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https://www.nsu.edu/financial-aid/work-study/forms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2">
              <a:defRPr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cannot begin working until you have returned a signed contract to the Financial Aid Office.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31500" y="4660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480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140</TotalTime>
  <Words>883</Words>
  <Application>Microsoft Office PowerPoint</Application>
  <PresentationFormat>Widescreen</PresentationFormat>
  <Paragraphs>87</Paragraphs>
  <Slides>16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Garamond</vt:lpstr>
      <vt:lpstr>Times New Roman</vt:lpstr>
      <vt:lpstr>Wingdings</vt:lpstr>
      <vt:lpstr>Organic</vt:lpstr>
      <vt:lpstr>Norfolk State University</vt:lpstr>
      <vt:lpstr>Welcome to the NSU Work-Study Program</vt:lpstr>
      <vt:lpstr>Work-Study Funds</vt:lpstr>
      <vt:lpstr>Work-Study Payment</vt:lpstr>
      <vt:lpstr>Types of Work-Study          Institutional/Virginia</vt:lpstr>
      <vt:lpstr>Federal Work-Study</vt:lpstr>
      <vt:lpstr>PowerPoint Presentation</vt:lpstr>
      <vt:lpstr>PowerPoint Presentation</vt:lpstr>
      <vt:lpstr>PowerPoint Presentation</vt:lpstr>
      <vt:lpstr>Federal/State Tax Forms (W-4/VA-4)  </vt:lpstr>
      <vt:lpstr>I9 Form/Employment  Eligibility Verification </vt:lpstr>
      <vt:lpstr>PowerPoint Presentation</vt:lpstr>
      <vt:lpstr>PowerPoint Presentation</vt:lpstr>
      <vt:lpstr>Timesheets Cont.</vt:lpstr>
      <vt:lpstr>What’s  Next?</vt:lpstr>
      <vt:lpstr>PowerPoint Presentation</vt:lpstr>
    </vt:vector>
  </TitlesOfParts>
  <Company>Norfolk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Bonney, Shakehma</dc:creator>
  <cp:lastModifiedBy>Barnes, Melissa J.</cp:lastModifiedBy>
  <cp:revision>23</cp:revision>
  <dcterms:created xsi:type="dcterms:W3CDTF">2022-08-08T16:27:16Z</dcterms:created>
  <dcterms:modified xsi:type="dcterms:W3CDTF">2022-08-09T17:27:09Z</dcterms:modified>
</cp:coreProperties>
</file>