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75" r:id="rId3"/>
    <p:sldId id="276" r:id="rId4"/>
    <p:sldId id="284" r:id="rId5"/>
    <p:sldId id="277" r:id="rId6"/>
    <p:sldId id="289" r:id="rId7"/>
    <p:sldId id="294" r:id="rId8"/>
    <p:sldId id="279" r:id="rId9"/>
    <p:sldId id="296" r:id="rId10"/>
    <p:sldId id="298" r:id="rId11"/>
    <p:sldId id="299" r:id="rId12"/>
    <p:sldId id="300" r:id="rId13"/>
    <p:sldId id="301" r:id="rId14"/>
    <p:sldId id="302" r:id="rId15"/>
    <p:sldId id="269" r:id="rId16"/>
    <p:sldId id="297" r:id="rId17"/>
    <p:sldId id="295" r:id="rId18"/>
    <p:sldId id="303"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5" autoAdjust="0"/>
    <p:restoredTop sz="95294" autoAdjust="0"/>
  </p:normalViewPr>
  <p:slideViewPr>
    <p:cSldViewPr snapToGrid="0">
      <p:cViewPr varScale="1">
        <p:scale>
          <a:sx n="71" d="100"/>
          <a:sy n="71" d="100"/>
        </p:scale>
        <p:origin x="62" y="506"/>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9/9/2021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9/9/2021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9/9/2021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9/9/2021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9/9/2021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9/9/2021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9/9/2021</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9/9/2021</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9/9/2021</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9/9/2021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9/9/2021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9/9/2021</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4329D-6569-4713-A8C8-BA517C5D5C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0908" r="18668"/>
          <a:stretch/>
        </p:blipFill>
        <p:spPr>
          <a:xfrm>
            <a:off x="5438" y="1999557"/>
            <a:ext cx="1605648" cy="3900013"/>
          </a:xfrm>
          <a:prstGeom prst="rect">
            <a:avLst/>
          </a:prstGeom>
          <a:ln w="3175">
            <a:solidFill>
              <a:schemeClr val="tx1"/>
            </a:solidFill>
          </a:ln>
          <a:effectLst>
            <a:outerShdw blurRad="50800" dist="38100" dir="5400000" algn="t" rotWithShape="0">
              <a:prstClr val="black">
                <a:alpha val="40000"/>
              </a:prstClr>
            </a:outerShdw>
          </a:effectLst>
        </p:spPr>
      </p:pic>
      <p:sp>
        <p:nvSpPr>
          <p:cNvPr id="2" name="Title 1"/>
          <p:cNvSpPr>
            <a:spLocks noGrp="1"/>
          </p:cNvSpPr>
          <p:nvPr>
            <p:ph type="ctrTitle"/>
          </p:nvPr>
        </p:nvSpPr>
        <p:spPr>
          <a:xfrm>
            <a:off x="1751777" y="693101"/>
            <a:ext cx="4846320" cy="4376056"/>
          </a:xfrm>
        </p:spPr>
        <p:txBody>
          <a:bodyPr>
            <a:normAutofit/>
          </a:bodyPr>
          <a:lstStyle/>
          <a:p>
            <a:r>
              <a:rPr lang="en-US" dirty="0" smtClean="0"/>
              <a:t>Workforce Development for Offshore Wind</a:t>
            </a:r>
            <a:br>
              <a:rPr lang="en-US" dirty="0" smtClean="0"/>
            </a:br>
            <a:r>
              <a:rPr lang="en-US" dirty="0" smtClean="0"/>
              <a:t/>
            </a:r>
            <a:br>
              <a:rPr lang="en-US" dirty="0" smtClean="0"/>
            </a:br>
            <a:r>
              <a:rPr lang="en-US" sz="2700" dirty="0" smtClean="0"/>
              <a:t>College of Liberal Arts and Center for African American Public Policy</a:t>
            </a:r>
            <a:endParaRPr lang="en-US" sz="2700" dirty="0"/>
          </a:p>
        </p:txBody>
      </p:sp>
      <p:sp>
        <p:nvSpPr>
          <p:cNvPr id="3" name="Subtitle 2"/>
          <p:cNvSpPr>
            <a:spLocks noGrp="1"/>
          </p:cNvSpPr>
          <p:nvPr>
            <p:ph type="subTitle" idx="1"/>
          </p:nvPr>
        </p:nvSpPr>
        <p:spPr/>
        <p:txBody>
          <a:bodyPr>
            <a:normAutofit fontScale="85000" lnSpcReduction="20000"/>
          </a:bodyPr>
          <a:lstStyle/>
          <a:p>
            <a:r>
              <a:rPr lang="en-US" dirty="0" smtClean="0"/>
              <a:t>Cassandra L. Newby-Alexander, Ph.D</a:t>
            </a:r>
            <a:r>
              <a:rPr lang="en-US" dirty="0" smtClean="0"/>
              <a:t>. </a:t>
            </a:r>
          </a:p>
          <a:p>
            <a:r>
              <a:rPr lang="en-US" dirty="0" smtClean="0"/>
              <a:t>Timothy Goler, Ph.D.</a:t>
            </a:r>
            <a:endParaRPr lang="en-US" dirty="0"/>
          </a:p>
        </p:txBody>
      </p:sp>
      <p:pic>
        <p:nvPicPr>
          <p:cNvPr id="4" name="Picture 3"/>
          <p:cNvPicPr>
            <a:picLocks noChangeAspect="1"/>
          </p:cNvPicPr>
          <p:nvPr/>
        </p:nvPicPr>
        <p:blipFill rotWithShape="1">
          <a:blip r:embed="rId4"/>
          <a:srcRect l="10548" r="2271" b="2034"/>
          <a:stretch/>
        </p:blipFill>
        <p:spPr>
          <a:xfrm>
            <a:off x="6598097" y="2009957"/>
            <a:ext cx="5593903" cy="3933645"/>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Information and Prospect Gap:</a:t>
            </a:r>
            <a:br>
              <a:rPr lang="en-US" b="1" dirty="0" smtClean="0">
                <a:solidFill>
                  <a:schemeClr val="tx2"/>
                </a:solidFill>
              </a:rPr>
            </a:br>
            <a:r>
              <a:rPr lang="en-US" b="1" dirty="0" smtClean="0">
                <a:solidFill>
                  <a:schemeClr val="tx2"/>
                </a:solidFill>
              </a:rPr>
              <a:t>Challenges and Opportunities</a:t>
            </a:r>
            <a:endParaRPr lang="en-US" b="1" dirty="0">
              <a:solidFill>
                <a:schemeClr val="tx2"/>
              </a:solidFill>
            </a:endParaRPr>
          </a:p>
        </p:txBody>
      </p:sp>
      <p:sp>
        <p:nvSpPr>
          <p:cNvPr id="3" name="TextBox 2"/>
          <p:cNvSpPr txBox="1"/>
          <p:nvPr/>
        </p:nvSpPr>
        <p:spPr>
          <a:xfrm>
            <a:off x="734785" y="1888671"/>
            <a:ext cx="10335985" cy="4462760"/>
          </a:xfrm>
          <a:prstGeom prst="rect">
            <a:avLst/>
          </a:prstGeom>
          <a:noFill/>
        </p:spPr>
        <p:txBody>
          <a:bodyPr wrap="square" rtlCol="0">
            <a:spAutoFit/>
          </a:bodyPr>
          <a:lstStyle/>
          <a:p>
            <a:pPr lvl="0"/>
            <a:r>
              <a:rPr lang="en-US" sz="2400" b="1" dirty="0">
                <a:solidFill>
                  <a:schemeClr val="tx2"/>
                </a:solidFill>
              </a:rPr>
              <a:t>Lack of Access to the Internet</a:t>
            </a:r>
          </a:p>
          <a:p>
            <a:r>
              <a:rPr lang="en-US" sz="2000" b="1" dirty="0">
                <a:solidFill>
                  <a:schemeClr val="tx2"/>
                </a:solidFill>
              </a:rPr>
              <a:t>It is increasingly difficult for individuals without reliable high-speed internet access to connect to employment, skills training, adult education, and other development opportunities. In a household without computers and/or the internet, access to libraries and other institutions is crucial.</a:t>
            </a:r>
          </a:p>
          <a:p>
            <a:endParaRPr lang="en-US" dirty="0" smtClean="0"/>
          </a:p>
          <a:p>
            <a:endParaRPr lang="en-US" dirty="0"/>
          </a:p>
          <a:p>
            <a:r>
              <a:rPr lang="en-US" sz="2400" b="1" dirty="0" smtClean="0">
                <a:solidFill>
                  <a:schemeClr val="tx2"/>
                </a:solidFill>
              </a:rPr>
              <a:t>Educational Attainment and Workforce Development Opportunities</a:t>
            </a:r>
          </a:p>
          <a:p>
            <a:r>
              <a:rPr lang="en-US" sz="2000" b="1" dirty="0" smtClean="0">
                <a:solidFill>
                  <a:schemeClr val="tx2"/>
                </a:solidFill>
              </a:rPr>
              <a:t>In Greater Hampton Roads, the average White household income is $81,660 while the average Black household income is $50,730.  In addition, only 48% of African Americans own their homes compared to 73% for Whites.  In many localities, this disparity is greater.  </a:t>
            </a:r>
          </a:p>
          <a:p>
            <a:endParaRPr lang="en-US" sz="2000" b="1" dirty="0">
              <a:solidFill>
                <a:schemeClr val="tx2"/>
              </a:solidFill>
            </a:endParaRPr>
          </a:p>
          <a:p>
            <a:r>
              <a:rPr lang="en-US" sz="2000" b="1" dirty="0" smtClean="0">
                <a:solidFill>
                  <a:schemeClr val="tx2"/>
                </a:solidFill>
              </a:rPr>
              <a:t>Therefore, reaching the untapped workforce and helping to prepare the population with the educational training needed requires a different approach.</a:t>
            </a:r>
            <a:endParaRPr lang="en-US" sz="2000" b="1" dirty="0">
              <a:solidFill>
                <a:schemeClr val="tx2"/>
              </a:solidFill>
            </a:endParaRPr>
          </a:p>
        </p:txBody>
      </p:sp>
    </p:spTree>
    <p:extLst>
      <p:ext uri="{BB962C8B-B14F-4D97-AF65-F5344CB8AC3E}">
        <p14:creationId xmlns:p14="http://schemas.microsoft.com/office/powerpoint/2010/main" val="37638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5635" t="5735" r="5555" b="6044"/>
          <a:stretch/>
        </p:blipFill>
        <p:spPr bwMode="auto">
          <a:xfrm>
            <a:off x="250371" y="315685"/>
            <a:ext cx="8137072" cy="61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7"/>
          <p:cNvSpPr txBox="1">
            <a:spLocks noChangeArrowheads="1"/>
          </p:cNvSpPr>
          <p:nvPr/>
        </p:nvSpPr>
        <p:spPr bwMode="auto">
          <a:xfrm>
            <a:off x="8387443" y="315685"/>
            <a:ext cx="3574141" cy="1533978"/>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35"/>
              </a:spcBef>
              <a:spcAft>
                <a:spcPts val="0"/>
              </a:spcAft>
            </a:pPr>
            <a:r>
              <a:rPr lang="en-US" sz="2400" b="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771525" marR="772160" algn="ctr">
              <a:spcBef>
                <a:spcPts val="0"/>
              </a:spcBef>
              <a:spcAft>
                <a:spcPts val="0"/>
              </a:spcAft>
            </a:pPr>
            <a:r>
              <a:rPr lang="en-US" sz="2800" dirty="0">
                <a:solidFill>
                  <a:srgbClr val="FFFFFF"/>
                </a:solidFill>
                <a:effectLst/>
                <a:latin typeface="+mj-lt"/>
                <a:ea typeface="Calibri" panose="020F0502020204030204" pitchFamily="34" charset="0"/>
                <a:cs typeface="Calibri" panose="020F0502020204030204" pitchFamily="34" charset="0"/>
              </a:rPr>
              <a:t>GAPS IN WEB ACCESS</a:t>
            </a:r>
            <a:endParaRPr lang="en-US" sz="2800" dirty="0">
              <a:effectLst/>
              <a:latin typeface="+mj-lt"/>
              <a:ea typeface="Calibri" panose="020F0502020204030204" pitchFamily="34" charset="0"/>
            </a:endParaRPr>
          </a:p>
        </p:txBody>
      </p:sp>
      <p:sp>
        <p:nvSpPr>
          <p:cNvPr id="4" name="Text Box 16"/>
          <p:cNvSpPr txBox="1">
            <a:spLocks noChangeArrowheads="1"/>
          </p:cNvSpPr>
          <p:nvPr/>
        </p:nvSpPr>
        <p:spPr bwMode="auto">
          <a:xfrm>
            <a:off x="8387442" y="1439634"/>
            <a:ext cx="3574141" cy="3484338"/>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50"/>
              </a:spcBef>
              <a:spcAft>
                <a:spcPts val="0"/>
              </a:spcAft>
            </a:pPr>
            <a:r>
              <a:rPr lang="en-US" sz="1550" b="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254000" marR="272415">
              <a:lnSpc>
                <a:spcPct val="111000"/>
              </a:lnSpc>
              <a:spcBef>
                <a:spcPts val="0"/>
              </a:spcBef>
              <a:spcAft>
                <a:spcPts val="0"/>
              </a:spcAft>
            </a:pPr>
            <a:r>
              <a:rPr lang="en-US" dirty="0">
                <a:solidFill>
                  <a:srgbClr val="E6E6E6"/>
                </a:solidFill>
                <a:effectLst/>
                <a:ea typeface="Calibri" panose="020F0502020204030204" pitchFamily="34" charset="0"/>
              </a:rPr>
              <a:t>It is increasing difficult for individuals without reliable high-speed internet access to connect to employment, skills training, adult education, and other development opportunities. In household without computers and/or internet, access to libraries and other institutions is crucial</a:t>
            </a:r>
            <a:endParaRPr lang="en-US" dirty="0">
              <a:effectLst/>
              <a:ea typeface="Calibri" panose="020F0502020204030204" pitchFamily="34" charset="0"/>
            </a:endParaRPr>
          </a:p>
        </p:txBody>
      </p:sp>
      <p:sp>
        <p:nvSpPr>
          <p:cNvPr id="5" name="Text Box 15"/>
          <p:cNvSpPr txBox="1">
            <a:spLocks noChangeArrowheads="1"/>
          </p:cNvSpPr>
          <p:nvPr/>
        </p:nvSpPr>
        <p:spPr bwMode="auto">
          <a:xfrm>
            <a:off x="8387442" y="4869543"/>
            <a:ext cx="3574141" cy="15367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  </a:t>
            </a:r>
            <a:endParaRPr lang="en-US" sz="1200" dirty="0" smtClean="0">
              <a:effectLst/>
              <a:latin typeface="Calibri" panose="020F0502020204030204" pitchFamily="34" charset="0"/>
              <a:ea typeface="Calibri" panose="020F0502020204030204" pitchFamily="34" charset="0"/>
            </a:endParaRPr>
          </a:p>
          <a:p>
            <a:pPr marL="254635" marR="281940">
              <a:lnSpc>
                <a:spcPct val="111000"/>
              </a:lnSpc>
              <a:spcBef>
                <a:spcPts val="995"/>
              </a:spcBef>
              <a:spcAft>
                <a:spcPts val="0"/>
              </a:spcAft>
            </a:pPr>
            <a:r>
              <a:rPr lang="en-US" sz="1600" dirty="0" smtClean="0">
                <a:solidFill>
                  <a:srgbClr val="E6E6E6"/>
                </a:solidFill>
                <a:effectLst/>
                <a:ea typeface="Calibri" panose="020F0502020204030204" pitchFamily="34" charset="0"/>
              </a:rPr>
              <a:t>Data Sources: United States Office of Management and Budget, United States Census Bureau [American Community Survey]</a:t>
            </a:r>
            <a:endParaRPr lang="en-US" sz="1600" dirty="0">
              <a:effectLst/>
              <a:ea typeface="Calibri" panose="020F0502020204030204" pitchFamily="34" charset="0"/>
            </a:endParaRPr>
          </a:p>
        </p:txBody>
      </p:sp>
    </p:spTree>
    <p:extLst>
      <p:ext uri="{BB962C8B-B14F-4D97-AF65-F5344CB8AC3E}">
        <p14:creationId xmlns:p14="http://schemas.microsoft.com/office/powerpoint/2010/main" val="20609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66701" y="332014"/>
            <a:ext cx="7832270" cy="618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3"/>
          <p:cNvSpPr txBox="1">
            <a:spLocks noChangeArrowheads="1"/>
          </p:cNvSpPr>
          <p:nvPr/>
        </p:nvSpPr>
        <p:spPr bwMode="auto">
          <a:xfrm>
            <a:off x="8098971" y="332014"/>
            <a:ext cx="3755571" cy="18669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0" indent="-233680" algn="ctr">
              <a:spcAft>
                <a:spcPts val="0"/>
              </a:spcAft>
            </a:pPr>
            <a:r>
              <a:rPr lang="en-US" sz="2800" spc="-30" dirty="0">
                <a:solidFill>
                  <a:srgbClr val="FFFFFF"/>
                </a:solidFill>
                <a:effectLst/>
                <a:ea typeface="Calibri" panose="020F0502020204030204" pitchFamily="34" charset="0"/>
                <a:cs typeface="Calibri" panose="020F0502020204030204" pitchFamily="34" charset="0"/>
              </a:rPr>
              <a:t>TARGET </a:t>
            </a:r>
            <a:r>
              <a:rPr lang="en-US" sz="2800" spc="-30" dirty="0" smtClean="0">
                <a:solidFill>
                  <a:srgbClr val="FFFFFF"/>
                </a:solidFill>
                <a:effectLst/>
                <a:ea typeface="Calibri" panose="020F0502020204030204" pitchFamily="34" charset="0"/>
                <a:cs typeface="Calibri" panose="020F0502020204030204" pitchFamily="34" charset="0"/>
              </a:rPr>
              <a:t> </a:t>
            </a:r>
            <a:r>
              <a:rPr lang="en-US" sz="2800" dirty="0" smtClean="0">
                <a:solidFill>
                  <a:srgbClr val="FFFFFF"/>
                </a:solidFill>
                <a:effectLst/>
                <a:ea typeface="Calibri" panose="020F0502020204030204" pitchFamily="34" charset="0"/>
                <a:cs typeface="Calibri" panose="020F0502020204030204" pitchFamily="34" charset="0"/>
              </a:rPr>
              <a:t>INSTITUTIONS  TO </a:t>
            </a:r>
            <a:r>
              <a:rPr lang="en-US" sz="2800" spc="-60" dirty="0">
                <a:solidFill>
                  <a:srgbClr val="FFFFFF"/>
                </a:solidFill>
                <a:effectLst/>
                <a:ea typeface="Calibri" panose="020F0502020204030204" pitchFamily="34" charset="0"/>
                <a:cs typeface="Calibri" panose="020F0502020204030204" pitchFamily="34" charset="0"/>
              </a:rPr>
              <a:t>FACILITATE </a:t>
            </a:r>
            <a:r>
              <a:rPr lang="en-US" sz="2800" spc="-60" dirty="0" smtClean="0">
                <a:solidFill>
                  <a:srgbClr val="FFFFFF"/>
                </a:solidFill>
                <a:effectLst/>
                <a:ea typeface="Calibri" panose="020F0502020204030204" pitchFamily="34" charset="0"/>
                <a:cs typeface="Calibri" panose="020F0502020204030204" pitchFamily="34" charset="0"/>
              </a:rPr>
              <a:t> </a:t>
            </a:r>
            <a:r>
              <a:rPr lang="en-US" sz="2800" dirty="0" smtClean="0">
                <a:solidFill>
                  <a:srgbClr val="FFFFFF"/>
                </a:solidFill>
                <a:effectLst/>
                <a:ea typeface="Calibri" panose="020F0502020204030204" pitchFamily="34" charset="0"/>
                <a:cs typeface="Calibri" panose="020F0502020204030204" pitchFamily="34" charset="0"/>
              </a:rPr>
              <a:t>OUTREACH </a:t>
            </a:r>
            <a:r>
              <a:rPr lang="en-US" sz="2800" dirty="0">
                <a:solidFill>
                  <a:srgbClr val="FFFFFF"/>
                </a:solidFill>
                <a:effectLst/>
                <a:ea typeface="Calibri" panose="020F0502020204030204" pitchFamily="34" charset="0"/>
                <a:cs typeface="Calibri" panose="020F0502020204030204" pitchFamily="34" charset="0"/>
              </a:rPr>
              <a:t>&amp; </a:t>
            </a:r>
            <a:r>
              <a:rPr lang="en-US" sz="2800" dirty="0" smtClean="0">
                <a:solidFill>
                  <a:srgbClr val="FFFFFF"/>
                </a:solidFill>
                <a:effectLst/>
                <a:ea typeface="Calibri" panose="020F0502020204030204" pitchFamily="34" charset="0"/>
                <a:cs typeface="Calibri" panose="020F0502020204030204" pitchFamily="34" charset="0"/>
              </a:rPr>
              <a:t>CAPACITY BUILDING</a:t>
            </a:r>
            <a:endParaRPr lang="en-US" sz="2800" dirty="0">
              <a:effectLst/>
              <a:ea typeface="Calibri" panose="020F0502020204030204" pitchFamily="34" charset="0"/>
            </a:endParaRPr>
          </a:p>
        </p:txBody>
      </p:sp>
      <p:sp>
        <p:nvSpPr>
          <p:cNvPr id="9" name="Text Box 52"/>
          <p:cNvSpPr txBox="1">
            <a:spLocks noChangeArrowheads="1"/>
          </p:cNvSpPr>
          <p:nvPr/>
        </p:nvSpPr>
        <p:spPr bwMode="auto">
          <a:xfrm>
            <a:off x="8098970" y="2198914"/>
            <a:ext cx="3755571" cy="23876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gn="ctr">
              <a:spcBef>
                <a:spcPts val="50"/>
              </a:spcBef>
              <a:spcAft>
                <a:spcPts val="0"/>
              </a:spcAft>
            </a:pPr>
            <a:r>
              <a:rPr lang="en-US" sz="1500" b="1" dirty="0">
                <a:effectLst/>
                <a:latin typeface="Calibri" panose="020F0502020204030204" pitchFamily="34" charset="0"/>
                <a:ea typeface="Calibri" panose="020F0502020204030204" pitchFamily="34" charset="0"/>
              </a:rPr>
              <a:t> </a:t>
            </a:r>
            <a:r>
              <a:rPr lang="en-US" sz="2000" dirty="0" smtClean="0">
                <a:solidFill>
                  <a:srgbClr val="E6E6E6"/>
                </a:solidFill>
                <a:effectLst/>
                <a:ea typeface="Calibri" panose="020F0502020204030204" pitchFamily="34" charset="0"/>
              </a:rPr>
              <a:t>Understanding </a:t>
            </a:r>
            <a:r>
              <a:rPr lang="en-US" sz="2000" dirty="0">
                <a:solidFill>
                  <a:srgbClr val="E6E6E6"/>
                </a:solidFill>
                <a:effectLst/>
                <a:ea typeface="Calibri" panose="020F0502020204030204" pitchFamily="34" charset="0"/>
              </a:rPr>
              <a:t>the population and resource distributions of the African- American community in the region, along with the relative proximity to risk factors, is necessary in the planning process.</a:t>
            </a:r>
            <a:endParaRPr lang="en-US" sz="2000" dirty="0">
              <a:effectLst/>
              <a:ea typeface="Calibri" panose="020F0502020204030204" pitchFamily="34" charset="0"/>
            </a:endParaRPr>
          </a:p>
        </p:txBody>
      </p:sp>
      <p:sp>
        <p:nvSpPr>
          <p:cNvPr id="10" name="Text Box 51"/>
          <p:cNvSpPr txBox="1">
            <a:spLocks noChangeArrowheads="1"/>
          </p:cNvSpPr>
          <p:nvPr/>
        </p:nvSpPr>
        <p:spPr bwMode="auto">
          <a:xfrm>
            <a:off x="8098969" y="4586515"/>
            <a:ext cx="3755572" cy="189593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600" dirty="0" smtClean="0">
                <a:solidFill>
                  <a:srgbClr val="E6E6E6"/>
                </a:solidFill>
                <a:effectLst/>
                <a:ea typeface="Calibri" panose="020F0502020204030204" pitchFamily="34" charset="0"/>
              </a:rPr>
              <a:t>Data </a:t>
            </a:r>
            <a:r>
              <a:rPr lang="en-US" sz="1600" dirty="0">
                <a:solidFill>
                  <a:srgbClr val="E6E6E6"/>
                </a:solidFill>
                <a:effectLst/>
                <a:ea typeface="Calibri" panose="020F0502020204030204" pitchFamily="34" charset="0"/>
              </a:rPr>
              <a:t>Sources: United States Office of Management and Budget, United States Census Bureau</a:t>
            </a:r>
            <a:endParaRPr lang="en-US" sz="1600" dirty="0">
              <a:effectLst/>
              <a:ea typeface="Calibri" panose="020F0502020204030204" pitchFamily="34" charset="0"/>
            </a:endParaRPr>
          </a:p>
        </p:txBody>
      </p:sp>
    </p:spTree>
    <p:extLst>
      <p:ext uri="{BB962C8B-B14F-4D97-AF65-F5344CB8AC3E}">
        <p14:creationId xmlns:p14="http://schemas.microsoft.com/office/powerpoint/2010/main" val="27419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l="3640" t="4967" r="4153" b="5530"/>
          <a:stretch/>
        </p:blipFill>
        <p:spPr bwMode="auto">
          <a:xfrm>
            <a:off x="266700" y="250371"/>
            <a:ext cx="8305799" cy="616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9"/>
          <p:cNvSpPr txBox="1">
            <a:spLocks noChangeArrowheads="1"/>
          </p:cNvSpPr>
          <p:nvPr/>
        </p:nvSpPr>
        <p:spPr bwMode="auto">
          <a:xfrm>
            <a:off x="5666014" y="5460093"/>
            <a:ext cx="6242957" cy="957036"/>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02590" marR="0" indent="307340">
              <a:lnSpc>
                <a:spcPct val="102000"/>
              </a:lnSpc>
              <a:spcBef>
                <a:spcPts val="1505"/>
              </a:spcBef>
              <a:spcAft>
                <a:spcPts val="0"/>
              </a:spcAft>
            </a:pPr>
            <a:r>
              <a:rPr lang="en-US" sz="2600" dirty="0">
                <a:solidFill>
                  <a:srgbClr val="FFFFFF"/>
                </a:solidFill>
                <a:effectLst/>
                <a:ea typeface="Calibri" panose="020F0502020204030204" pitchFamily="34" charset="0"/>
                <a:cs typeface="Calibri" panose="020F0502020204030204" pitchFamily="34" charset="0"/>
              </a:rPr>
              <a:t>CHURCH </a:t>
            </a:r>
            <a:r>
              <a:rPr lang="en-US" sz="2600" spc="-30" dirty="0">
                <a:solidFill>
                  <a:srgbClr val="FFFFFF"/>
                </a:solidFill>
                <a:effectLst/>
                <a:ea typeface="Calibri" panose="020F0502020204030204" pitchFamily="34" charset="0"/>
                <a:cs typeface="Calibri" panose="020F0502020204030204" pitchFamily="34" charset="0"/>
              </a:rPr>
              <a:t>LOCATIONS RELATIVE </a:t>
            </a:r>
            <a:r>
              <a:rPr lang="en-US" sz="2600" dirty="0">
                <a:solidFill>
                  <a:srgbClr val="FFFFFF"/>
                </a:solidFill>
                <a:effectLst/>
                <a:ea typeface="Calibri" panose="020F0502020204030204" pitchFamily="34" charset="0"/>
                <a:cs typeface="Calibri" panose="020F0502020204030204" pitchFamily="34" charset="0"/>
              </a:rPr>
              <a:t>TO BLACK</a:t>
            </a:r>
            <a:r>
              <a:rPr lang="en-US" sz="2600" spc="-375" dirty="0">
                <a:solidFill>
                  <a:srgbClr val="FFFFFF"/>
                </a:solidFill>
                <a:effectLst/>
                <a:ea typeface="Calibri" panose="020F0502020204030204" pitchFamily="34" charset="0"/>
                <a:cs typeface="Calibri" panose="020F0502020204030204" pitchFamily="34" charset="0"/>
              </a:rPr>
              <a:t> </a:t>
            </a:r>
            <a:r>
              <a:rPr lang="en-US" sz="2600" spc="-375" dirty="0" smtClean="0">
                <a:solidFill>
                  <a:srgbClr val="FFFFFF"/>
                </a:solidFill>
                <a:effectLst/>
                <a:ea typeface="Calibri" panose="020F0502020204030204" pitchFamily="34" charset="0"/>
                <a:cs typeface="Calibri" panose="020F0502020204030204" pitchFamily="34" charset="0"/>
              </a:rPr>
              <a:t>  </a:t>
            </a:r>
            <a:r>
              <a:rPr lang="en-US" sz="2600" spc="-20" dirty="0" smtClean="0">
                <a:solidFill>
                  <a:srgbClr val="FFFFFF"/>
                </a:solidFill>
                <a:effectLst/>
                <a:ea typeface="Calibri" panose="020F0502020204030204" pitchFamily="34" charset="0"/>
                <a:cs typeface="Calibri" panose="020F0502020204030204" pitchFamily="34" charset="0"/>
              </a:rPr>
              <a:t>POPULATION CONCENTRATION</a:t>
            </a:r>
            <a:endParaRPr lang="en-US" sz="2600" dirty="0">
              <a:effectLst/>
              <a:ea typeface="Calibri" panose="020F0502020204030204" pitchFamily="34" charset="0"/>
            </a:endParaRPr>
          </a:p>
        </p:txBody>
      </p:sp>
      <p:sp>
        <p:nvSpPr>
          <p:cNvPr id="7" name="Text Box 38"/>
          <p:cNvSpPr txBox="1">
            <a:spLocks noChangeArrowheads="1"/>
          </p:cNvSpPr>
          <p:nvPr/>
        </p:nvSpPr>
        <p:spPr bwMode="auto">
          <a:xfrm>
            <a:off x="8550729" y="250371"/>
            <a:ext cx="3412671" cy="3156858"/>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203200" marR="364490">
              <a:spcAft>
                <a:spcPts val="0"/>
              </a:spcAft>
            </a:pPr>
            <a:r>
              <a:rPr lang="en-US" sz="2000" dirty="0">
                <a:solidFill>
                  <a:srgbClr val="E6E6E6"/>
                </a:solidFill>
                <a:effectLst/>
                <a:ea typeface="Calibri" panose="020F0502020204030204" pitchFamily="34" charset="0"/>
              </a:rPr>
              <a:t>Understanding the population and resource distributions of the African- American community in the region, along with the relative proximity to risk factors, is necessary in the planning process.</a:t>
            </a:r>
            <a:endParaRPr lang="en-US" sz="2000" dirty="0">
              <a:effectLst/>
              <a:ea typeface="Calibri" panose="020F0502020204030204" pitchFamily="34" charset="0"/>
            </a:endParaRPr>
          </a:p>
        </p:txBody>
      </p:sp>
      <p:sp>
        <p:nvSpPr>
          <p:cNvPr id="8" name="Text Box 37"/>
          <p:cNvSpPr txBox="1">
            <a:spLocks noChangeArrowheads="1"/>
          </p:cNvSpPr>
          <p:nvPr/>
        </p:nvSpPr>
        <p:spPr bwMode="auto">
          <a:xfrm>
            <a:off x="8550728" y="3407229"/>
            <a:ext cx="3412671" cy="1596571"/>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254635" marR="281940">
              <a:lnSpc>
                <a:spcPct val="111000"/>
              </a:lnSpc>
              <a:spcBef>
                <a:spcPts val="0"/>
              </a:spcBef>
              <a:spcAft>
                <a:spcPts val="0"/>
              </a:spcAft>
            </a:pPr>
            <a:r>
              <a:rPr lang="en-US" sz="1600" dirty="0">
                <a:solidFill>
                  <a:srgbClr val="E6E6E6"/>
                </a:solidFill>
                <a:effectLst/>
                <a:ea typeface="Calibri" panose="020F0502020204030204" pitchFamily="34" charset="0"/>
              </a:rPr>
              <a:t>Data Sources: United States Office of Management and Budget, United States Census Bureau</a:t>
            </a:r>
            <a:endParaRPr lang="en-US" sz="1600" dirty="0">
              <a:effectLst/>
              <a:ea typeface="Calibri" panose="020F0502020204030204" pitchFamily="34" charset="0"/>
            </a:endParaRPr>
          </a:p>
        </p:txBody>
      </p:sp>
    </p:spTree>
    <p:extLst>
      <p:ext uri="{BB962C8B-B14F-4D97-AF65-F5344CB8AC3E}">
        <p14:creationId xmlns:p14="http://schemas.microsoft.com/office/powerpoint/2010/main" val="16494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30381" y="104503"/>
            <a:ext cx="5173980" cy="665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8"/>
          <p:cNvSpPr txBox="1">
            <a:spLocks noChangeArrowheads="1"/>
          </p:cNvSpPr>
          <p:nvPr/>
        </p:nvSpPr>
        <p:spPr bwMode="auto">
          <a:xfrm>
            <a:off x="5504361" y="251459"/>
            <a:ext cx="4744358" cy="97318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770890" marR="772795" algn="ctr">
              <a:spcBef>
                <a:spcPts val="915"/>
              </a:spcBef>
              <a:spcAft>
                <a:spcPts val="0"/>
              </a:spcAft>
            </a:pPr>
            <a:r>
              <a:rPr lang="en-US" sz="2500" spc="-35" dirty="0">
                <a:solidFill>
                  <a:srgbClr val="FFFFFF"/>
                </a:solidFill>
                <a:effectLst/>
                <a:latin typeface="Arial" panose="020B0604020202020204" pitchFamily="34" charset="0"/>
                <a:ea typeface="Calibri" panose="020F0502020204030204" pitchFamily="34" charset="0"/>
                <a:cs typeface="Calibri" panose="020F0502020204030204" pitchFamily="34" charset="0"/>
              </a:rPr>
              <a:t>TARGET </a:t>
            </a:r>
            <a:r>
              <a:rPr lang="en-US" sz="2500" dirty="0">
                <a:solidFill>
                  <a:srgbClr val="FFFFFF"/>
                </a:solidFill>
                <a:effectLst/>
                <a:latin typeface="Arial" panose="020B0604020202020204" pitchFamily="34" charset="0"/>
                <a:ea typeface="Calibri" panose="020F0502020204030204" pitchFamily="34" charset="0"/>
                <a:cs typeface="Calibri" panose="020F0502020204030204" pitchFamily="34" charset="0"/>
              </a:rPr>
              <a:t>AREAS FOR</a:t>
            </a:r>
            <a:r>
              <a:rPr lang="en-US" sz="2500" spc="-330" dirty="0">
                <a:solidFill>
                  <a:srgbClr val="FFFFFF"/>
                </a:solidFill>
                <a:effectLst/>
                <a:latin typeface="Arial" panose="020B0604020202020204" pitchFamily="34" charset="0"/>
                <a:ea typeface="Calibri" panose="020F0502020204030204" pitchFamily="34" charset="0"/>
                <a:cs typeface="Calibri" panose="020F0502020204030204" pitchFamily="34" charset="0"/>
              </a:rPr>
              <a:t> </a:t>
            </a:r>
            <a:r>
              <a:rPr lang="en-US" sz="2500" dirty="0">
                <a:solidFill>
                  <a:srgbClr val="FFFFFF"/>
                </a:solidFill>
                <a:effectLst/>
                <a:latin typeface="Arial" panose="020B0604020202020204" pitchFamily="34" charset="0"/>
                <a:ea typeface="Calibri" panose="020F0502020204030204" pitchFamily="34" charset="0"/>
                <a:cs typeface="Calibri" panose="020F0502020204030204" pitchFamily="34" charset="0"/>
              </a:rPr>
              <a:t>OUTREACH</a:t>
            </a:r>
            <a:endParaRPr lang="en-US" sz="1100" dirty="0">
              <a:effectLst/>
              <a:latin typeface="Calibri" panose="020F0502020204030204" pitchFamily="34" charset="0"/>
              <a:ea typeface="Calibri" panose="020F0502020204030204" pitchFamily="34" charset="0"/>
            </a:endParaRPr>
          </a:p>
        </p:txBody>
      </p:sp>
      <p:sp>
        <p:nvSpPr>
          <p:cNvPr id="4" name="Text Box 57"/>
          <p:cNvSpPr txBox="1">
            <a:spLocks noChangeArrowheads="1"/>
          </p:cNvSpPr>
          <p:nvPr/>
        </p:nvSpPr>
        <p:spPr bwMode="auto">
          <a:xfrm>
            <a:off x="5504361" y="1224641"/>
            <a:ext cx="4744358" cy="5230587"/>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54000" marR="358775">
              <a:lnSpc>
                <a:spcPct val="105000"/>
              </a:lnSpc>
              <a:spcBef>
                <a:spcPts val="230"/>
              </a:spcBef>
              <a:spcAft>
                <a:spcPts val="0"/>
              </a:spcAft>
            </a:pPr>
            <a:r>
              <a:rPr lang="en-US" sz="2600" dirty="0">
                <a:solidFill>
                  <a:srgbClr val="E6E6E6"/>
                </a:solidFill>
                <a:effectLst/>
                <a:ea typeface="Calibri" panose="020F0502020204030204" pitchFamily="34" charset="0"/>
              </a:rPr>
              <a:t>Households in high-risk areas are less likely to take advantage of energy-saving/clean energy opportunities. There is a significant opportunity for Dominion Energy, the Legislature and other stakeholders to perform targeted interventions.</a:t>
            </a:r>
            <a:endParaRPr lang="en-US" sz="2600" dirty="0">
              <a:effectLst/>
              <a:ea typeface="Calibri" panose="020F0502020204030204" pitchFamily="34" charset="0"/>
            </a:endParaRPr>
          </a:p>
          <a:p>
            <a:pPr marL="0" marR="0">
              <a:spcBef>
                <a:spcPts val="35"/>
              </a:spcBef>
              <a:spcAft>
                <a:spcPts val="0"/>
              </a:spcAft>
            </a:pPr>
            <a:r>
              <a:rPr lang="en-US" sz="2800" dirty="0">
                <a:effectLst/>
                <a:ea typeface="Calibri" panose="020F0502020204030204" pitchFamily="34" charset="0"/>
              </a:rPr>
              <a:t> </a:t>
            </a:r>
          </a:p>
          <a:p>
            <a:pPr marL="254000" marR="0">
              <a:spcBef>
                <a:spcPts val="0"/>
              </a:spcBef>
              <a:spcAft>
                <a:spcPts val="0"/>
              </a:spcAft>
            </a:pPr>
            <a:r>
              <a:rPr lang="en-US" sz="1600" dirty="0">
                <a:solidFill>
                  <a:srgbClr val="E6E6E6"/>
                </a:solidFill>
                <a:effectLst/>
                <a:ea typeface="Calibri" panose="020F0502020204030204" pitchFamily="34" charset="0"/>
              </a:rPr>
              <a:t>Data: Scarborough (Nielsen Research)</a:t>
            </a:r>
            <a:endParaRPr lang="en-US" sz="1600" dirty="0">
              <a:effectLst/>
              <a:ea typeface="Calibri" panose="020F0502020204030204" pitchFamily="34" charset="0"/>
            </a:endParaRPr>
          </a:p>
        </p:txBody>
      </p:sp>
    </p:spTree>
    <p:extLst>
      <p:ext uri="{BB962C8B-B14F-4D97-AF65-F5344CB8AC3E}">
        <p14:creationId xmlns:p14="http://schemas.microsoft.com/office/powerpoint/2010/main" val="309530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B4329D-6569-4713-A8C8-BA517C5D5C5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0909" r="22968"/>
          <a:stretch/>
        </p:blipFill>
        <p:spPr>
          <a:xfrm>
            <a:off x="5438" y="2070317"/>
            <a:ext cx="1491348" cy="3846069"/>
          </a:xfrm>
          <a:prstGeom prst="rect">
            <a:avLst/>
          </a:prstGeom>
          <a:ln w="3175">
            <a:solidFill>
              <a:schemeClr val="tx1"/>
            </a:solidFill>
          </a:ln>
          <a:effectLst>
            <a:outerShdw blurRad="50800" dist="38100" dir="5400000" algn="t" rotWithShape="0">
              <a:prstClr val="black">
                <a:alpha val="40000"/>
              </a:prstClr>
            </a:outerShdw>
          </a:effectLst>
        </p:spPr>
      </p:pic>
      <p:pic>
        <p:nvPicPr>
          <p:cNvPr id="7" name="Picture 6"/>
          <p:cNvPicPr>
            <a:picLocks noChangeAspect="1"/>
          </p:cNvPicPr>
          <p:nvPr/>
        </p:nvPicPr>
        <p:blipFill rotWithShape="1">
          <a:blip r:embed="rId3"/>
          <a:srcRect l="10548" r="22027" b="2034"/>
          <a:stretch/>
        </p:blipFill>
        <p:spPr>
          <a:xfrm>
            <a:off x="8909957" y="2024742"/>
            <a:ext cx="3270474" cy="3978729"/>
          </a:xfrm>
          <a:prstGeom prst="rect">
            <a:avLst/>
          </a:prstGeom>
        </p:spPr>
      </p:pic>
      <p:sp>
        <p:nvSpPr>
          <p:cNvPr id="3" name="TextBox 2"/>
          <p:cNvSpPr txBox="1"/>
          <p:nvPr/>
        </p:nvSpPr>
        <p:spPr>
          <a:xfrm>
            <a:off x="2471057" y="3320142"/>
            <a:ext cx="6085115" cy="923330"/>
          </a:xfrm>
          <a:prstGeom prst="rect">
            <a:avLst/>
          </a:prstGeom>
          <a:noFill/>
        </p:spPr>
        <p:txBody>
          <a:bodyPr wrap="square" rtlCol="0">
            <a:spAutoFit/>
          </a:bodyPr>
          <a:lstStyle/>
          <a:p>
            <a:r>
              <a:rPr lang="en-US" sz="5400" dirty="0" smtClean="0">
                <a:solidFill>
                  <a:schemeClr val="bg1"/>
                </a:solidFill>
              </a:rPr>
              <a:t>Recommendations</a:t>
            </a:r>
            <a:endParaRPr lang="en-US" sz="5400" dirty="0">
              <a:solidFill>
                <a:schemeClr val="bg1"/>
              </a:solidFill>
            </a:endParaRP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9329" y="1387929"/>
            <a:ext cx="9318171" cy="4801314"/>
          </a:xfrm>
          <a:prstGeom prst="rect">
            <a:avLst/>
          </a:prstGeom>
          <a:noFill/>
        </p:spPr>
        <p:txBody>
          <a:bodyPr wrap="square" rtlCol="0">
            <a:spAutoFit/>
          </a:bodyPr>
          <a:lstStyle/>
          <a:p>
            <a:r>
              <a:rPr lang="en-US" sz="2800" b="1" dirty="0">
                <a:solidFill>
                  <a:schemeClr val="tx2"/>
                </a:solidFill>
              </a:rPr>
              <a:t>Tracey Woods, vice president of operations of the American Association of Blacks in Energy (AABE) who argued that “the ideal workforce of the future is diverse.” </a:t>
            </a:r>
            <a:endParaRPr lang="en-US" sz="2800" b="1" dirty="0" smtClean="0">
              <a:solidFill>
                <a:schemeClr val="tx2"/>
              </a:solidFill>
            </a:endParaRPr>
          </a:p>
          <a:p>
            <a:endParaRPr lang="en-US" sz="2800" b="1" dirty="0">
              <a:solidFill>
                <a:schemeClr val="tx2"/>
              </a:solidFill>
            </a:endParaRPr>
          </a:p>
          <a:p>
            <a:r>
              <a:rPr lang="en-US" sz="2800" b="1" dirty="0" err="1" smtClean="0">
                <a:solidFill>
                  <a:schemeClr val="tx2"/>
                </a:solidFill>
              </a:rPr>
              <a:t>Ros</a:t>
            </a:r>
            <a:r>
              <a:rPr lang="en-US" sz="2800" b="1" dirty="0" smtClean="0">
                <a:solidFill>
                  <a:schemeClr val="tx2"/>
                </a:solidFill>
              </a:rPr>
              <a:t> Davison with the </a:t>
            </a:r>
            <a:r>
              <a:rPr lang="en-US" sz="2800" b="1" i="1" dirty="0" smtClean="0">
                <a:solidFill>
                  <a:schemeClr val="tx2"/>
                </a:solidFill>
              </a:rPr>
              <a:t>Windpower Monthly </a:t>
            </a:r>
            <a:r>
              <a:rPr lang="en-US" sz="2800" b="1" dirty="0" smtClean="0">
                <a:solidFill>
                  <a:schemeClr val="tx2"/>
                </a:solidFill>
              </a:rPr>
              <a:t>magazine argued that women</a:t>
            </a:r>
            <a:r>
              <a:rPr lang="en-US" sz="2800" b="1" dirty="0">
                <a:solidFill>
                  <a:schemeClr val="tx2"/>
                </a:solidFill>
              </a:rPr>
              <a:t>, White, Black, Latina, Asian, etc. “bring different experiences to problem-solving and building relationships.” One of those important differences is the tendency of women to be more collaborative.</a:t>
            </a:r>
          </a:p>
          <a:p>
            <a:endParaRPr lang="en-US" dirty="0" smtClean="0"/>
          </a:p>
          <a:p>
            <a:endParaRPr lang="en-US" dirty="0"/>
          </a:p>
          <a:p>
            <a:endParaRPr lang="en-US" dirty="0"/>
          </a:p>
        </p:txBody>
      </p:sp>
      <p:sp>
        <p:nvSpPr>
          <p:cNvPr id="5" name="Flowchart: Decision 4"/>
          <p:cNvSpPr/>
          <p:nvPr/>
        </p:nvSpPr>
        <p:spPr>
          <a:xfrm>
            <a:off x="4245429" y="549729"/>
            <a:ext cx="2481943" cy="39188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Decision 5"/>
          <p:cNvSpPr/>
          <p:nvPr/>
        </p:nvSpPr>
        <p:spPr>
          <a:xfrm>
            <a:off x="4397829" y="702129"/>
            <a:ext cx="2481943" cy="39188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85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747170"/>
          </a:xfrm>
        </p:spPr>
        <p:txBody>
          <a:bodyPr/>
          <a:lstStyle/>
          <a:p>
            <a:r>
              <a:rPr lang="en-US" b="1" dirty="0" smtClean="0">
                <a:solidFill>
                  <a:schemeClr val="tx2"/>
                </a:solidFill>
              </a:rPr>
              <a:t>Opportunities</a:t>
            </a:r>
            <a:endParaRPr lang="en-US" b="1" dirty="0">
              <a:solidFill>
                <a:schemeClr val="tx2"/>
              </a:solidFill>
            </a:endParaRPr>
          </a:p>
        </p:txBody>
      </p:sp>
      <p:sp>
        <p:nvSpPr>
          <p:cNvPr id="6" name="TextBox 5"/>
          <p:cNvSpPr txBox="1"/>
          <p:nvPr/>
        </p:nvSpPr>
        <p:spPr>
          <a:xfrm>
            <a:off x="391886" y="1143000"/>
            <a:ext cx="9900557" cy="5509200"/>
          </a:xfrm>
          <a:prstGeom prst="rect">
            <a:avLst/>
          </a:prstGeom>
          <a:noFill/>
        </p:spPr>
        <p:txBody>
          <a:bodyPr wrap="square" rtlCol="0">
            <a:spAutoFit/>
          </a:bodyPr>
          <a:lstStyle/>
          <a:p>
            <a:pPr marL="285750" indent="-285750">
              <a:buFont typeface="Wingdings" panose="05000000000000000000" pitchFamily="2" charset="2"/>
              <a:buChar char="Ø"/>
            </a:pPr>
            <a:r>
              <a:rPr lang="en-US" sz="2200" b="1" dirty="0" smtClean="0">
                <a:solidFill>
                  <a:schemeClr val="tx2"/>
                </a:solidFill>
              </a:rPr>
              <a:t>Environmental Educational Engagement with African American Communities</a:t>
            </a:r>
          </a:p>
          <a:p>
            <a:pPr marL="285750" indent="-285750">
              <a:buFont typeface="Wingdings" panose="05000000000000000000" pitchFamily="2" charset="2"/>
              <a:buChar char="Ø"/>
            </a:pPr>
            <a:endParaRPr lang="en-US" sz="2200" b="1" dirty="0">
              <a:solidFill>
                <a:schemeClr val="tx2"/>
              </a:solidFill>
            </a:endParaRPr>
          </a:p>
          <a:p>
            <a:pPr marL="285750" indent="-285750">
              <a:buFont typeface="Wingdings" panose="05000000000000000000" pitchFamily="2" charset="2"/>
              <a:buChar char="Ø"/>
            </a:pPr>
            <a:r>
              <a:rPr lang="en-US" sz="2200" b="1" dirty="0" smtClean="0">
                <a:solidFill>
                  <a:schemeClr val="tx2"/>
                </a:solidFill>
              </a:rPr>
              <a:t>Training the Workforce of Tomorrow</a:t>
            </a:r>
          </a:p>
          <a:p>
            <a:pPr marL="285750" indent="-285750">
              <a:buFont typeface="Wingdings" panose="05000000000000000000" pitchFamily="2" charset="2"/>
              <a:buChar char="Ø"/>
            </a:pPr>
            <a:endParaRPr lang="en-US" sz="2200" b="1" dirty="0">
              <a:solidFill>
                <a:schemeClr val="tx2"/>
              </a:solidFill>
            </a:endParaRPr>
          </a:p>
          <a:p>
            <a:pPr marL="285750" indent="-285750">
              <a:buFont typeface="Wingdings" panose="05000000000000000000" pitchFamily="2" charset="2"/>
              <a:buChar char="Ø"/>
            </a:pPr>
            <a:r>
              <a:rPr lang="en-US" sz="2200" b="1" dirty="0" smtClean="0">
                <a:solidFill>
                  <a:schemeClr val="tx2"/>
                </a:solidFill>
              </a:rPr>
              <a:t>Academic Alignment:  Target</a:t>
            </a:r>
          </a:p>
          <a:p>
            <a:pPr marL="742950" lvl="1" indent="-285750">
              <a:buFont typeface="Courier New" panose="02070309020205020404" pitchFamily="49" charset="0"/>
              <a:buChar char="o"/>
            </a:pPr>
            <a:r>
              <a:rPr lang="en-US" sz="2200" b="1" dirty="0" smtClean="0">
                <a:solidFill>
                  <a:schemeClr val="tx2"/>
                </a:solidFill>
              </a:rPr>
              <a:t>K-12 schools</a:t>
            </a:r>
          </a:p>
          <a:p>
            <a:pPr marL="742950" lvl="1" indent="-285750">
              <a:buFont typeface="Courier New" panose="02070309020205020404" pitchFamily="49" charset="0"/>
              <a:buChar char="o"/>
            </a:pPr>
            <a:r>
              <a:rPr lang="en-US" sz="2200" b="1" dirty="0" smtClean="0">
                <a:solidFill>
                  <a:schemeClr val="tx2"/>
                </a:solidFill>
              </a:rPr>
              <a:t>Historically Black Colleges and Universities (HBCUs)</a:t>
            </a:r>
          </a:p>
          <a:p>
            <a:pPr marL="742950" lvl="1" indent="-285750">
              <a:buFont typeface="Courier New" panose="02070309020205020404" pitchFamily="49" charset="0"/>
              <a:buChar char="o"/>
            </a:pPr>
            <a:r>
              <a:rPr lang="en-US" sz="2200" b="1" dirty="0" smtClean="0">
                <a:solidFill>
                  <a:schemeClr val="tx2"/>
                </a:solidFill>
              </a:rPr>
              <a:t>Occupational Certified Training</a:t>
            </a:r>
          </a:p>
          <a:p>
            <a:pPr marL="285750" indent="-285750">
              <a:buFont typeface="Wingdings" panose="05000000000000000000" pitchFamily="2" charset="2"/>
              <a:buChar char="Ø"/>
            </a:pPr>
            <a:endParaRPr lang="en-US" sz="2200" b="1" dirty="0" smtClean="0">
              <a:solidFill>
                <a:schemeClr val="tx2"/>
              </a:solidFill>
            </a:endParaRPr>
          </a:p>
          <a:p>
            <a:pPr marL="285750" indent="-285750">
              <a:buFont typeface="Wingdings" panose="05000000000000000000" pitchFamily="2" charset="2"/>
              <a:buChar char="Ø"/>
            </a:pPr>
            <a:r>
              <a:rPr lang="en-US" sz="2200" b="1" dirty="0" smtClean="0">
                <a:solidFill>
                  <a:schemeClr val="tx2"/>
                </a:solidFill>
              </a:rPr>
              <a:t>Workforce Development Centers</a:t>
            </a:r>
          </a:p>
          <a:p>
            <a:pPr marL="285750" indent="-285750">
              <a:buFont typeface="Wingdings" panose="05000000000000000000" pitchFamily="2" charset="2"/>
              <a:buChar char="Ø"/>
            </a:pPr>
            <a:endParaRPr lang="en-US" sz="2200" b="1" dirty="0">
              <a:solidFill>
                <a:schemeClr val="tx2"/>
              </a:solidFill>
            </a:endParaRPr>
          </a:p>
          <a:p>
            <a:pPr marL="285750" indent="-285750">
              <a:buFont typeface="Wingdings" panose="05000000000000000000" pitchFamily="2" charset="2"/>
              <a:buChar char="Ø"/>
            </a:pPr>
            <a:r>
              <a:rPr lang="en-US" sz="2200" b="1" dirty="0" smtClean="0">
                <a:solidFill>
                  <a:schemeClr val="tx2"/>
                </a:solidFill>
              </a:rPr>
              <a:t>Offer Internships</a:t>
            </a:r>
          </a:p>
          <a:p>
            <a:pPr marL="285750" indent="-285750">
              <a:buFont typeface="Wingdings" panose="05000000000000000000" pitchFamily="2" charset="2"/>
              <a:buChar char="Ø"/>
            </a:pPr>
            <a:endParaRPr lang="en-US" sz="2200" b="1" dirty="0">
              <a:solidFill>
                <a:schemeClr val="tx2"/>
              </a:solidFill>
            </a:endParaRPr>
          </a:p>
          <a:p>
            <a:pPr marL="285750" indent="-285750">
              <a:buFont typeface="Wingdings" panose="05000000000000000000" pitchFamily="2" charset="2"/>
              <a:buChar char="Ø"/>
            </a:pPr>
            <a:r>
              <a:rPr lang="en-US" sz="2200" b="1" dirty="0" smtClean="0">
                <a:solidFill>
                  <a:schemeClr val="tx2"/>
                </a:solidFill>
              </a:rPr>
              <a:t>Offer Scholarships</a:t>
            </a:r>
          </a:p>
          <a:p>
            <a:pPr marL="285750" indent="-285750">
              <a:buFont typeface="Wingdings" panose="05000000000000000000" pitchFamily="2" charset="2"/>
              <a:buChar char="Ø"/>
            </a:pPr>
            <a:endParaRPr lang="en-US" sz="2200" b="1" dirty="0">
              <a:solidFill>
                <a:schemeClr val="tx2"/>
              </a:solidFill>
            </a:endParaRPr>
          </a:p>
          <a:p>
            <a:pPr marL="285750" indent="-285750">
              <a:buFont typeface="Wingdings" panose="05000000000000000000" pitchFamily="2" charset="2"/>
              <a:buChar char="Ø"/>
            </a:pPr>
            <a:r>
              <a:rPr lang="en-US" sz="2200" b="1" dirty="0" smtClean="0">
                <a:solidFill>
                  <a:schemeClr val="tx2"/>
                </a:solidFill>
              </a:rPr>
              <a:t>Entrepreneurial Opportunities</a:t>
            </a:r>
          </a:p>
        </p:txBody>
      </p:sp>
      <p:pic>
        <p:nvPicPr>
          <p:cNvPr id="5124" name="Picture 4" descr="African Americans in a broad range of job sett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957" y="2264229"/>
            <a:ext cx="4718957" cy="326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29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12" y="635316"/>
            <a:ext cx="9371949" cy="747170"/>
          </a:xfrm>
        </p:spPr>
        <p:txBody>
          <a:bodyPr/>
          <a:lstStyle/>
          <a:p>
            <a:r>
              <a:rPr lang="en-US" b="1" dirty="0" smtClean="0">
                <a:solidFill>
                  <a:schemeClr val="tx2"/>
                </a:solidFill>
              </a:rPr>
              <a:t>Opportunities</a:t>
            </a:r>
            <a:endParaRPr lang="en-US" b="1" dirty="0">
              <a:solidFill>
                <a:schemeClr val="tx2"/>
              </a:solidFill>
            </a:endParaRPr>
          </a:p>
        </p:txBody>
      </p:sp>
      <p:sp>
        <p:nvSpPr>
          <p:cNvPr id="6" name="TextBox 5"/>
          <p:cNvSpPr txBox="1"/>
          <p:nvPr/>
        </p:nvSpPr>
        <p:spPr>
          <a:xfrm>
            <a:off x="789214" y="1768929"/>
            <a:ext cx="5796643" cy="2400657"/>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sz="2200" b="1" dirty="0" smtClean="0">
                <a:solidFill>
                  <a:schemeClr val="tx2"/>
                </a:solidFill>
              </a:rPr>
              <a:t>Grant Opportunities</a:t>
            </a:r>
          </a:p>
          <a:p>
            <a:pPr marL="742950" lvl="1" indent="-285750">
              <a:buFont typeface="Courier New" panose="02070309020205020404" pitchFamily="49" charset="0"/>
              <a:buChar char="o"/>
            </a:pPr>
            <a:r>
              <a:rPr lang="en-US" sz="2200" b="1" dirty="0" smtClean="0">
                <a:solidFill>
                  <a:schemeClr val="tx2"/>
                </a:solidFill>
              </a:rPr>
              <a:t>Environmental Workforce Development and Job Training grant</a:t>
            </a:r>
          </a:p>
          <a:p>
            <a:pPr marL="742950" lvl="1" indent="-285750">
              <a:buFont typeface="Courier New" panose="02070309020205020404" pitchFamily="49" charset="0"/>
              <a:buChar char="o"/>
            </a:pPr>
            <a:r>
              <a:rPr lang="en-US" sz="2200" b="1" dirty="0" smtClean="0">
                <a:solidFill>
                  <a:schemeClr val="tx2"/>
                </a:solidFill>
              </a:rPr>
              <a:t>Cleanup grants</a:t>
            </a:r>
          </a:p>
          <a:p>
            <a:pPr marL="742950" lvl="1" indent="-285750">
              <a:buFont typeface="Courier New" panose="02070309020205020404" pitchFamily="49" charset="0"/>
              <a:buChar char="o"/>
            </a:pPr>
            <a:endParaRPr lang="en-US" sz="2200" b="1" dirty="0">
              <a:solidFill>
                <a:schemeClr val="tx2"/>
              </a:solidFill>
            </a:endParaRPr>
          </a:p>
          <a:p>
            <a:pPr marL="285750" indent="-285750">
              <a:buFont typeface="Wingdings" panose="05000000000000000000" pitchFamily="2" charset="2"/>
              <a:buChar char="Ø"/>
            </a:pPr>
            <a:r>
              <a:rPr lang="en-US" sz="2200" b="1" dirty="0" smtClean="0">
                <a:solidFill>
                  <a:schemeClr val="tx2"/>
                </a:solidFill>
              </a:rPr>
              <a:t>Community and Institutional Organizations</a:t>
            </a:r>
          </a:p>
        </p:txBody>
      </p:sp>
      <p:pic>
        <p:nvPicPr>
          <p:cNvPr id="8194" name="Picture 2" descr="articl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428" y="731316"/>
            <a:ext cx="4107089" cy="273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35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79083" y="1235031"/>
            <a:ext cx="6757035" cy="513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279718" y="294324"/>
            <a:ext cx="6756400" cy="940707"/>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96315" marR="0" indent="-449580">
              <a:lnSpc>
                <a:spcPct val="102000"/>
              </a:lnSpc>
              <a:spcBef>
                <a:spcPts val="1505"/>
              </a:spcBef>
              <a:spcAft>
                <a:spcPts val="0"/>
              </a:spcAft>
            </a:pPr>
            <a:r>
              <a:rPr lang="en-US" sz="2800" dirty="0">
                <a:solidFill>
                  <a:srgbClr val="FFFFFF"/>
                </a:solidFill>
                <a:effectLst/>
                <a:ea typeface="Calibri" panose="020F0502020204030204" pitchFamily="34" charset="0"/>
                <a:cs typeface="Calibri" panose="020F0502020204030204" pitchFamily="34" charset="0"/>
              </a:rPr>
              <a:t>TARGET INSTITUTIONS TO FACILITATE EMPLOYMENT OPPORTUNITIES</a:t>
            </a:r>
            <a:endParaRPr lang="en-US" sz="2800" dirty="0">
              <a:effectLst/>
              <a:ea typeface="Calibri" panose="020F0502020204030204" pitchFamily="34" charset="0"/>
            </a:endParaRP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7051628" y="3624943"/>
            <a:ext cx="4481786" cy="271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7036118" y="294324"/>
            <a:ext cx="4481786" cy="3330619"/>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6" name="TextBox 15"/>
          <p:cNvSpPr txBox="1"/>
          <p:nvPr/>
        </p:nvSpPr>
        <p:spPr>
          <a:xfrm>
            <a:off x="7195457" y="544286"/>
            <a:ext cx="4169229" cy="3139321"/>
          </a:xfrm>
          <a:prstGeom prst="rect">
            <a:avLst/>
          </a:prstGeom>
          <a:noFill/>
        </p:spPr>
        <p:txBody>
          <a:bodyPr wrap="square" rtlCol="0">
            <a:spAutoFit/>
          </a:bodyPr>
          <a:lstStyle/>
          <a:p>
            <a:r>
              <a:rPr lang="en-US" sz="2000" dirty="0">
                <a:solidFill>
                  <a:schemeClr val="bg1"/>
                </a:solidFill>
              </a:rPr>
              <a:t>In addition to civic institutions, placement agencies can serve as key intermediaries to connect individuals to new employment opportunities. The distribution of such agencies relative to labor market participation is highlighted above; </a:t>
            </a:r>
            <a:r>
              <a:rPr lang="en-US" sz="2000" dirty="0" smtClean="0">
                <a:solidFill>
                  <a:schemeClr val="bg1"/>
                </a:solidFill>
              </a:rPr>
              <a:t>specific </a:t>
            </a:r>
            <a:r>
              <a:rPr lang="en-US" sz="2000" dirty="0">
                <a:solidFill>
                  <a:schemeClr val="bg1"/>
                </a:solidFill>
              </a:rPr>
              <a:t>a</a:t>
            </a:r>
            <a:r>
              <a:rPr lang="en-US" sz="2000" dirty="0" smtClean="0">
                <a:solidFill>
                  <a:schemeClr val="bg1"/>
                </a:solidFill>
              </a:rPr>
              <a:t>gencies </a:t>
            </a:r>
            <a:r>
              <a:rPr lang="en-US" sz="2000" dirty="0">
                <a:solidFill>
                  <a:schemeClr val="bg1"/>
                </a:solidFill>
              </a:rPr>
              <a:t>in the Offshore Wind Study Area are displayed right.</a:t>
            </a:r>
          </a:p>
          <a:p>
            <a:endParaRPr lang="en-US" dirty="0"/>
          </a:p>
        </p:txBody>
      </p:sp>
    </p:spTree>
    <p:extLst>
      <p:ext uri="{BB962C8B-B14F-4D97-AF65-F5344CB8AC3E}">
        <p14:creationId xmlns:p14="http://schemas.microsoft.com/office/powerpoint/2010/main" val="176332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4329D-6569-4713-A8C8-BA517C5D5C5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5276" y="867870"/>
            <a:ext cx="3278954" cy="4912290"/>
          </a:xfrm>
          <a:prstGeom prst="rect">
            <a:avLst/>
          </a:prstGeom>
          <a:ln w="3175">
            <a:solidFill>
              <a:schemeClr val="tx1"/>
            </a:solidFill>
          </a:ln>
          <a:effectLst>
            <a:outerShdw blurRad="50800" dist="38100" dir="5400000" algn="t" rotWithShape="0">
              <a:prstClr val="black">
                <a:alpha val="40000"/>
              </a:prstClr>
            </a:outerShdw>
          </a:effectLst>
        </p:spPr>
      </p:pic>
      <p:pic>
        <p:nvPicPr>
          <p:cNvPr id="14" name="image1.jpeg" descr="Logo, company name  Description automatically generated"/>
          <p:cNvPicPr/>
          <p:nvPr/>
        </p:nvPicPr>
        <p:blipFill>
          <a:blip r:embed="rId3" cstate="print"/>
          <a:stretch>
            <a:fillRect/>
          </a:stretch>
        </p:blipFill>
        <p:spPr>
          <a:xfrm>
            <a:off x="8649426" y="4368256"/>
            <a:ext cx="1239520" cy="886460"/>
          </a:xfrm>
          <a:prstGeom prst="rect">
            <a:avLst/>
          </a:prstGeom>
        </p:spPr>
      </p:pic>
      <p:sp>
        <p:nvSpPr>
          <p:cNvPr id="13" name="TextBox 12"/>
          <p:cNvSpPr txBox="1"/>
          <p:nvPr/>
        </p:nvSpPr>
        <p:spPr>
          <a:xfrm>
            <a:off x="4147457" y="978846"/>
            <a:ext cx="7549243" cy="5539978"/>
          </a:xfrm>
          <a:prstGeom prst="rect">
            <a:avLst/>
          </a:prstGeom>
          <a:noFill/>
        </p:spPr>
        <p:txBody>
          <a:bodyPr wrap="square" rtlCol="0">
            <a:spAutoFit/>
          </a:bodyPr>
          <a:lstStyle/>
          <a:p>
            <a:r>
              <a:rPr lang="en-US" b="1" dirty="0"/>
              <a:t>Norfolk State University</a:t>
            </a:r>
            <a:endParaRPr lang="en-US" dirty="0"/>
          </a:p>
          <a:p>
            <a:r>
              <a:rPr lang="en-US" sz="2400" b="1" dirty="0"/>
              <a:t>WORKFORCE DEVELOPMENT FOR OFFSHORE WIND </a:t>
            </a:r>
            <a:endParaRPr lang="en-US" sz="2400" b="1" dirty="0" smtClean="0"/>
          </a:p>
          <a:p>
            <a:r>
              <a:rPr lang="en-US" sz="2400" b="1" dirty="0" smtClean="0"/>
              <a:t>FINAL REPORT</a:t>
            </a:r>
            <a:endParaRPr lang="en-US" sz="2400" b="1" dirty="0"/>
          </a:p>
          <a:p>
            <a:endParaRPr lang="en-US" b="1" dirty="0" smtClean="0"/>
          </a:p>
          <a:p>
            <a:r>
              <a:rPr lang="en-US" b="1" dirty="0" smtClean="0"/>
              <a:t>COLLEGE </a:t>
            </a:r>
            <a:r>
              <a:rPr lang="en-US" b="1" dirty="0"/>
              <a:t>OF LIBERAL ARTS</a:t>
            </a:r>
            <a:endParaRPr lang="en-US" dirty="0"/>
          </a:p>
          <a:p>
            <a:r>
              <a:rPr lang="en-US" b="1" dirty="0"/>
              <a:t>CENTER FOR AFRICAN AMERICAN PUBLIC POLICY</a:t>
            </a:r>
            <a:endParaRPr lang="en-US" dirty="0"/>
          </a:p>
          <a:p>
            <a:r>
              <a:rPr lang="en-US" dirty="0"/>
              <a:t> </a:t>
            </a:r>
          </a:p>
          <a:p>
            <a:r>
              <a:rPr lang="en-US" dirty="0"/>
              <a:t> </a:t>
            </a:r>
          </a:p>
          <a:p>
            <a:r>
              <a:rPr lang="en-US" b="1" dirty="0" smtClean="0"/>
              <a:t>Submitted </a:t>
            </a:r>
            <a:r>
              <a:rPr lang="en-US" b="1" dirty="0"/>
              <a:t>to: Dominion Energy</a:t>
            </a:r>
            <a:endParaRPr lang="en-US" dirty="0"/>
          </a:p>
          <a:p>
            <a:endParaRPr lang="en-US" b="1" dirty="0" smtClean="0"/>
          </a:p>
          <a:p>
            <a:endParaRPr lang="en-US" b="1" dirty="0"/>
          </a:p>
          <a:p>
            <a:r>
              <a:rPr lang="en-US" b="1" dirty="0" smtClean="0"/>
              <a:t>PROJECT </a:t>
            </a:r>
            <a:r>
              <a:rPr lang="en-US" b="1" dirty="0"/>
              <a:t>TEAM</a:t>
            </a:r>
            <a:r>
              <a:rPr lang="en-US" dirty="0"/>
              <a:t> </a:t>
            </a:r>
          </a:p>
          <a:p>
            <a:r>
              <a:rPr lang="en-US" dirty="0"/>
              <a:t>CASSANDRA NEWBY-ALEXANDER </a:t>
            </a:r>
          </a:p>
          <a:p>
            <a:r>
              <a:rPr lang="en-US" dirty="0"/>
              <a:t>CHINEDU OKALA </a:t>
            </a:r>
          </a:p>
          <a:p>
            <a:r>
              <a:rPr lang="en-US" dirty="0"/>
              <a:t>TIMOTHY D. GOLER </a:t>
            </a:r>
          </a:p>
          <a:p>
            <a:r>
              <a:rPr lang="en-US" dirty="0"/>
              <a:t>ROBERT K. PERKINS </a:t>
            </a:r>
          </a:p>
          <a:p>
            <a:r>
              <a:rPr lang="en-US" dirty="0"/>
              <a:t>BENJAMIN ROGERS </a:t>
            </a:r>
          </a:p>
          <a:p>
            <a:r>
              <a:rPr lang="en-US" dirty="0"/>
              <a:t>AHMED WHITT</a:t>
            </a:r>
          </a:p>
          <a:p>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cdn.shopify.com/s/files/1/0764/6941/products/Hampton-Roads-VA.jpg?v=1568733429"/>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3628" t="5358" r="6619" b="17531"/>
          <a:stretch/>
        </p:blipFill>
        <p:spPr bwMode="auto">
          <a:xfrm>
            <a:off x="81644" y="43543"/>
            <a:ext cx="12043320" cy="67545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0742" y="438430"/>
            <a:ext cx="10858500" cy="6093976"/>
          </a:xfrm>
          <a:prstGeom prst="rect">
            <a:avLst/>
          </a:prstGeom>
          <a:solidFill>
            <a:srgbClr val="D8E0F0"/>
          </a:solidFill>
        </p:spPr>
        <p:txBody>
          <a:bodyPr wrap="square" rtlCol="0">
            <a:spAutoFit/>
          </a:bodyPr>
          <a:lstStyle/>
          <a:p>
            <a:r>
              <a:rPr lang="en-US" sz="2600" b="1" dirty="0">
                <a:solidFill>
                  <a:schemeClr val="tx2"/>
                </a:solidFill>
              </a:rPr>
              <a:t>This report </a:t>
            </a:r>
            <a:r>
              <a:rPr lang="en-US" sz="2600" b="1" dirty="0" smtClean="0">
                <a:solidFill>
                  <a:schemeClr val="tx2"/>
                </a:solidFill>
              </a:rPr>
              <a:t>includes:</a:t>
            </a:r>
          </a:p>
          <a:p>
            <a:pPr marL="342900" indent="-342900">
              <a:buFont typeface="Arial" panose="020B0604020202020204" pitchFamily="34" charset="0"/>
              <a:buChar char="•"/>
            </a:pPr>
            <a:r>
              <a:rPr lang="en-US" sz="2600" b="1" dirty="0" smtClean="0">
                <a:solidFill>
                  <a:schemeClr val="tx2"/>
                </a:solidFill>
              </a:rPr>
              <a:t>an </a:t>
            </a:r>
            <a:r>
              <a:rPr lang="en-US" sz="2600" b="1" dirty="0">
                <a:solidFill>
                  <a:schemeClr val="tx2"/>
                </a:solidFill>
              </a:rPr>
              <a:t>assessment of the demographics of the Greater Hampton Roads specifically as it relates to African </a:t>
            </a:r>
            <a:r>
              <a:rPr lang="en-US" sz="2600" b="1" dirty="0" smtClean="0">
                <a:solidFill>
                  <a:schemeClr val="tx2"/>
                </a:solidFill>
              </a:rPr>
              <a:t>Americans</a:t>
            </a:r>
          </a:p>
          <a:p>
            <a:pPr marL="342900" indent="-342900">
              <a:buFont typeface="Arial" panose="020B0604020202020204" pitchFamily="34" charset="0"/>
              <a:buChar char="•"/>
            </a:pPr>
            <a:r>
              <a:rPr lang="en-US" sz="2600" b="1" dirty="0" smtClean="0">
                <a:solidFill>
                  <a:schemeClr val="tx2"/>
                </a:solidFill>
              </a:rPr>
              <a:t>an assessment of the environmental </a:t>
            </a:r>
            <a:r>
              <a:rPr lang="en-US" sz="2600" b="1" dirty="0">
                <a:solidFill>
                  <a:schemeClr val="tx2"/>
                </a:solidFill>
              </a:rPr>
              <a:t>burdens of urban </a:t>
            </a:r>
            <a:r>
              <a:rPr lang="en-US" sz="2600" b="1" dirty="0" smtClean="0">
                <a:solidFill>
                  <a:schemeClr val="tx2"/>
                </a:solidFill>
              </a:rPr>
              <a:t>life that includes neighborhoods </a:t>
            </a:r>
            <a:r>
              <a:rPr lang="en-US" sz="2600" b="1" dirty="0">
                <a:solidFill>
                  <a:schemeClr val="tx2"/>
                </a:solidFill>
              </a:rPr>
              <a:t>marked by heavy industrial uses and vehicular and air </a:t>
            </a:r>
            <a:r>
              <a:rPr lang="en-US" sz="2600" b="1" dirty="0" smtClean="0">
                <a:solidFill>
                  <a:schemeClr val="tx2"/>
                </a:solidFill>
              </a:rPr>
              <a:t>travel</a:t>
            </a:r>
          </a:p>
          <a:p>
            <a:pPr marL="342900" indent="-342900">
              <a:buFont typeface="Arial" panose="020B0604020202020204" pitchFamily="34" charset="0"/>
              <a:buChar char="•"/>
            </a:pPr>
            <a:r>
              <a:rPr lang="en-US" sz="2600" b="1" dirty="0" smtClean="0">
                <a:solidFill>
                  <a:schemeClr val="tx2"/>
                </a:solidFill>
              </a:rPr>
              <a:t>solutions to various issues identified that includes recommendations for: </a:t>
            </a:r>
          </a:p>
          <a:p>
            <a:pPr marL="800100" lvl="1" indent="-342900">
              <a:buFont typeface="Arial" panose="020B0604020202020204" pitchFamily="34" charset="0"/>
              <a:buChar char="•"/>
            </a:pPr>
            <a:r>
              <a:rPr lang="en-US" sz="2600" b="1" dirty="0" smtClean="0">
                <a:solidFill>
                  <a:schemeClr val="tx2"/>
                </a:solidFill>
              </a:rPr>
              <a:t>building</a:t>
            </a:r>
            <a:r>
              <a:rPr lang="en-US" sz="2600" dirty="0" smtClean="0">
                <a:solidFill>
                  <a:schemeClr val="tx2"/>
                </a:solidFill>
              </a:rPr>
              <a:t> </a:t>
            </a:r>
            <a:r>
              <a:rPr lang="en-US" sz="2600" b="1" dirty="0">
                <a:solidFill>
                  <a:schemeClr val="tx2"/>
                </a:solidFill>
              </a:rPr>
              <a:t>relationships and trust within the African American communities in Hampton </a:t>
            </a:r>
            <a:r>
              <a:rPr lang="en-US" sz="2600" b="1" dirty="0" smtClean="0">
                <a:solidFill>
                  <a:schemeClr val="tx2"/>
                </a:solidFill>
              </a:rPr>
              <a:t>Roads</a:t>
            </a:r>
          </a:p>
          <a:p>
            <a:pPr marL="800100" lvl="1" indent="-342900">
              <a:buFont typeface="Arial" panose="020B0604020202020204" pitchFamily="34" charset="0"/>
              <a:buChar char="•"/>
            </a:pPr>
            <a:r>
              <a:rPr lang="en-US" sz="2600" b="1" dirty="0" smtClean="0">
                <a:solidFill>
                  <a:schemeClr val="tx2"/>
                </a:solidFill>
              </a:rPr>
              <a:t>Identifying potential partners </a:t>
            </a:r>
            <a:r>
              <a:rPr lang="en-US" sz="2600" b="1" dirty="0">
                <a:solidFill>
                  <a:schemeClr val="tx2"/>
                </a:solidFill>
              </a:rPr>
              <a:t>that will work with Dominion Energy that include individuals and </a:t>
            </a:r>
            <a:r>
              <a:rPr lang="en-US" sz="2600" b="1" dirty="0" smtClean="0">
                <a:solidFill>
                  <a:schemeClr val="tx2"/>
                </a:solidFill>
              </a:rPr>
              <a:t>groups</a:t>
            </a:r>
          </a:p>
          <a:p>
            <a:pPr marL="800100" lvl="1" indent="-342900">
              <a:buFont typeface="Arial" panose="020B0604020202020204" pitchFamily="34" charset="0"/>
              <a:buChar char="•"/>
            </a:pPr>
            <a:r>
              <a:rPr lang="en-US" sz="2600" b="1" dirty="0" smtClean="0">
                <a:solidFill>
                  <a:schemeClr val="tx2"/>
                </a:solidFill>
              </a:rPr>
              <a:t>identifying </a:t>
            </a:r>
            <a:r>
              <a:rPr lang="en-US" sz="2600" b="1" dirty="0">
                <a:solidFill>
                  <a:schemeClr val="tx2"/>
                </a:solidFill>
              </a:rPr>
              <a:t>training resources and networking to foster community- driven research focused on enhancing social and environmental justice, and ensuring accessible locations for the community residents to utilize the </a:t>
            </a:r>
            <a:r>
              <a:rPr lang="en-US" sz="2600" b="1" dirty="0" smtClean="0">
                <a:solidFill>
                  <a:schemeClr val="tx2"/>
                </a:solidFill>
              </a:rPr>
              <a:t>services</a:t>
            </a:r>
          </a:p>
        </p:txBody>
      </p:sp>
    </p:spTree>
    <p:extLst>
      <p:ext uri="{BB962C8B-B14F-4D97-AF65-F5344CB8AC3E}">
        <p14:creationId xmlns:p14="http://schemas.microsoft.com/office/powerpoint/2010/main" val="26326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cdn.shopify.com/s/files/1/0764/6941/products/Hampton-Roads-VA.jpg?v=1568733429"/>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3628" t="5358" r="6619" b="17531"/>
          <a:stretch/>
        </p:blipFill>
        <p:spPr bwMode="auto">
          <a:xfrm>
            <a:off x="81644" y="43543"/>
            <a:ext cx="12043320" cy="67545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76301" y="1211316"/>
            <a:ext cx="10074728" cy="4832092"/>
          </a:xfrm>
          <a:prstGeom prst="rect">
            <a:avLst/>
          </a:prstGeom>
          <a:solidFill>
            <a:srgbClr val="D8E0F0"/>
          </a:solidFill>
        </p:spPr>
        <p:txBody>
          <a:bodyPr wrap="square" rtlCol="0">
            <a:spAutoFit/>
          </a:bodyPr>
          <a:lstStyle/>
          <a:p>
            <a:r>
              <a:rPr lang="en-US" sz="2800" b="1" dirty="0">
                <a:solidFill>
                  <a:schemeClr val="tx2"/>
                </a:solidFill>
              </a:rPr>
              <a:t>This report </a:t>
            </a:r>
            <a:r>
              <a:rPr lang="en-US" sz="2800" b="1" dirty="0" smtClean="0">
                <a:solidFill>
                  <a:schemeClr val="tx2"/>
                </a:solidFill>
              </a:rPr>
              <a:t>includes: </a:t>
            </a:r>
          </a:p>
          <a:p>
            <a:pPr marL="800100" lvl="1" indent="-342900">
              <a:buFont typeface="Arial" panose="020B0604020202020204" pitchFamily="34" charset="0"/>
              <a:buChar char="•"/>
            </a:pPr>
            <a:r>
              <a:rPr lang="en-US" sz="2800" b="1" dirty="0">
                <a:solidFill>
                  <a:schemeClr val="tx2"/>
                </a:solidFill>
              </a:rPr>
              <a:t>r</a:t>
            </a:r>
            <a:r>
              <a:rPr lang="en-US" sz="2800" b="1" dirty="0" smtClean="0">
                <a:solidFill>
                  <a:schemeClr val="tx2"/>
                </a:solidFill>
              </a:rPr>
              <a:t>ecommendations for distributing information that raises awareness </a:t>
            </a:r>
            <a:r>
              <a:rPr lang="en-US" sz="2800" b="1" dirty="0">
                <a:solidFill>
                  <a:schemeClr val="tx2"/>
                </a:solidFill>
              </a:rPr>
              <a:t>among community members about the environment and health issues affecting their </a:t>
            </a:r>
            <a:r>
              <a:rPr lang="en-US" sz="2800" b="1" dirty="0" smtClean="0">
                <a:solidFill>
                  <a:schemeClr val="tx2"/>
                </a:solidFill>
              </a:rPr>
              <a:t>communities</a:t>
            </a:r>
          </a:p>
          <a:p>
            <a:pPr marL="800100" lvl="1" indent="-342900">
              <a:buFont typeface="Arial" panose="020B0604020202020204" pitchFamily="34" charset="0"/>
              <a:buChar char="•"/>
            </a:pPr>
            <a:r>
              <a:rPr lang="en-US" sz="2800" b="1" dirty="0" smtClean="0">
                <a:solidFill>
                  <a:schemeClr val="tx2"/>
                </a:solidFill>
              </a:rPr>
              <a:t>suggestions for building a sustainable </a:t>
            </a:r>
            <a:r>
              <a:rPr lang="en-US" sz="2800" b="1" dirty="0">
                <a:solidFill>
                  <a:schemeClr val="tx2"/>
                </a:solidFill>
              </a:rPr>
              <a:t>pipeline of students that are educated in the environmental factors that impact community health as a way to increase interest in Urban Affairs (environmental sustainability) and STEM (Science, Technology, Engineering, and </a:t>
            </a:r>
            <a:r>
              <a:rPr lang="en-US" sz="2800" b="1" dirty="0" smtClean="0">
                <a:solidFill>
                  <a:schemeClr val="tx2"/>
                </a:solidFill>
              </a:rPr>
              <a:t>Mathematics)</a:t>
            </a:r>
          </a:p>
          <a:p>
            <a:pPr marL="800100" lvl="1" indent="-342900">
              <a:buFont typeface="Arial" panose="020B0604020202020204" pitchFamily="34" charset="0"/>
              <a:buChar char="•"/>
            </a:pPr>
            <a:r>
              <a:rPr lang="en-US" sz="2800" b="1" dirty="0" smtClean="0">
                <a:solidFill>
                  <a:schemeClr val="tx2"/>
                </a:solidFill>
              </a:rPr>
              <a:t>advice about developing a “</a:t>
            </a:r>
            <a:r>
              <a:rPr lang="en-US" sz="2800" b="1" dirty="0">
                <a:solidFill>
                  <a:schemeClr val="tx2"/>
                </a:solidFill>
              </a:rPr>
              <a:t>fair” distribution of environmental benefits and </a:t>
            </a:r>
            <a:r>
              <a:rPr lang="en-US" sz="2800" b="1" dirty="0" smtClean="0">
                <a:solidFill>
                  <a:schemeClr val="tx2"/>
                </a:solidFill>
              </a:rPr>
              <a:t>burdens plan</a:t>
            </a:r>
            <a:endParaRPr lang="en-US" sz="2800" b="1" dirty="0">
              <a:solidFill>
                <a:schemeClr val="tx2"/>
              </a:solidFill>
            </a:endParaRPr>
          </a:p>
        </p:txBody>
      </p:sp>
    </p:spTree>
    <p:extLst>
      <p:ext uri="{BB962C8B-B14F-4D97-AF65-F5344CB8AC3E}">
        <p14:creationId xmlns:p14="http://schemas.microsoft.com/office/powerpoint/2010/main" val="283217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390" y="277585"/>
            <a:ext cx="3747728" cy="2345252"/>
          </a:xfrm>
          <a:prstGeom prst="rect">
            <a:avLst/>
          </a:prstGeom>
        </p:spPr>
      </p:pic>
      <p:sp>
        <p:nvSpPr>
          <p:cNvPr id="12" name="TextBox 11"/>
          <p:cNvSpPr txBox="1"/>
          <p:nvPr/>
        </p:nvSpPr>
        <p:spPr>
          <a:xfrm>
            <a:off x="566056" y="2808515"/>
            <a:ext cx="11310257" cy="4093428"/>
          </a:xfrm>
          <a:prstGeom prst="rect">
            <a:avLst/>
          </a:prstGeom>
          <a:noFill/>
        </p:spPr>
        <p:txBody>
          <a:bodyPr wrap="square" rtlCol="0">
            <a:spAutoFit/>
          </a:bodyPr>
          <a:lstStyle/>
          <a:p>
            <a:r>
              <a:rPr lang="en-US" sz="2000" b="1" dirty="0">
                <a:solidFill>
                  <a:schemeClr val="tx2"/>
                </a:solidFill>
              </a:rPr>
              <a:t>The Greater Hampton Roads region can be a powerful source of workforce recruitment because of the varying options based on education, workforce experience, and </a:t>
            </a:r>
            <a:r>
              <a:rPr lang="en-US" sz="2000" b="1" dirty="0" smtClean="0">
                <a:solidFill>
                  <a:schemeClr val="tx2"/>
                </a:solidFill>
              </a:rPr>
              <a:t>age.  Consequently, numerous employment opportunities exist in Hampton Roads, especially because 20% of the population is a college graduate.  </a:t>
            </a:r>
          </a:p>
          <a:p>
            <a:pPr marL="285750" indent="-285750">
              <a:buFont typeface="Arial" panose="020B0604020202020204" pitchFamily="34" charset="0"/>
              <a:buChar char="•"/>
            </a:pPr>
            <a:r>
              <a:rPr lang="en-US" sz="2000" b="1" dirty="0" smtClean="0">
                <a:solidFill>
                  <a:schemeClr val="tx2"/>
                </a:solidFill>
              </a:rPr>
              <a:t>The </a:t>
            </a:r>
            <a:r>
              <a:rPr lang="en-US" sz="2000" b="1" dirty="0">
                <a:solidFill>
                  <a:schemeClr val="tx2"/>
                </a:solidFill>
              </a:rPr>
              <a:t>military influence on employment rates is sizable. </a:t>
            </a:r>
            <a:endParaRPr lang="en-US" sz="2000" b="1" dirty="0" smtClean="0">
              <a:solidFill>
                <a:schemeClr val="tx2"/>
              </a:solidFill>
            </a:endParaRPr>
          </a:p>
          <a:p>
            <a:pPr marL="285750" indent="-285750">
              <a:buFont typeface="Arial" panose="020B0604020202020204" pitchFamily="34" charset="0"/>
              <a:buChar char="•"/>
            </a:pPr>
            <a:r>
              <a:rPr lang="en-US" sz="2000" b="1" dirty="0" smtClean="0">
                <a:solidFill>
                  <a:schemeClr val="tx2"/>
                </a:solidFill>
              </a:rPr>
              <a:t>The </a:t>
            </a:r>
            <a:r>
              <a:rPr lang="en-US" sz="2000" b="1" dirty="0">
                <a:solidFill>
                  <a:schemeClr val="tx2"/>
                </a:solidFill>
              </a:rPr>
              <a:t>area has a trained workforce (e.g., maritime managers, engineers with shipboard experience, experience working at sea) </a:t>
            </a:r>
            <a:endParaRPr lang="en-US" sz="2000" b="1" dirty="0" smtClean="0">
              <a:solidFill>
                <a:schemeClr val="tx2"/>
              </a:solidFill>
            </a:endParaRPr>
          </a:p>
          <a:p>
            <a:pPr marL="285750" indent="-285750">
              <a:buFont typeface="Arial" panose="020B0604020202020204" pitchFamily="34" charset="0"/>
              <a:buChar char="•"/>
            </a:pPr>
            <a:r>
              <a:rPr lang="en-US" sz="2000" b="1" dirty="0" smtClean="0">
                <a:solidFill>
                  <a:schemeClr val="tx2"/>
                </a:solidFill>
              </a:rPr>
              <a:t>Many former military personnel are frequently </a:t>
            </a:r>
            <a:r>
              <a:rPr lang="en-US" sz="2000" b="1" dirty="0">
                <a:solidFill>
                  <a:schemeClr val="tx2"/>
                </a:solidFill>
              </a:rPr>
              <a:t>seeking new </a:t>
            </a:r>
            <a:endParaRPr lang="en-US" sz="2000" b="1" dirty="0" smtClean="0">
              <a:solidFill>
                <a:schemeClr val="tx2"/>
              </a:solidFill>
            </a:endParaRPr>
          </a:p>
          <a:p>
            <a:pPr marL="285750" indent="-285750">
              <a:buFont typeface="Arial" panose="020B0604020202020204" pitchFamily="34" charset="0"/>
              <a:buChar char="•"/>
            </a:pPr>
            <a:r>
              <a:rPr lang="en-US" sz="2000" b="1" dirty="0" smtClean="0">
                <a:solidFill>
                  <a:schemeClr val="tx2"/>
                </a:solidFill>
              </a:rPr>
              <a:t>Support for entrepreneurial development (although this support lags for African Americans)</a:t>
            </a:r>
          </a:p>
          <a:p>
            <a:pPr marL="285750" indent="-285750">
              <a:buFont typeface="Arial" panose="020B0604020202020204" pitchFamily="34" charset="0"/>
              <a:buChar char="•"/>
            </a:pPr>
            <a:endParaRPr lang="en-US" sz="2000" dirty="0">
              <a:solidFill>
                <a:schemeClr val="tx2"/>
              </a:solidFill>
            </a:endParaRPr>
          </a:p>
          <a:p>
            <a:r>
              <a:rPr lang="en-US" sz="2000" b="1" dirty="0" smtClean="0">
                <a:solidFill>
                  <a:schemeClr val="tx2"/>
                </a:solidFill>
              </a:rPr>
              <a:t>However, underemployment exists for </a:t>
            </a:r>
            <a:r>
              <a:rPr lang="en-US" sz="2000" b="1" dirty="0">
                <a:solidFill>
                  <a:schemeClr val="tx2"/>
                </a:solidFill>
              </a:rPr>
              <a:t>African </a:t>
            </a:r>
            <a:r>
              <a:rPr lang="en-US" sz="2000" b="1" dirty="0" smtClean="0">
                <a:solidFill>
                  <a:schemeClr val="tx2"/>
                </a:solidFill>
              </a:rPr>
              <a:t>Americans, despite job seeking options.  The question is how Dominion Energy and other companies can reach this untapped and needed workforce.</a:t>
            </a:r>
            <a:endParaRPr lang="en-US" sz="2000" b="1" dirty="0">
              <a:solidFill>
                <a:schemeClr val="tx2"/>
              </a:solidFill>
            </a:endParaRPr>
          </a:p>
          <a:p>
            <a:r>
              <a:rPr lang="en-US" sz="2000" dirty="0">
                <a:solidFill>
                  <a:schemeClr val="tx2"/>
                </a:solidFill>
              </a:rPr>
              <a:t> </a:t>
            </a:r>
          </a:p>
        </p:txBody>
      </p:sp>
      <p:sp>
        <p:nvSpPr>
          <p:cNvPr id="13" name="Title 1"/>
          <p:cNvSpPr>
            <a:spLocks noGrp="1"/>
          </p:cNvSpPr>
          <p:nvPr>
            <p:ph type="title"/>
          </p:nvPr>
        </p:nvSpPr>
        <p:spPr>
          <a:xfrm>
            <a:off x="3918857" y="602658"/>
            <a:ext cx="6825018" cy="1183566"/>
          </a:xfrm>
        </p:spPr>
        <p:txBody>
          <a:bodyPr/>
          <a:lstStyle/>
          <a:p>
            <a:r>
              <a:rPr lang="en-US" b="1" dirty="0" smtClean="0">
                <a:solidFill>
                  <a:schemeClr val="tx2"/>
                </a:solidFill>
              </a:rPr>
              <a:t>Employment:</a:t>
            </a:r>
            <a:br>
              <a:rPr lang="en-US" b="1" dirty="0" smtClean="0">
                <a:solidFill>
                  <a:schemeClr val="tx2"/>
                </a:solidFill>
              </a:rPr>
            </a:br>
            <a:r>
              <a:rPr lang="en-US" b="1" dirty="0" smtClean="0">
                <a:solidFill>
                  <a:schemeClr val="tx2"/>
                </a:solidFill>
              </a:rPr>
              <a:t>Opportunities and Challenges</a:t>
            </a:r>
            <a:endParaRPr lang="en-US" b="1" dirty="0">
              <a:solidFill>
                <a:schemeClr val="tx2"/>
              </a:solidFill>
            </a:endParaRPr>
          </a:p>
        </p:txBody>
      </p:sp>
    </p:spTree>
    <p:extLst>
      <p:ext uri="{BB962C8B-B14F-4D97-AF65-F5344CB8AC3E}">
        <p14:creationId xmlns:p14="http://schemas.microsoft.com/office/powerpoint/2010/main" val="40155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01172" y="734787"/>
            <a:ext cx="7672614" cy="57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3"/>
          <a:srcRect t="14452"/>
          <a:stretch/>
        </p:blipFill>
        <p:spPr>
          <a:xfrm>
            <a:off x="301172" y="315685"/>
            <a:ext cx="7672614" cy="516391"/>
          </a:xfrm>
          <a:prstGeom prst="rect">
            <a:avLst/>
          </a:prstGeom>
        </p:spPr>
      </p:pic>
    </p:spTree>
    <p:extLst>
      <p:ext uri="{BB962C8B-B14F-4D97-AF65-F5344CB8AC3E}">
        <p14:creationId xmlns:p14="http://schemas.microsoft.com/office/powerpoint/2010/main" val="321374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239" y="495300"/>
            <a:ext cx="9371949" cy="1028700"/>
          </a:xfrm>
        </p:spPr>
        <p:txBody>
          <a:bodyPr>
            <a:noAutofit/>
          </a:bodyPr>
          <a:lstStyle/>
          <a:p>
            <a:r>
              <a:rPr lang="en-US" b="1" dirty="0" smtClean="0">
                <a:solidFill>
                  <a:schemeClr val="tx2"/>
                </a:solidFill>
              </a:rPr>
              <a:t>Environmental Impact:</a:t>
            </a:r>
            <a:br>
              <a:rPr lang="en-US" b="1" dirty="0" smtClean="0">
                <a:solidFill>
                  <a:schemeClr val="tx2"/>
                </a:solidFill>
              </a:rPr>
            </a:br>
            <a:r>
              <a:rPr lang="en-US" b="1" dirty="0" smtClean="0">
                <a:solidFill>
                  <a:schemeClr val="tx2"/>
                </a:solidFill>
              </a:rPr>
              <a:t>Opportunities and Challenges</a:t>
            </a:r>
            <a:endParaRPr lang="en-US" b="1" dirty="0">
              <a:solidFill>
                <a:schemeClr val="tx2"/>
              </a:solidFill>
            </a:endParaRPr>
          </a:p>
        </p:txBody>
      </p:sp>
      <p:pic>
        <p:nvPicPr>
          <p:cNvPr id="7" name="Picture 2" descr="0127WEBVaoffshorewind.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1028" y="157842"/>
            <a:ext cx="3521529" cy="18892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1501" y="2179796"/>
            <a:ext cx="10765971" cy="4370427"/>
          </a:xfrm>
          <a:prstGeom prst="rect">
            <a:avLst/>
          </a:prstGeom>
          <a:noFill/>
        </p:spPr>
        <p:txBody>
          <a:bodyPr wrap="square" rtlCol="0">
            <a:spAutoFit/>
          </a:bodyPr>
          <a:lstStyle/>
          <a:p>
            <a:r>
              <a:rPr lang="en-US" sz="2000" b="1" dirty="0" smtClean="0">
                <a:solidFill>
                  <a:schemeClr val="tx2"/>
                </a:solidFill>
              </a:rPr>
              <a:t>The </a:t>
            </a:r>
            <a:r>
              <a:rPr lang="en-US" sz="2000" b="1" dirty="0">
                <a:solidFill>
                  <a:schemeClr val="tx2"/>
                </a:solidFill>
              </a:rPr>
              <a:t>Greater Hampton Roads’ Black population disproportionately lives within areas with elevated </a:t>
            </a:r>
            <a:r>
              <a:rPr lang="en-US" sz="2000" b="1">
                <a:solidFill>
                  <a:schemeClr val="tx2"/>
                </a:solidFill>
              </a:rPr>
              <a:t>airborne </a:t>
            </a:r>
            <a:r>
              <a:rPr lang="en-US" sz="2000" b="1" smtClean="0">
                <a:solidFill>
                  <a:schemeClr val="tx2"/>
                </a:solidFill>
              </a:rPr>
              <a:t>contaminants/pollutants. </a:t>
            </a:r>
            <a:r>
              <a:rPr lang="en-US" sz="2000" b="1" dirty="0">
                <a:solidFill>
                  <a:schemeClr val="tx2"/>
                </a:solidFill>
              </a:rPr>
              <a:t>Households in high-risk areas are less likely to take advantage of energy-saving/clean energy opportunities. </a:t>
            </a:r>
            <a:endParaRPr lang="en-US" sz="2000" b="1" dirty="0" smtClean="0">
              <a:solidFill>
                <a:schemeClr val="tx2"/>
              </a:solidFill>
            </a:endParaRPr>
          </a:p>
          <a:p>
            <a:endParaRPr lang="en-US" sz="2000" b="1" dirty="0">
              <a:solidFill>
                <a:schemeClr val="tx2"/>
              </a:solidFill>
            </a:endParaRPr>
          </a:p>
          <a:p>
            <a:r>
              <a:rPr lang="en-US" sz="2000" b="1" dirty="0" smtClean="0">
                <a:solidFill>
                  <a:schemeClr val="tx2"/>
                </a:solidFill>
              </a:rPr>
              <a:t>There </a:t>
            </a:r>
            <a:r>
              <a:rPr lang="en-US" sz="2000" b="1" dirty="0">
                <a:solidFill>
                  <a:schemeClr val="tx2"/>
                </a:solidFill>
              </a:rPr>
              <a:t>is a significant opportunity for Dominion Energy, the Legislature, and other stakeholders to perform targeted interventions. </a:t>
            </a:r>
          </a:p>
          <a:p>
            <a:pPr marL="342900" indent="-342900">
              <a:buFont typeface="Arial" panose="020B0604020202020204" pitchFamily="34" charset="0"/>
              <a:buChar char="•"/>
            </a:pPr>
            <a:r>
              <a:rPr lang="en-US" sz="2000" b="1" i="1" dirty="0" smtClean="0">
                <a:solidFill>
                  <a:schemeClr val="tx2"/>
                </a:solidFill>
              </a:rPr>
              <a:t>City </a:t>
            </a:r>
            <a:r>
              <a:rPr lang="en-US" sz="2000" b="1" i="1" dirty="0">
                <a:solidFill>
                  <a:schemeClr val="tx2"/>
                </a:solidFill>
              </a:rPr>
              <a:t>of Hampton</a:t>
            </a:r>
            <a:r>
              <a:rPr lang="en-US" sz="2000" b="1" dirty="0">
                <a:solidFill>
                  <a:schemeClr val="tx2"/>
                </a:solidFill>
              </a:rPr>
              <a:t>: 19 brownfields and 9 Transmission Lines in Hampton (95-100% airborne contaminants heavily concentrated in and around Hampton University and the Veteran’s Administration campus)</a:t>
            </a:r>
          </a:p>
          <a:p>
            <a:pPr marL="342900" lvl="0" indent="-342900">
              <a:buFont typeface="Arial" panose="020B0604020202020204" pitchFamily="34" charset="0"/>
              <a:buChar char="•"/>
            </a:pPr>
            <a:r>
              <a:rPr lang="en-US" sz="2000" b="1" i="1" dirty="0">
                <a:solidFill>
                  <a:schemeClr val="tx2"/>
                </a:solidFill>
              </a:rPr>
              <a:t>City of Norfolk</a:t>
            </a:r>
            <a:r>
              <a:rPr lang="en-US" sz="2000" b="1" dirty="0">
                <a:solidFill>
                  <a:schemeClr val="tx2"/>
                </a:solidFill>
              </a:rPr>
              <a:t>: 13 Transmission Lines and 4 Brownfields in Norfolk</a:t>
            </a:r>
          </a:p>
          <a:p>
            <a:pPr marL="342900" lvl="0" indent="-342900">
              <a:buFont typeface="Arial" panose="020B0604020202020204" pitchFamily="34" charset="0"/>
              <a:buChar char="•"/>
            </a:pPr>
            <a:r>
              <a:rPr lang="en-US" sz="2000" b="1" i="1" dirty="0">
                <a:solidFill>
                  <a:schemeClr val="tx2"/>
                </a:solidFill>
              </a:rPr>
              <a:t>City of Portsmouth</a:t>
            </a:r>
            <a:r>
              <a:rPr lang="en-US" sz="2000" b="1" dirty="0">
                <a:solidFill>
                  <a:schemeClr val="tx2"/>
                </a:solidFill>
              </a:rPr>
              <a:t>: 20 Transmission Lines and 1 Brownfield</a:t>
            </a:r>
          </a:p>
          <a:p>
            <a:pPr marL="342900" lvl="0" indent="-342900">
              <a:buFont typeface="Arial" panose="020B0604020202020204" pitchFamily="34" charset="0"/>
              <a:buChar char="•"/>
            </a:pPr>
            <a:r>
              <a:rPr lang="en-US" sz="2000" b="1" i="1" dirty="0">
                <a:solidFill>
                  <a:schemeClr val="tx2"/>
                </a:solidFill>
              </a:rPr>
              <a:t>City of Newport News</a:t>
            </a:r>
            <a:r>
              <a:rPr lang="en-US" sz="2000" b="1" dirty="0">
                <a:solidFill>
                  <a:schemeClr val="tx2"/>
                </a:solidFill>
              </a:rPr>
              <a:t>: 1 Brownfield</a:t>
            </a:r>
          </a:p>
          <a:p>
            <a:r>
              <a:rPr lang="en-US" sz="2000" b="1" i="1" dirty="0">
                <a:solidFill>
                  <a:schemeClr val="tx2"/>
                </a:solidFill>
              </a:rPr>
              <a:t>** Suffolk and the Williamsburg region do not have any Brownfield sites</a:t>
            </a:r>
            <a:endParaRPr lang="en-US" sz="2000" b="1" dirty="0">
              <a:solidFill>
                <a:schemeClr val="tx2"/>
              </a:solidFill>
            </a:endParaRPr>
          </a:p>
          <a:p>
            <a:endParaRPr lang="en-US" dirty="0"/>
          </a:p>
        </p:txBody>
      </p:sp>
    </p:spTree>
    <p:extLst>
      <p:ext uri="{BB962C8B-B14F-4D97-AF65-F5344CB8AC3E}">
        <p14:creationId xmlns:p14="http://schemas.microsoft.com/office/powerpoint/2010/main" val="381525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386442" y="277586"/>
            <a:ext cx="8550729" cy="62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89"/>
          <p:cNvSpPr txBox="1">
            <a:spLocks noChangeArrowheads="1"/>
          </p:cNvSpPr>
          <p:nvPr/>
        </p:nvSpPr>
        <p:spPr bwMode="auto">
          <a:xfrm>
            <a:off x="5041900" y="277586"/>
            <a:ext cx="6756400" cy="113030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35"/>
              </a:spcBef>
              <a:spcAft>
                <a:spcPts val="0"/>
              </a:spcAft>
            </a:pPr>
            <a:r>
              <a:rPr lang="en-US" sz="2400" b="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490220" marR="0">
              <a:spcBef>
                <a:spcPts val="0"/>
              </a:spcBef>
              <a:spcAft>
                <a:spcPts val="0"/>
              </a:spcAft>
            </a:pPr>
            <a:r>
              <a:rPr lang="en-US" sz="2800" dirty="0">
                <a:solidFill>
                  <a:srgbClr val="FFFFFF"/>
                </a:solidFill>
                <a:effectLst/>
                <a:ea typeface="Calibri" panose="020F0502020204030204" pitchFamily="34" charset="0"/>
                <a:cs typeface="Calibri" panose="020F0502020204030204" pitchFamily="34" charset="0"/>
              </a:rPr>
              <a:t>REGIONAL </a:t>
            </a:r>
            <a:r>
              <a:rPr lang="en-US" sz="2800" dirty="0" smtClean="0">
                <a:solidFill>
                  <a:srgbClr val="FFFFFF"/>
                </a:solidFill>
                <a:effectLst/>
                <a:ea typeface="Calibri" panose="020F0502020204030204" pitchFamily="34" charset="0"/>
                <a:cs typeface="Calibri" panose="020F0502020204030204" pitchFamily="34" charset="0"/>
              </a:rPr>
              <a:t>ENVIRONMENTAL THREATS</a:t>
            </a:r>
            <a:endParaRPr lang="en-US" sz="2800" dirty="0">
              <a:effectLst/>
              <a:ea typeface="Calibri" panose="020F0502020204030204" pitchFamily="34" charset="0"/>
            </a:endParaRPr>
          </a:p>
        </p:txBody>
      </p:sp>
      <p:sp>
        <p:nvSpPr>
          <p:cNvPr id="17" name="Text Box 288"/>
          <p:cNvSpPr txBox="1">
            <a:spLocks noChangeArrowheads="1"/>
          </p:cNvSpPr>
          <p:nvPr/>
        </p:nvSpPr>
        <p:spPr bwMode="auto">
          <a:xfrm>
            <a:off x="7864928" y="1407886"/>
            <a:ext cx="3933372" cy="2587171"/>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rPr>
              <a:t> </a:t>
            </a:r>
            <a:endParaRPr lang="en-US" sz="1400" b="1" dirty="0" smtClean="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dirty="0" smtClean="0">
                <a:solidFill>
                  <a:srgbClr val="E6E6E6"/>
                </a:solidFill>
                <a:effectLst/>
                <a:ea typeface="Calibri" panose="020F0502020204030204" pitchFamily="34" charset="0"/>
              </a:rPr>
              <a:t>Throughout </a:t>
            </a:r>
            <a:r>
              <a:rPr lang="en-US" sz="2000" dirty="0">
                <a:solidFill>
                  <a:srgbClr val="E6E6E6"/>
                </a:solidFill>
                <a:effectLst/>
                <a:ea typeface="Calibri" panose="020F0502020204030204" pitchFamily="34" charset="0"/>
              </a:rPr>
              <a:t>the region, the Black population disproportionately live within areas with elevate airborne contaminants (PM2.5 levels shown above). Also displayed: Dominion Energy Transmission Lines and brownfield property sites.</a:t>
            </a:r>
            <a:endParaRPr lang="en-US" sz="2000" dirty="0">
              <a:effectLst/>
              <a:ea typeface="Calibri" panose="020F0502020204030204" pitchFamily="34" charset="0"/>
            </a:endParaRPr>
          </a:p>
        </p:txBody>
      </p:sp>
      <p:sp>
        <p:nvSpPr>
          <p:cNvPr id="18" name="Text Box 287"/>
          <p:cNvSpPr txBox="1">
            <a:spLocks noChangeArrowheads="1"/>
          </p:cNvSpPr>
          <p:nvPr/>
        </p:nvSpPr>
        <p:spPr bwMode="auto">
          <a:xfrm>
            <a:off x="7864928" y="3902529"/>
            <a:ext cx="3933372" cy="2585356"/>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54635" marR="0">
              <a:spcAft>
                <a:spcPts val="0"/>
              </a:spcAft>
            </a:pPr>
            <a:endParaRPr lang="en-US" sz="1300" dirty="0" smtClean="0">
              <a:solidFill>
                <a:srgbClr val="E6E6E6"/>
              </a:solidFill>
              <a:effectLst/>
              <a:latin typeface="Georgia" panose="02040502050405020303" pitchFamily="18" charset="0"/>
              <a:ea typeface="Calibri" panose="020F0502020204030204" pitchFamily="34" charset="0"/>
            </a:endParaRPr>
          </a:p>
          <a:p>
            <a:pPr marL="254635" marR="0">
              <a:spcAft>
                <a:spcPts val="0"/>
              </a:spcAft>
            </a:pPr>
            <a:endParaRPr lang="en-US" sz="1400" dirty="0" smtClean="0">
              <a:solidFill>
                <a:srgbClr val="E6E6E6"/>
              </a:solidFill>
              <a:effectLst/>
              <a:ea typeface="Calibri" panose="020F0502020204030204" pitchFamily="34" charset="0"/>
            </a:endParaRPr>
          </a:p>
          <a:p>
            <a:pPr marL="254635" marR="0">
              <a:spcAft>
                <a:spcPts val="0"/>
              </a:spcAft>
            </a:pPr>
            <a:r>
              <a:rPr lang="en-US" sz="1400" dirty="0" smtClean="0">
                <a:solidFill>
                  <a:srgbClr val="E6E6E6"/>
                </a:solidFill>
                <a:effectLst/>
                <a:ea typeface="Calibri" panose="020F0502020204030204" pitchFamily="34" charset="0"/>
              </a:rPr>
              <a:t>Data </a:t>
            </a:r>
            <a:r>
              <a:rPr lang="en-US" sz="1400" dirty="0">
                <a:solidFill>
                  <a:srgbClr val="E6E6E6"/>
                </a:solidFill>
                <a:effectLst/>
                <a:ea typeface="Calibri" panose="020F0502020204030204" pitchFamily="34" charset="0"/>
              </a:rPr>
              <a:t>Sources:</a:t>
            </a:r>
            <a:endParaRPr lang="en-US" sz="1400" dirty="0">
              <a:effectLst/>
              <a:ea typeface="Calibri" panose="020F0502020204030204" pitchFamily="34" charset="0"/>
            </a:endParaRPr>
          </a:p>
          <a:p>
            <a:pPr marL="254635" marR="396240">
              <a:lnSpc>
                <a:spcPct val="111000"/>
              </a:lnSpc>
              <a:spcBef>
                <a:spcPts val="285"/>
              </a:spcBef>
              <a:spcAft>
                <a:spcPts val="0"/>
              </a:spcAft>
            </a:pPr>
            <a:r>
              <a:rPr lang="en-US" sz="1400" dirty="0">
                <a:solidFill>
                  <a:srgbClr val="E6E6E6"/>
                </a:solidFill>
                <a:effectLst/>
                <a:ea typeface="Calibri" panose="020F0502020204030204" pitchFamily="34" charset="0"/>
              </a:rPr>
              <a:t>ESRI, United States Environmental Protection Agency, United States Department of Agriculture, National Geospatial-Intelligence Agency, United States Geological Survey</a:t>
            </a:r>
            <a:endParaRPr lang="en-US" sz="1400" dirty="0">
              <a:effectLst/>
              <a:ea typeface="Calibri" panose="020F0502020204030204" pitchFamily="34" charset="0"/>
            </a:endParaRPr>
          </a:p>
          <a:p>
            <a:pPr marL="0" marR="0">
              <a:spcBef>
                <a:spcPts val="35"/>
              </a:spcBef>
              <a:spcAft>
                <a:spcPts val="0"/>
              </a:spcAft>
            </a:pPr>
            <a:r>
              <a:rPr lang="en-US" sz="1400" dirty="0">
                <a:effectLst/>
                <a:ea typeface="Calibri" panose="020F0502020204030204" pitchFamily="34" charset="0"/>
              </a:rPr>
              <a:t> </a:t>
            </a:r>
          </a:p>
        </p:txBody>
      </p:sp>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239" y="495300"/>
            <a:ext cx="9371949" cy="1028700"/>
          </a:xfrm>
        </p:spPr>
        <p:txBody>
          <a:bodyPr>
            <a:noAutofit/>
          </a:bodyPr>
          <a:lstStyle/>
          <a:p>
            <a:r>
              <a:rPr lang="en-US" b="1" dirty="0" smtClean="0">
                <a:solidFill>
                  <a:schemeClr val="tx2"/>
                </a:solidFill>
              </a:rPr>
              <a:t>Environmental Impact:</a:t>
            </a:r>
            <a:br>
              <a:rPr lang="en-US" b="1" dirty="0" smtClean="0">
                <a:solidFill>
                  <a:schemeClr val="tx2"/>
                </a:solidFill>
              </a:rPr>
            </a:br>
            <a:r>
              <a:rPr lang="en-US" b="1" dirty="0" smtClean="0">
                <a:solidFill>
                  <a:schemeClr val="tx2"/>
                </a:solidFill>
              </a:rPr>
              <a:t>Opportunities and Challenges</a:t>
            </a:r>
            <a:endParaRPr lang="en-US" b="1" dirty="0">
              <a:solidFill>
                <a:schemeClr val="tx2"/>
              </a:solidFill>
            </a:endParaRPr>
          </a:p>
        </p:txBody>
      </p:sp>
      <p:pic>
        <p:nvPicPr>
          <p:cNvPr id="7" name="Picture 2" descr="0127WEBVaoffshorewind.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1028" y="157842"/>
            <a:ext cx="3521529" cy="18892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1501" y="2179796"/>
            <a:ext cx="10765971" cy="4093428"/>
          </a:xfrm>
          <a:prstGeom prst="rect">
            <a:avLst/>
          </a:prstGeom>
          <a:noFill/>
        </p:spPr>
        <p:txBody>
          <a:bodyPr wrap="square" rtlCol="0">
            <a:spAutoFit/>
          </a:bodyPr>
          <a:lstStyle/>
          <a:p>
            <a:r>
              <a:rPr lang="en-US" sz="2000" b="1" dirty="0">
                <a:solidFill>
                  <a:schemeClr val="tx2"/>
                </a:solidFill>
              </a:rPr>
              <a:t>CORRELATION OF SOCIAL DETERMINANTS OF HEALTH DISPARITIES IN BLACK COMMUNITIES</a:t>
            </a:r>
          </a:p>
          <a:p>
            <a:endParaRPr lang="en-US" sz="2000" b="1" dirty="0" smtClean="0">
              <a:solidFill>
                <a:schemeClr val="tx2"/>
              </a:solidFill>
            </a:endParaRPr>
          </a:p>
          <a:p>
            <a:r>
              <a:rPr lang="en-US" sz="2000" b="1" dirty="0" smtClean="0">
                <a:solidFill>
                  <a:schemeClr val="tx2"/>
                </a:solidFill>
              </a:rPr>
              <a:t>Environmental </a:t>
            </a:r>
            <a:r>
              <a:rPr lang="en-US" sz="2000" b="1" dirty="0">
                <a:solidFill>
                  <a:schemeClr val="tx2"/>
                </a:solidFill>
              </a:rPr>
              <a:t>pollutants disproportionately impact black communities throughout Greater Hampton Roads. Moreover, those same communities disproportionately are affected by health </a:t>
            </a:r>
            <a:r>
              <a:rPr lang="en-US" sz="2000" b="1" dirty="0" smtClean="0">
                <a:solidFill>
                  <a:schemeClr val="tx2"/>
                </a:solidFill>
              </a:rPr>
              <a:t>disparities.</a:t>
            </a:r>
          </a:p>
          <a:p>
            <a:endParaRPr lang="en-US" sz="2000" b="1" dirty="0">
              <a:solidFill>
                <a:schemeClr val="tx2"/>
              </a:solidFill>
            </a:endParaRPr>
          </a:p>
          <a:p>
            <a:r>
              <a:rPr lang="en-US" sz="2000" b="1" dirty="0" smtClean="0">
                <a:solidFill>
                  <a:schemeClr val="tx2"/>
                </a:solidFill>
              </a:rPr>
              <a:t>Health challenges that disproportionately impact African Americans includes:</a:t>
            </a:r>
          </a:p>
          <a:p>
            <a:pPr marL="285750" indent="-285750">
              <a:buFont typeface="Arial" panose="020B0604020202020204" pitchFamily="34" charset="0"/>
              <a:buChar char="•"/>
            </a:pPr>
            <a:r>
              <a:rPr lang="en-US" sz="2000" b="1" dirty="0" smtClean="0">
                <a:solidFill>
                  <a:schemeClr val="tx2"/>
                </a:solidFill>
              </a:rPr>
              <a:t>Prostate cancer</a:t>
            </a:r>
          </a:p>
          <a:p>
            <a:pPr marL="285750" indent="-285750">
              <a:buFont typeface="Arial" panose="020B0604020202020204" pitchFamily="34" charset="0"/>
              <a:buChar char="•"/>
            </a:pPr>
            <a:r>
              <a:rPr lang="en-US" sz="2000" b="1" dirty="0" smtClean="0">
                <a:solidFill>
                  <a:schemeClr val="tx2"/>
                </a:solidFill>
              </a:rPr>
              <a:t>Breast cancer</a:t>
            </a:r>
          </a:p>
          <a:p>
            <a:pPr marL="285750" indent="-285750">
              <a:buFont typeface="Arial" panose="020B0604020202020204" pitchFamily="34" charset="0"/>
              <a:buChar char="•"/>
            </a:pPr>
            <a:r>
              <a:rPr lang="en-US" sz="2000" b="1" dirty="0" smtClean="0">
                <a:solidFill>
                  <a:schemeClr val="tx2"/>
                </a:solidFill>
              </a:rPr>
              <a:t>Colon cancer</a:t>
            </a:r>
          </a:p>
          <a:p>
            <a:pPr marL="285750" indent="-285750">
              <a:buFont typeface="Arial" panose="020B0604020202020204" pitchFamily="34" charset="0"/>
              <a:buChar char="•"/>
            </a:pPr>
            <a:r>
              <a:rPr lang="en-US" sz="2000" b="1" dirty="0" smtClean="0">
                <a:solidFill>
                  <a:schemeClr val="tx2"/>
                </a:solidFill>
              </a:rPr>
              <a:t>Hypertension</a:t>
            </a:r>
          </a:p>
          <a:p>
            <a:pPr marL="285750" indent="-285750">
              <a:buFont typeface="Arial" panose="020B0604020202020204" pitchFamily="34" charset="0"/>
              <a:buChar char="•"/>
            </a:pPr>
            <a:r>
              <a:rPr lang="en-US" sz="2000" b="1" dirty="0" smtClean="0">
                <a:solidFill>
                  <a:schemeClr val="tx2"/>
                </a:solidFill>
              </a:rPr>
              <a:t>Diabetes</a:t>
            </a:r>
          </a:p>
          <a:p>
            <a:pPr marL="285750" indent="-285750">
              <a:buFont typeface="Arial" panose="020B0604020202020204" pitchFamily="34" charset="0"/>
              <a:buChar char="•"/>
            </a:pPr>
            <a:r>
              <a:rPr lang="en-US" sz="2000" b="1" dirty="0" smtClean="0">
                <a:solidFill>
                  <a:schemeClr val="tx2"/>
                </a:solidFill>
              </a:rPr>
              <a:t>Overall shortened life expectancy</a:t>
            </a:r>
          </a:p>
        </p:txBody>
      </p:sp>
    </p:spTree>
    <p:extLst>
      <p:ext uri="{BB962C8B-B14F-4D97-AF65-F5344CB8AC3E}">
        <p14:creationId xmlns:p14="http://schemas.microsoft.com/office/powerpoint/2010/main" val="30992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574</TotalTime>
  <Words>1213</Words>
  <Application>Microsoft Office PowerPoint</Application>
  <PresentationFormat>Widescreen</PresentationFormat>
  <Paragraphs>133</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Corbel</vt:lpstr>
      <vt:lpstr>Courier New</vt:lpstr>
      <vt:lpstr>Georgia</vt:lpstr>
      <vt:lpstr>Wingdings</vt:lpstr>
      <vt:lpstr>Ecology 16x9</vt:lpstr>
      <vt:lpstr>Workforce Development for Offshore Wind  College of Liberal Arts and Center for African American Public Policy</vt:lpstr>
      <vt:lpstr>PowerPoint Presentation</vt:lpstr>
      <vt:lpstr>PowerPoint Presentation</vt:lpstr>
      <vt:lpstr>PowerPoint Presentation</vt:lpstr>
      <vt:lpstr>Employment: Opportunities and Challenges</vt:lpstr>
      <vt:lpstr>PowerPoint Presentation</vt:lpstr>
      <vt:lpstr>Environmental Impact: Opportunities and Challenges</vt:lpstr>
      <vt:lpstr>PowerPoint Presentation</vt:lpstr>
      <vt:lpstr>Environmental Impact: Opportunities and Challenges</vt:lpstr>
      <vt:lpstr>Information and Prospect Gap: Challenges and Opportunities</vt:lpstr>
      <vt:lpstr>PowerPoint Presentation</vt:lpstr>
      <vt:lpstr>PowerPoint Presentation</vt:lpstr>
      <vt:lpstr>PowerPoint Presentation</vt:lpstr>
      <vt:lpstr>PowerPoint Presentation</vt:lpstr>
      <vt:lpstr>PowerPoint Presentation</vt:lpstr>
      <vt:lpstr>PowerPoint Presentation</vt:lpstr>
      <vt:lpstr>Opportunities</vt:lpstr>
      <vt:lpstr>Opportunities</vt:lpstr>
      <vt:lpstr>PowerPoint Presentation</vt:lpstr>
    </vt:vector>
  </TitlesOfParts>
  <Company>Norfolk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Development for Offshore Wind  College of Liberal Arts and Center for African American Public Policy</dc:title>
  <dc:creator>Newby-Alexander, Cassandra</dc:creator>
  <cp:lastModifiedBy>Newby-Alexander, Cassandra</cp:lastModifiedBy>
  <cp:revision>33</cp:revision>
  <dcterms:created xsi:type="dcterms:W3CDTF">2021-09-08T20:20:02Z</dcterms:created>
  <dcterms:modified xsi:type="dcterms:W3CDTF">2021-09-09T18:20:29Z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