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116" r:id="rId2"/>
    <p:sldId id="1254" r:id="rId3"/>
    <p:sldId id="1219" r:id="rId4"/>
    <p:sldId id="1220" r:id="rId5"/>
    <p:sldId id="1243" r:id="rId6"/>
    <p:sldId id="1244" r:id="rId7"/>
    <p:sldId id="1246" r:id="rId8"/>
    <p:sldId id="1247" r:id="rId9"/>
    <p:sldId id="1248" r:id="rId10"/>
    <p:sldId id="1249" r:id="rId11"/>
    <p:sldId id="1257" r:id="rId12"/>
    <p:sldId id="1250" r:id="rId13"/>
    <p:sldId id="1251" r:id="rId14"/>
    <p:sldId id="1253" r:id="rId15"/>
    <p:sldId id="1258" r:id="rId16"/>
    <p:sldId id="272" r:id="rId17"/>
    <p:sldId id="1107" r:id="rId18"/>
    <p:sldId id="1115" r:id="rId19"/>
    <p:sldId id="1261" r:id="rId20"/>
    <p:sldId id="1259" r:id="rId21"/>
    <p:sldId id="264" r:id="rId22"/>
    <p:sldId id="265" r:id="rId23"/>
    <p:sldId id="268" r:id="rId24"/>
    <p:sldId id="269" r:id="rId25"/>
    <p:sldId id="270" r:id="rId26"/>
    <p:sldId id="271" r:id="rId27"/>
    <p:sldId id="1260" r:id="rId28"/>
    <p:sldId id="1098"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Vicki Nichole" initials="LVN" lastIdx="2" clrIdx="0">
    <p:extLst>
      <p:ext uri="{19B8F6BF-5375-455C-9EA6-DF929625EA0E}">
        <p15:presenceInfo xmlns:p15="http://schemas.microsoft.com/office/powerpoint/2012/main" userId="S-1-5-21-2139973840-770779224-339610707-127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009900"/>
    <a:srgbClr val="007A54"/>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0" autoAdjust="0"/>
    <p:restoredTop sz="95840" autoAdjust="0"/>
  </p:normalViewPr>
  <p:slideViewPr>
    <p:cSldViewPr>
      <p:cViewPr varScale="1">
        <p:scale>
          <a:sx n="109" d="100"/>
          <a:sy n="109" d="100"/>
        </p:scale>
        <p:origin x="1272" y="108"/>
      </p:cViewPr>
      <p:guideLst>
        <p:guide orient="horz" pos="2160"/>
        <p:guide pos="2880"/>
      </p:guideLst>
    </p:cSldViewPr>
  </p:slideViewPr>
  <p:outlineViewPr>
    <p:cViewPr>
      <p:scale>
        <a:sx n="33" d="100"/>
        <a:sy n="33" d="100"/>
      </p:scale>
      <p:origin x="0" y="-1190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4" d="100"/>
          <a:sy n="84" d="100"/>
        </p:scale>
        <p:origin x="2952" y="66"/>
      </p:cViewPr>
      <p:guideLst>
        <p:guide orient="horz" pos="3024"/>
        <p:guide pos="23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344" tIns="47174" rIns="94344" bIns="47174" rtlCol="0"/>
          <a:lstStyle>
            <a:lvl1pPr algn="l">
              <a:defRPr sz="11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4344" tIns="47174" rIns="94344" bIns="47174" rtlCol="0"/>
          <a:lstStyle>
            <a:lvl1pPr algn="r">
              <a:defRPr sz="1100"/>
            </a:lvl1pPr>
          </a:lstStyle>
          <a:p>
            <a:fld id="{32081190-05B4-40A4-99DD-98D9650E4580}" type="datetimeFigureOut">
              <a:rPr lang="en-US" smtClean="0"/>
              <a:pPr/>
              <a:t>4/6/2023</a:t>
            </a:fld>
            <a:endParaRPr lang="en-US" dirty="0"/>
          </a:p>
        </p:txBody>
      </p:sp>
      <p:sp>
        <p:nvSpPr>
          <p:cNvPr id="4" name="Footer Placeholder 3"/>
          <p:cNvSpPr>
            <a:spLocks noGrp="1"/>
          </p:cNvSpPr>
          <p:nvPr>
            <p:ph type="ftr" sz="quarter" idx="2"/>
          </p:nvPr>
        </p:nvSpPr>
        <p:spPr>
          <a:xfrm>
            <a:off x="0" y="9119471"/>
            <a:ext cx="3169920" cy="480060"/>
          </a:xfrm>
          <a:prstGeom prst="rect">
            <a:avLst/>
          </a:prstGeom>
        </p:spPr>
        <p:txBody>
          <a:bodyPr vert="horz" lIns="94344" tIns="47174" rIns="94344" bIns="47174"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587" y="9119471"/>
            <a:ext cx="3169920" cy="480060"/>
          </a:xfrm>
          <a:prstGeom prst="rect">
            <a:avLst/>
          </a:prstGeom>
        </p:spPr>
        <p:txBody>
          <a:bodyPr vert="horz" lIns="94344" tIns="47174" rIns="94344" bIns="47174" rtlCol="0" anchor="b"/>
          <a:lstStyle>
            <a:lvl1pPr algn="r">
              <a:defRPr sz="1100"/>
            </a:lvl1pPr>
          </a:lstStyle>
          <a:p>
            <a:fld id="{4888A76B-02B9-4540-855B-05E0939E48EA}" type="slidenum">
              <a:rPr lang="en-US" smtClean="0"/>
              <a:pPr/>
              <a:t>‹#›</a:t>
            </a:fld>
            <a:endParaRPr lang="en-US" dirty="0"/>
          </a:p>
        </p:txBody>
      </p:sp>
    </p:spTree>
    <p:extLst>
      <p:ext uri="{BB962C8B-B14F-4D97-AF65-F5344CB8AC3E}">
        <p14:creationId xmlns:p14="http://schemas.microsoft.com/office/powerpoint/2010/main" val="332817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 y="2"/>
            <a:ext cx="3170585" cy="480391"/>
          </a:xfrm>
          <a:prstGeom prst="rect">
            <a:avLst/>
          </a:prstGeom>
        </p:spPr>
        <p:txBody>
          <a:bodyPr vert="horz" lIns="92588" tIns="46293" rIns="92588" bIns="46293" rtlCol="0"/>
          <a:lstStyle>
            <a:lvl1pPr algn="l">
              <a:defRPr sz="1100"/>
            </a:lvl1pPr>
          </a:lstStyle>
          <a:p>
            <a:endParaRPr lang="en-US" dirty="0"/>
          </a:p>
        </p:txBody>
      </p:sp>
      <p:sp>
        <p:nvSpPr>
          <p:cNvPr id="3" name="Date Placeholder 2"/>
          <p:cNvSpPr>
            <a:spLocks noGrp="1"/>
          </p:cNvSpPr>
          <p:nvPr>
            <p:ph type="dt" idx="1"/>
          </p:nvPr>
        </p:nvSpPr>
        <p:spPr>
          <a:xfrm>
            <a:off x="4143017" y="2"/>
            <a:ext cx="3170585" cy="480391"/>
          </a:xfrm>
          <a:prstGeom prst="rect">
            <a:avLst/>
          </a:prstGeom>
        </p:spPr>
        <p:txBody>
          <a:bodyPr vert="horz" lIns="92588" tIns="46293" rIns="92588" bIns="46293" rtlCol="0"/>
          <a:lstStyle>
            <a:lvl1pPr algn="r">
              <a:defRPr sz="1100"/>
            </a:lvl1pPr>
          </a:lstStyle>
          <a:p>
            <a:fld id="{E1570F98-3A6D-4046-BA32-436BCAC46AAE}" type="datetimeFigureOut">
              <a:rPr lang="en-US" smtClean="0"/>
              <a:pPr/>
              <a:t>4/6/2023</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2588" tIns="46293" rIns="92588" bIns="46293" rtlCol="0" anchor="ctr"/>
          <a:lstStyle/>
          <a:p>
            <a:endParaRPr lang="en-US" dirty="0"/>
          </a:p>
        </p:txBody>
      </p:sp>
      <p:sp>
        <p:nvSpPr>
          <p:cNvPr id="5" name="Notes Placeholder 4"/>
          <p:cNvSpPr>
            <a:spLocks noGrp="1"/>
          </p:cNvSpPr>
          <p:nvPr>
            <p:ph type="body" sz="quarter" idx="3"/>
          </p:nvPr>
        </p:nvSpPr>
        <p:spPr>
          <a:xfrm>
            <a:off x="732192" y="4561280"/>
            <a:ext cx="5850835" cy="4320213"/>
          </a:xfrm>
          <a:prstGeom prst="rect">
            <a:avLst/>
          </a:prstGeom>
        </p:spPr>
        <p:txBody>
          <a:bodyPr vert="horz" lIns="92588" tIns="46293" rIns="92588" bIns="462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0" y="9119178"/>
            <a:ext cx="3170585" cy="480391"/>
          </a:xfrm>
          <a:prstGeom prst="rect">
            <a:avLst/>
          </a:prstGeom>
        </p:spPr>
        <p:txBody>
          <a:bodyPr vert="horz" lIns="92588" tIns="46293" rIns="92588" bIns="46293" rtlCol="0" anchor="b"/>
          <a:lstStyle>
            <a:lvl1pPr algn="l">
              <a:defRPr sz="1100"/>
            </a:lvl1pPr>
          </a:lstStyle>
          <a:p>
            <a:endParaRPr lang="en-US" dirty="0"/>
          </a:p>
        </p:txBody>
      </p:sp>
      <p:sp>
        <p:nvSpPr>
          <p:cNvPr id="7" name="Slide Number Placeholder 6"/>
          <p:cNvSpPr>
            <a:spLocks noGrp="1"/>
          </p:cNvSpPr>
          <p:nvPr>
            <p:ph type="sldNum" sz="quarter" idx="5"/>
          </p:nvPr>
        </p:nvSpPr>
        <p:spPr>
          <a:xfrm>
            <a:off x="4143017" y="9119178"/>
            <a:ext cx="3170585" cy="480391"/>
          </a:xfrm>
          <a:prstGeom prst="rect">
            <a:avLst/>
          </a:prstGeom>
        </p:spPr>
        <p:txBody>
          <a:bodyPr vert="horz" lIns="92588" tIns="46293" rIns="92588" bIns="46293" rtlCol="0" anchor="b"/>
          <a:lstStyle>
            <a:lvl1pPr algn="r">
              <a:defRPr sz="1100"/>
            </a:lvl1pPr>
          </a:lstStyle>
          <a:p>
            <a:fld id="{472D9E12-7BFE-4665-AA77-7A67859A39BC}" type="slidenum">
              <a:rPr lang="en-US" smtClean="0"/>
              <a:pPr/>
              <a:t>‹#›</a:t>
            </a:fld>
            <a:endParaRPr lang="en-US" dirty="0"/>
          </a:p>
        </p:txBody>
      </p:sp>
    </p:spTree>
    <p:extLst>
      <p:ext uri="{BB962C8B-B14F-4D97-AF65-F5344CB8AC3E}">
        <p14:creationId xmlns:p14="http://schemas.microsoft.com/office/powerpoint/2010/main" val="277853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D9E12-7BFE-4665-AA77-7A67859A39BC}" type="slidenum">
              <a:rPr lang="en-US" smtClean="0"/>
              <a:pPr/>
              <a:t>1</a:t>
            </a:fld>
            <a:endParaRPr lang="en-US" dirty="0"/>
          </a:p>
        </p:txBody>
      </p:sp>
    </p:spTree>
    <p:extLst>
      <p:ext uri="{BB962C8B-B14F-4D97-AF65-F5344CB8AC3E}">
        <p14:creationId xmlns:p14="http://schemas.microsoft.com/office/powerpoint/2010/main" val="203049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Preferred method is competitive sealed bidding </a:t>
            </a:r>
          </a:p>
          <a:p>
            <a:r>
              <a:rPr lang="en-US" dirty="0"/>
              <a:t>A responsive bidder is defined as one who has submitted a bid which conforms in all material respects to the Invitation to Bid. A responsible bidder is defined as one who has the capability, in all respects, to perform fully the contract requirements, and the moral and business integrity and reliability which will ensure good-faith performance. (The University reserves the right to award bids based on the overall low total or the split low total, whichever is in the best interest of the University.)</a:t>
            </a:r>
          </a:p>
          <a:p>
            <a:r>
              <a:rPr lang="en-US" dirty="0"/>
              <a:t>Vendors are encouraged to review the Commonwealth of Virginia's Vendor Manual developed by  the  Department  of  General  Services'  Division  of  Purchases  and  Supply  online  at  www.eva.state.va.us/learn-about-eva/vendors-manual.htm</a:t>
            </a:r>
          </a:p>
          <a:p>
            <a:endParaRPr lang="en-US" dirty="0"/>
          </a:p>
          <a:p>
            <a:r>
              <a:rPr lang="en-US" dirty="0"/>
              <a:t>If an error is detected before the bid closing date or the proposal opening date, the vendor may retrieve the bid or proposal from Procurement Services. Proper identification showing proof of employment will be required. The error may be corrected by drawing a single line through the mistake, making the correction, and initialing it in 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Competitive Negotiation for Professional services and nonprofessional services: Contracts will be awarded to the Offeror that has presented the best proposal. Offers will be selected for negotiations based on the evaluation factors specified in the Request for Proposal.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2D9E12-7BFE-4665-AA77-7A67859A39BC}" type="slidenum">
              <a:rPr lang="en-US" smtClean="0"/>
              <a:pPr/>
              <a:t>10</a:t>
            </a:fld>
            <a:endParaRPr lang="en-US" dirty="0"/>
          </a:p>
        </p:txBody>
      </p:sp>
    </p:spTree>
    <p:extLst>
      <p:ext uri="{BB962C8B-B14F-4D97-AF65-F5344CB8AC3E}">
        <p14:creationId xmlns:p14="http://schemas.microsoft.com/office/powerpoint/2010/main" val="270814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A procurement by a public body with one or more other public bodies, for the purpose of combining requirements for the purchase of like goods and/or services in order to increase efficiency and/or reduce administrative expenses.  Usually one public body is lead and other public bodies can purchase from the contract.</a:t>
            </a:r>
          </a:p>
          <a:p>
            <a:endParaRPr lang="en-US" dirty="0"/>
          </a:p>
        </p:txBody>
      </p:sp>
      <p:sp>
        <p:nvSpPr>
          <p:cNvPr id="4" name="Slide Number Placeholder 3"/>
          <p:cNvSpPr>
            <a:spLocks noGrp="1"/>
          </p:cNvSpPr>
          <p:nvPr>
            <p:ph type="sldNum" sz="quarter" idx="5"/>
          </p:nvPr>
        </p:nvSpPr>
        <p:spPr/>
        <p:txBody>
          <a:bodyPr/>
          <a:lstStyle/>
          <a:p>
            <a:fld id="{472D9E12-7BFE-4665-AA77-7A67859A39BC}" type="slidenum">
              <a:rPr lang="en-US" smtClean="0"/>
              <a:pPr/>
              <a:t>11</a:t>
            </a:fld>
            <a:endParaRPr lang="en-US" dirty="0"/>
          </a:p>
        </p:txBody>
      </p:sp>
    </p:spTree>
    <p:extLst>
      <p:ext uri="{BB962C8B-B14F-4D97-AF65-F5344CB8AC3E}">
        <p14:creationId xmlns:p14="http://schemas.microsoft.com/office/powerpoint/2010/main" val="107979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vendors are notified by receipt of a signed purchase order or by any other contractual agreement indicating an award</a:t>
            </a:r>
          </a:p>
          <a:p>
            <a:r>
              <a:rPr lang="en-US" dirty="0"/>
              <a:t>Understand and know what is in your contract, well written solicitation will make contract administration more smoother</a:t>
            </a:r>
          </a:p>
          <a:p>
            <a:r>
              <a:rPr lang="en-US" dirty="0"/>
              <a:t>Vendors are not to perform work without a purchase order, may cause delay in payment or no payment at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Code §2.2-4342 states that all proceedings, records, contracts, and other public records relating to procurement transactions will be open to inspection by any interested person, firm or corporation in accordance with the Virginia Freedom of Information Act (§2.1-340, et. seq).</a:t>
            </a:r>
          </a:p>
          <a:p>
            <a:endParaRPr lang="en-US" dirty="0"/>
          </a:p>
        </p:txBody>
      </p:sp>
      <p:sp>
        <p:nvSpPr>
          <p:cNvPr id="4" name="Slide Number Placeholder 3"/>
          <p:cNvSpPr>
            <a:spLocks noGrp="1"/>
          </p:cNvSpPr>
          <p:nvPr>
            <p:ph type="sldNum" sz="quarter" idx="5"/>
          </p:nvPr>
        </p:nvSpPr>
        <p:spPr/>
        <p:txBody>
          <a:bodyPr/>
          <a:lstStyle/>
          <a:p>
            <a:fld id="{472D9E12-7BFE-4665-AA77-7A67859A39BC}" type="slidenum">
              <a:rPr lang="en-US" smtClean="0"/>
              <a:pPr/>
              <a:t>12</a:t>
            </a:fld>
            <a:endParaRPr lang="en-US" dirty="0"/>
          </a:p>
        </p:txBody>
      </p:sp>
    </p:spTree>
    <p:extLst>
      <p:ext uri="{BB962C8B-B14F-4D97-AF65-F5344CB8AC3E}">
        <p14:creationId xmlns:p14="http://schemas.microsoft.com/office/powerpoint/2010/main" val="112865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 Bond</a:t>
            </a:r>
          </a:p>
          <a:p>
            <a:r>
              <a:rPr lang="en-US" dirty="0"/>
              <a:t>Bidder forfeits bid bond by not accepting award</a:t>
            </a:r>
          </a:p>
          <a:p>
            <a:r>
              <a:rPr lang="en-US" dirty="0"/>
              <a:t>Performance Bond</a:t>
            </a:r>
          </a:p>
          <a:p>
            <a:r>
              <a:rPr lang="en-US" dirty="0"/>
              <a:t>Guarantees Contractor will perform contract</a:t>
            </a:r>
          </a:p>
          <a:p>
            <a:r>
              <a:rPr lang="en-US" dirty="0"/>
              <a:t>Contract Bond</a:t>
            </a:r>
          </a:p>
          <a:p>
            <a:r>
              <a:rPr lang="en-US" dirty="0"/>
              <a:t>Similar to performance bond, Used for services contract such as computer purchases, grass-cutting, janitorial services etc.</a:t>
            </a:r>
          </a:p>
          <a:p>
            <a:r>
              <a:rPr lang="en-US" dirty="0"/>
              <a:t>	A Fidelity Bond is similar to an insurance policy and guarantees against losses that may result from proven acts of dishonesty on the part of the contractor's employees who will handle cases or are exposed to opportunities for theft.</a:t>
            </a:r>
          </a:p>
          <a:p>
            <a:r>
              <a:rPr lang="en-US" dirty="0"/>
              <a:t>Payment Bond</a:t>
            </a:r>
          </a:p>
          <a:p>
            <a:r>
              <a:rPr lang="en-US" dirty="0"/>
              <a:t>Guarantees Contractor will pay all suppliers and subcontractors</a:t>
            </a:r>
          </a:p>
          <a:p>
            <a:endParaRPr lang="en-US" dirty="0"/>
          </a:p>
        </p:txBody>
      </p:sp>
      <p:sp>
        <p:nvSpPr>
          <p:cNvPr id="4" name="Slide Number Placeholder 3"/>
          <p:cNvSpPr>
            <a:spLocks noGrp="1"/>
          </p:cNvSpPr>
          <p:nvPr>
            <p:ph type="sldNum" sz="quarter" idx="5"/>
          </p:nvPr>
        </p:nvSpPr>
        <p:spPr/>
        <p:txBody>
          <a:bodyPr/>
          <a:lstStyle/>
          <a:p>
            <a:fld id="{472D9E12-7BFE-4665-AA77-7A67859A39BC}" type="slidenum">
              <a:rPr lang="en-US" smtClean="0"/>
              <a:pPr/>
              <a:t>13</a:t>
            </a:fld>
            <a:endParaRPr lang="en-US" dirty="0"/>
          </a:p>
        </p:txBody>
      </p:sp>
    </p:spTree>
    <p:extLst>
      <p:ext uri="{BB962C8B-B14F-4D97-AF65-F5344CB8AC3E}">
        <p14:creationId xmlns:p14="http://schemas.microsoft.com/office/powerpoint/2010/main" val="283717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C3C14E2E-4DDC-49AC-90F0-BFEABEDFA388}" type="slidenum">
              <a:rPr lang="en-US" smtClean="0"/>
              <a:pPr>
                <a:defRPr/>
              </a:pPr>
              <a:t>15</a:t>
            </a:fld>
            <a:endParaRPr lang="en-US" dirty="0"/>
          </a:p>
        </p:txBody>
      </p:sp>
    </p:spTree>
    <p:extLst>
      <p:ext uri="{BB962C8B-B14F-4D97-AF65-F5344CB8AC3E}">
        <p14:creationId xmlns:p14="http://schemas.microsoft.com/office/powerpoint/2010/main" val="21151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D9E12-7BFE-4665-AA77-7A67859A39BC}" type="slidenum">
              <a:rPr lang="en-US" smtClean="0"/>
              <a:pPr/>
              <a:t>16</a:t>
            </a:fld>
            <a:endParaRPr lang="en-US" dirty="0"/>
          </a:p>
        </p:txBody>
      </p:sp>
    </p:spTree>
    <p:extLst>
      <p:ext uri="{BB962C8B-B14F-4D97-AF65-F5344CB8AC3E}">
        <p14:creationId xmlns:p14="http://schemas.microsoft.com/office/powerpoint/2010/main" val="203049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D9E12-7BFE-4665-AA77-7A67859A39BC}" type="slidenum">
              <a:rPr lang="en-US" smtClean="0"/>
              <a:pPr/>
              <a:t>17</a:t>
            </a:fld>
            <a:endParaRPr lang="en-US" dirty="0"/>
          </a:p>
        </p:txBody>
      </p:sp>
    </p:spTree>
    <p:extLst>
      <p:ext uri="{BB962C8B-B14F-4D97-AF65-F5344CB8AC3E}">
        <p14:creationId xmlns:p14="http://schemas.microsoft.com/office/powerpoint/2010/main" val="21800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D9E12-7BFE-4665-AA77-7A67859A39BC}" type="slidenum">
              <a:rPr lang="en-US" smtClean="0"/>
              <a:pPr/>
              <a:t>18</a:t>
            </a:fld>
            <a:endParaRPr lang="en-US" dirty="0"/>
          </a:p>
        </p:txBody>
      </p:sp>
    </p:spTree>
    <p:extLst>
      <p:ext uri="{BB962C8B-B14F-4D97-AF65-F5344CB8AC3E}">
        <p14:creationId xmlns:p14="http://schemas.microsoft.com/office/powerpoint/2010/main" val="1130245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C3C14E2E-4DDC-49AC-90F0-BFEABEDFA388}" type="slidenum">
              <a:rPr lang="en-US" smtClean="0"/>
              <a:pPr>
                <a:defRPr/>
              </a:pPr>
              <a:t>19</a:t>
            </a:fld>
            <a:endParaRPr lang="en-US" dirty="0"/>
          </a:p>
        </p:txBody>
      </p:sp>
    </p:spTree>
    <p:extLst>
      <p:ext uri="{BB962C8B-B14F-4D97-AF65-F5344CB8AC3E}">
        <p14:creationId xmlns:p14="http://schemas.microsoft.com/office/powerpoint/2010/main" val="39326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D9E12-7BFE-4665-AA77-7A67859A39BC}" type="slidenum">
              <a:rPr lang="en-US" smtClean="0"/>
              <a:pPr/>
              <a:t>20</a:t>
            </a:fld>
            <a:endParaRPr lang="en-US" dirty="0"/>
          </a:p>
        </p:txBody>
      </p:sp>
    </p:spTree>
    <p:extLst>
      <p:ext uri="{BB962C8B-B14F-4D97-AF65-F5344CB8AC3E}">
        <p14:creationId xmlns:p14="http://schemas.microsoft.com/office/powerpoint/2010/main" val="399058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C3C14E2E-4DDC-49AC-90F0-BFEABEDFA388}" type="slidenum">
              <a:rPr lang="en-US" smtClean="0"/>
              <a:pPr>
                <a:defRPr/>
              </a:pPr>
              <a:t>2</a:t>
            </a:fld>
            <a:endParaRPr lang="en-US" dirty="0"/>
          </a:p>
        </p:txBody>
      </p:sp>
    </p:spTree>
    <p:extLst>
      <p:ext uri="{BB962C8B-B14F-4D97-AF65-F5344CB8AC3E}">
        <p14:creationId xmlns:p14="http://schemas.microsoft.com/office/powerpoint/2010/main" val="2115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D9E12-7BFE-4665-AA77-7A67859A39BC}" type="slidenum">
              <a:rPr lang="en-US" smtClean="0"/>
              <a:pPr/>
              <a:t>27</a:t>
            </a:fld>
            <a:endParaRPr lang="en-US" dirty="0"/>
          </a:p>
        </p:txBody>
      </p:sp>
    </p:spTree>
    <p:extLst>
      <p:ext uri="{BB962C8B-B14F-4D97-AF65-F5344CB8AC3E}">
        <p14:creationId xmlns:p14="http://schemas.microsoft.com/office/powerpoint/2010/main" val="2366180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D9E12-7BFE-4665-AA77-7A67859A39BC}" type="slidenum">
              <a:rPr lang="en-US" smtClean="0"/>
              <a:pPr/>
              <a:t>28</a:t>
            </a:fld>
            <a:endParaRPr lang="en-US" dirty="0"/>
          </a:p>
        </p:txBody>
      </p:sp>
    </p:spTree>
    <p:extLst>
      <p:ext uri="{BB962C8B-B14F-4D97-AF65-F5344CB8AC3E}">
        <p14:creationId xmlns:p14="http://schemas.microsoft.com/office/powerpoint/2010/main" val="69889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D9E12-7BFE-4665-AA77-7A67859A39BC}" type="slidenum">
              <a:rPr lang="en-US" smtClean="0"/>
              <a:pPr/>
              <a:t>3</a:t>
            </a:fld>
            <a:endParaRPr lang="en-US" dirty="0"/>
          </a:p>
        </p:txBody>
      </p:sp>
    </p:spTree>
    <p:extLst>
      <p:ext uri="{BB962C8B-B14F-4D97-AF65-F5344CB8AC3E}">
        <p14:creationId xmlns:p14="http://schemas.microsoft.com/office/powerpoint/2010/main" val="256981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Procurement Services is the liaison between suppliers and all University Departments</a:t>
            </a:r>
          </a:p>
          <a:p>
            <a:r>
              <a:rPr lang="en-US" dirty="0"/>
              <a:t>Goals of Procurement Services to provide goods and services at the proper quantity, quality at the lowest possible cost</a:t>
            </a:r>
          </a:p>
          <a:p>
            <a:r>
              <a:rPr lang="en-US" dirty="0"/>
              <a:t>All procurement activities must follow applicable University, federal, state and local laws</a:t>
            </a:r>
          </a:p>
          <a:p>
            <a:r>
              <a:rPr lang="en-US" dirty="0"/>
              <a:t>The purpose of this presentation is to assist and inform vendors doing business with University a clear understanding of procurement policies</a:t>
            </a:r>
          </a:p>
        </p:txBody>
      </p:sp>
      <p:sp>
        <p:nvSpPr>
          <p:cNvPr id="4" name="Slide Number Placeholder 3"/>
          <p:cNvSpPr>
            <a:spLocks noGrp="1"/>
          </p:cNvSpPr>
          <p:nvPr>
            <p:ph type="sldNum" sz="quarter" idx="5"/>
          </p:nvPr>
        </p:nvSpPr>
        <p:spPr/>
        <p:txBody>
          <a:bodyPr/>
          <a:lstStyle/>
          <a:p>
            <a:fld id="{472D9E12-7BFE-4665-AA77-7A67859A39BC}" type="slidenum">
              <a:rPr lang="en-US" smtClean="0"/>
              <a:pPr/>
              <a:t>4</a:t>
            </a:fld>
            <a:endParaRPr lang="en-US" dirty="0"/>
          </a:p>
        </p:txBody>
      </p:sp>
    </p:spTree>
    <p:extLst>
      <p:ext uri="{BB962C8B-B14F-4D97-AF65-F5344CB8AC3E}">
        <p14:creationId xmlns:p14="http://schemas.microsoft.com/office/powerpoint/2010/main" val="9441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2D9E12-7BFE-4665-AA77-7A67859A39BC}" type="slidenum">
              <a:rPr lang="en-US" smtClean="0"/>
              <a:pPr/>
              <a:t>5</a:t>
            </a:fld>
            <a:endParaRPr lang="en-US" dirty="0"/>
          </a:p>
        </p:txBody>
      </p:sp>
    </p:spTree>
    <p:extLst>
      <p:ext uri="{BB962C8B-B14F-4D97-AF65-F5344CB8AC3E}">
        <p14:creationId xmlns:p14="http://schemas.microsoft.com/office/powerpoint/2010/main" val="137666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2D9E12-7BFE-4665-AA77-7A67859A39BC}" type="slidenum">
              <a:rPr lang="en-US" smtClean="0"/>
              <a:pPr/>
              <a:t>6</a:t>
            </a:fld>
            <a:endParaRPr lang="en-US" dirty="0"/>
          </a:p>
        </p:txBody>
      </p:sp>
    </p:spTree>
    <p:extLst>
      <p:ext uri="{BB962C8B-B14F-4D97-AF65-F5344CB8AC3E}">
        <p14:creationId xmlns:p14="http://schemas.microsoft.com/office/powerpoint/2010/main" val="345212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2D9E12-7BFE-4665-AA77-7A67859A39BC}" type="slidenum">
              <a:rPr lang="en-US" smtClean="0"/>
              <a:pPr/>
              <a:t>7</a:t>
            </a:fld>
            <a:endParaRPr lang="en-US" dirty="0"/>
          </a:p>
        </p:txBody>
      </p:sp>
    </p:spTree>
    <p:extLst>
      <p:ext uri="{BB962C8B-B14F-4D97-AF65-F5344CB8AC3E}">
        <p14:creationId xmlns:p14="http://schemas.microsoft.com/office/powerpoint/2010/main" val="340917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Commonwealth  mandates  that  Norfolk  State  University,  a  state  agency,  conduct  its procurement  transactions  utilizing the  </a:t>
            </a:r>
            <a:r>
              <a:rPr lang="en-US" dirty="0" err="1"/>
              <a:t>eVA</a:t>
            </a:r>
            <a:r>
              <a:rPr lang="en-US" dirty="0"/>
              <a:t> system. All University suppliers are required to register with </a:t>
            </a:r>
            <a:r>
              <a:rPr lang="en-US" dirty="0" err="1"/>
              <a:t>eVA</a:t>
            </a:r>
            <a:r>
              <a:rPr lang="en-US" dirty="0"/>
              <a:t> before a contract award can be made with your company. </a:t>
            </a:r>
          </a:p>
          <a:p>
            <a:r>
              <a:rPr lang="en-US" dirty="0"/>
              <a:t>It is the responsibility of each vendor to keep their business profile current both in </a:t>
            </a:r>
            <a:r>
              <a:rPr lang="en-US" dirty="0" err="1"/>
              <a:t>eVA</a:t>
            </a:r>
            <a:r>
              <a:rPr lang="en-US" dirty="0"/>
              <a:t> as well as with the State’s financial system Cardinal through the Department of Accounts (DOA) when changes occur such as; the products or services offered, address, ownership, or status as a bidder or offeror. Vendors are also encouraged to notify representatives of the Department of Small Business Supplier Diversity when status changes as well as the Department of General Services, Electronic Virginia (</a:t>
            </a:r>
            <a:r>
              <a:rPr lang="en-US" dirty="0" err="1"/>
              <a:t>eVA</a:t>
            </a:r>
            <a:r>
              <a:rPr lang="en-US" dirty="0"/>
              <a:t>) team.  Vendors must remain active in </a:t>
            </a:r>
            <a:r>
              <a:rPr lang="en-US" dirty="0" err="1"/>
              <a:t>eVA</a:t>
            </a:r>
            <a:r>
              <a:rPr lang="en-US" dirty="0"/>
              <a:t> as a self-registered vendor when doing business with state entities. </a:t>
            </a:r>
          </a:p>
        </p:txBody>
      </p:sp>
      <p:sp>
        <p:nvSpPr>
          <p:cNvPr id="4" name="Slide Number Placeholder 3"/>
          <p:cNvSpPr>
            <a:spLocks noGrp="1"/>
          </p:cNvSpPr>
          <p:nvPr>
            <p:ph type="sldNum" sz="quarter" idx="5"/>
          </p:nvPr>
        </p:nvSpPr>
        <p:spPr/>
        <p:txBody>
          <a:bodyPr/>
          <a:lstStyle/>
          <a:p>
            <a:fld id="{472D9E12-7BFE-4665-AA77-7A67859A39BC}" type="slidenum">
              <a:rPr lang="en-US" smtClean="0"/>
              <a:pPr/>
              <a:t>8</a:t>
            </a:fld>
            <a:endParaRPr lang="en-US" dirty="0"/>
          </a:p>
        </p:txBody>
      </p:sp>
    </p:spTree>
    <p:extLst>
      <p:ext uri="{BB962C8B-B14F-4D97-AF65-F5344CB8AC3E}">
        <p14:creationId xmlns:p14="http://schemas.microsoft.com/office/powerpoint/2010/main" val="224920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Small purchase procedures are used for the procurement for goods and services less than $100,000;</a:t>
            </a:r>
          </a:p>
          <a:p>
            <a:r>
              <a:rPr lang="en-US" dirty="0"/>
              <a:t>-	Competitive sealed bidding is a formal process, used for the procurement of goods or services with a dollar value of $100,001.00 or more. [State Code §2.2-4301) Formal sealed bids/proposals are solicited using a written Invitation for Bid or sealed Request for Proposal.</a:t>
            </a:r>
          </a:p>
          <a:p>
            <a:endParaRPr lang="en-US" dirty="0"/>
          </a:p>
        </p:txBody>
      </p:sp>
      <p:sp>
        <p:nvSpPr>
          <p:cNvPr id="4" name="Slide Number Placeholder 3"/>
          <p:cNvSpPr>
            <a:spLocks noGrp="1"/>
          </p:cNvSpPr>
          <p:nvPr>
            <p:ph type="sldNum" sz="quarter" idx="5"/>
          </p:nvPr>
        </p:nvSpPr>
        <p:spPr/>
        <p:txBody>
          <a:bodyPr/>
          <a:lstStyle/>
          <a:p>
            <a:fld id="{472D9E12-7BFE-4665-AA77-7A67859A39BC}" type="slidenum">
              <a:rPr lang="en-US" smtClean="0"/>
              <a:pPr/>
              <a:t>9</a:t>
            </a:fld>
            <a:endParaRPr lang="en-US" dirty="0"/>
          </a:p>
        </p:txBody>
      </p:sp>
    </p:spTree>
    <p:extLst>
      <p:ext uri="{BB962C8B-B14F-4D97-AF65-F5344CB8AC3E}">
        <p14:creationId xmlns:p14="http://schemas.microsoft.com/office/powerpoint/2010/main" val="40618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844" y="1956886"/>
            <a:ext cx="7772400" cy="1470025"/>
          </a:xfrm>
        </p:spPr>
        <p:txBody>
          <a:bodyPr>
            <a:normAutofit/>
          </a:bodyPr>
          <a:lstStyle>
            <a:lvl1pPr algn="ctr">
              <a:defRPr lang="en-US" sz="2800" baseline="0" smtClean="0">
                <a:solidFill>
                  <a:schemeClr val="tx1"/>
                </a:solidFill>
                <a:effectLst/>
                <a:latin typeface="Bookman Old Style" pitchFamily="18" charset="0"/>
              </a:defRPr>
            </a:lvl1pPr>
          </a:lstStyle>
          <a:p>
            <a:endParaRPr lang="en-US" dirty="0"/>
          </a:p>
        </p:txBody>
      </p:sp>
      <p:sp>
        <p:nvSpPr>
          <p:cNvPr id="26" name="Rectangle 29"/>
          <p:cNvSpPr>
            <a:spLocks noChangeArrowheads="1"/>
          </p:cNvSpPr>
          <p:nvPr userDrawn="1"/>
        </p:nvSpPr>
        <p:spPr bwMode="auto">
          <a:xfrm>
            <a:off x="77244" y="64717"/>
            <a:ext cx="8991600" cy="6724389"/>
          </a:xfrm>
          <a:prstGeom prst="rect">
            <a:avLst/>
          </a:prstGeom>
          <a:noFill/>
          <a:ln w="38100" algn="in">
            <a:solidFill>
              <a:srgbClr val="007A5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24" name="Freeform 38"/>
          <p:cNvSpPr>
            <a:spLocks/>
          </p:cNvSpPr>
          <p:nvPr/>
        </p:nvSpPr>
        <p:spPr bwMode="auto">
          <a:xfrm>
            <a:off x="152400" y="5791200"/>
            <a:ext cx="8850836" cy="798348"/>
          </a:xfrm>
          <a:custGeom>
            <a:avLst/>
            <a:gdLst>
              <a:gd name="T0" fmla="*/ 1659 w 2604"/>
              <a:gd name="T1" fmla="*/ 1055 h 1192"/>
              <a:gd name="T2" fmla="*/ 135 w 2604"/>
              <a:gd name="T3" fmla="*/ 573 h 1192"/>
              <a:gd name="T4" fmla="*/ 0 w 2604"/>
              <a:gd name="T5" fmla="*/ 572 h 1192"/>
              <a:gd name="T6" fmla="*/ 0 w 2604"/>
              <a:gd name="T7" fmla="*/ 0 h 1192"/>
              <a:gd name="T8" fmla="*/ 2604 w 2604"/>
              <a:gd name="T9" fmla="*/ 0 h 1192"/>
              <a:gd name="T10" fmla="*/ 2604 w 2604"/>
              <a:gd name="T11" fmla="*/ 1183 h 1192"/>
              <a:gd name="T12" fmla="*/ 1659 w 2604"/>
              <a:gd name="T13" fmla="*/ 1055 h 1192"/>
            </a:gdLst>
            <a:ahLst/>
            <a:cxnLst>
              <a:cxn ang="0">
                <a:pos x="T0" y="T1"/>
              </a:cxn>
              <a:cxn ang="0">
                <a:pos x="T2" y="T3"/>
              </a:cxn>
              <a:cxn ang="0">
                <a:pos x="T4" y="T5"/>
              </a:cxn>
              <a:cxn ang="0">
                <a:pos x="T6" y="T7"/>
              </a:cxn>
              <a:cxn ang="0">
                <a:pos x="T8" y="T9"/>
              </a:cxn>
              <a:cxn ang="0">
                <a:pos x="T10" y="T11"/>
              </a:cxn>
              <a:cxn ang="0">
                <a:pos x="T12" y="T13"/>
              </a:cxn>
            </a:cxnLst>
            <a:rect l="0" t="0" r="r" b="b"/>
            <a:pathLst>
              <a:path w="2604" h="1192">
                <a:moveTo>
                  <a:pt x="1659" y="1055"/>
                </a:moveTo>
                <a:cubicBezTo>
                  <a:pt x="1138" y="883"/>
                  <a:pt x="752" y="596"/>
                  <a:pt x="135" y="573"/>
                </a:cubicBezTo>
                <a:cubicBezTo>
                  <a:pt x="89" y="571"/>
                  <a:pt x="44" y="571"/>
                  <a:pt x="0" y="572"/>
                </a:cubicBezTo>
                <a:cubicBezTo>
                  <a:pt x="0" y="0"/>
                  <a:pt x="0" y="0"/>
                  <a:pt x="0" y="0"/>
                </a:cubicBezTo>
                <a:cubicBezTo>
                  <a:pt x="2604" y="0"/>
                  <a:pt x="2604" y="0"/>
                  <a:pt x="2604" y="0"/>
                </a:cubicBezTo>
                <a:cubicBezTo>
                  <a:pt x="2604" y="1183"/>
                  <a:pt x="2604" y="1183"/>
                  <a:pt x="2604" y="1183"/>
                </a:cubicBezTo>
                <a:cubicBezTo>
                  <a:pt x="2286" y="1192"/>
                  <a:pt x="1968" y="1158"/>
                  <a:pt x="1659" y="1055"/>
                </a:cubicBezTo>
                <a:close/>
              </a:path>
            </a:pathLst>
          </a:custGeom>
          <a:gradFill rotWithShape="1">
            <a:gsLst>
              <a:gs pos="0">
                <a:srgbClr val="00B050"/>
              </a:gs>
              <a:gs pos="100000">
                <a:srgbClr val="007A54"/>
              </a:gs>
            </a:gsLst>
            <a:lin ang="5400000" scaled="1"/>
          </a:gradFill>
          <a:ln w="19050" cap="flat" cmpd="sng" algn="ctr">
            <a:solidFill>
              <a:srgbClr val="E3B21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38"/>
          <p:cNvSpPr>
            <a:spLocks/>
          </p:cNvSpPr>
          <p:nvPr userDrawn="1"/>
        </p:nvSpPr>
        <p:spPr bwMode="auto">
          <a:xfrm rot="10800000">
            <a:off x="152400" y="6096000"/>
            <a:ext cx="8850836" cy="618146"/>
          </a:xfrm>
          <a:custGeom>
            <a:avLst/>
            <a:gdLst>
              <a:gd name="T0" fmla="*/ 1659 w 2604"/>
              <a:gd name="T1" fmla="*/ 1055 h 1192"/>
              <a:gd name="T2" fmla="*/ 135 w 2604"/>
              <a:gd name="T3" fmla="*/ 573 h 1192"/>
              <a:gd name="T4" fmla="*/ 0 w 2604"/>
              <a:gd name="T5" fmla="*/ 572 h 1192"/>
              <a:gd name="T6" fmla="*/ 0 w 2604"/>
              <a:gd name="T7" fmla="*/ 0 h 1192"/>
              <a:gd name="T8" fmla="*/ 2604 w 2604"/>
              <a:gd name="T9" fmla="*/ 0 h 1192"/>
              <a:gd name="T10" fmla="*/ 2604 w 2604"/>
              <a:gd name="T11" fmla="*/ 1183 h 1192"/>
              <a:gd name="T12" fmla="*/ 1659 w 2604"/>
              <a:gd name="T13" fmla="*/ 1055 h 1192"/>
            </a:gdLst>
            <a:ahLst/>
            <a:cxnLst>
              <a:cxn ang="0">
                <a:pos x="T0" y="T1"/>
              </a:cxn>
              <a:cxn ang="0">
                <a:pos x="T2" y="T3"/>
              </a:cxn>
              <a:cxn ang="0">
                <a:pos x="T4" y="T5"/>
              </a:cxn>
              <a:cxn ang="0">
                <a:pos x="T6" y="T7"/>
              </a:cxn>
              <a:cxn ang="0">
                <a:pos x="T8" y="T9"/>
              </a:cxn>
              <a:cxn ang="0">
                <a:pos x="T10" y="T11"/>
              </a:cxn>
              <a:cxn ang="0">
                <a:pos x="T12" y="T13"/>
              </a:cxn>
            </a:cxnLst>
            <a:rect l="0" t="0" r="r" b="b"/>
            <a:pathLst>
              <a:path w="2604" h="1192">
                <a:moveTo>
                  <a:pt x="1659" y="1055"/>
                </a:moveTo>
                <a:cubicBezTo>
                  <a:pt x="1138" y="883"/>
                  <a:pt x="752" y="596"/>
                  <a:pt x="135" y="573"/>
                </a:cubicBezTo>
                <a:cubicBezTo>
                  <a:pt x="89" y="571"/>
                  <a:pt x="44" y="571"/>
                  <a:pt x="0" y="572"/>
                </a:cubicBezTo>
                <a:cubicBezTo>
                  <a:pt x="0" y="0"/>
                  <a:pt x="0" y="0"/>
                  <a:pt x="0" y="0"/>
                </a:cubicBezTo>
                <a:cubicBezTo>
                  <a:pt x="2604" y="0"/>
                  <a:pt x="2604" y="0"/>
                  <a:pt x="2604" y="0"/>
                </a:cubicBezTo>
                <a:cubicBezTo>
                  <a:pt x="2604" y="1183"/>
                  <a:pt x="2604" y="1183"/>
                  <a:pt x="2604" y="1183"/>
                </a:cubicBezTo>
                <a:cubicBezTo>
                  <a:pt x="2286" y="1192"/>
                  <a:pt x="1968" y="1158"/>
                  <a:pt x="1659" y="1055"/>
                </a:cubicBezTo>
                <a:close/>
              </a:path>
            </a:pathLst>
          </a:custGeom>
          <a:gradFill rotWithShape="1">
            <a:gsLst>
              <a:gs pos="0">
                <a:srgbClr val="00B050"/>
              </a:gs>
              <a:gs pos="100000">
                <a:srgbClr val="007A54"/>
              </a:gs>
            </a:gsLst>
            <a:lin ang="5400000" scaled="1"/>
          </a:gradFill>
          <a:ln w="19050" cap="flat" cmpd="sng" algn="ctr">
            <a:solidFill>
              <a:srgbClr val="E3B21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2086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40469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398692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SzPct val="90000"/>
              <a:buFont typeface="Wingdings" pitchFamily="2" charset="2"/>
              <a:buChar char="v"/>
              <a:defRPr/>
            </a:lvl1pPr>
            <a:lvl2pPr>
              <a:buClr>
                <a:srgbClr val="007A54"/>
              </a:buClr>
              <a:defRPr/>
            </a:lvl2pPr>
            <a:lvl3pPr>
              <a:buClr>
                <a:srgbClr val="007A54"/>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86135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116023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31986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106165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323019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60518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206923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39046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31"/>
          <p:cNvSpPr>
            <a:spLocks/>
          </p:cNvSpPr>
          <p:nvPr/>
        </p:nvSpPr>
        <p:spPr bwMode="auto">
          <a:xfrm>
            <a:off x="177452" y="165970"/>
            <a:ext cx="8812214" cy="1311275"/>
          </a:xfrm>
          <a:custGeom>
            <a:avLst/>
            <a:gdLst>
              <a:gd name="T0" fmla="*/ 1659 w 2604"/>
              <a:gd name="T1" fmla="*/ 1055 h 1192"/>
              <a:gd name="T2" fmla="*/ 135 w 2604"/>
              <a:gd name="T3" fmla="*/ 573 h 1192"/>
              <a:gd name="T4" fmla="*/ 0 w 2604"/>
              <a:gd name="T5" fmla="*/ 572 h 1192"/>
              <a:gd name="T6" fmla="*/ 0 w 2604"/>
              <a:gd name="T7" fmla="*/ 0 h 1192"/>
              <a:gd name="T8" fmla="*/ 2604 w 2604"/>
              <a:gd name="T9" fmla="*/ 0 h 1192"/>
              <a:gd name="T10" fmla="*/ 2604 w 2604"/>
              <a:gd name="T11" fmla="*/ 1183 h 1192"/>
              <a:gd name="T12" fmla="*/ 1659 w 2604"/>
              <a:gd name="T13" fmla="*/ 1055 h 1192"/>
            </a:gdLst>
            <a:ahLst/>
            <a:cxnLst>
              <a:cxn ang="0">
                <a:pos x="T0" y="T1"/>
              </a:cxn>
              <a:cxn ang="0">
                <a:pos x="T2" y="T3"/>
              </a:cxn>
              <a:cxn ang="0">
                <a:pos x="T4" y="T5"/>
              </a:cxn>
              <a:cxn ang="0">
                <a:pos x="T6" y="T7"/>
              </a:cxn>
              <a:cxn ang="0">
                <a:pos x="T8" y="T9"/>
              </a:cxn>
              <a:cxn ang="0">
                <a:pos x="T10" y="T11"/>
              </a:cxn>
              <a:cxn ang="0">
                <a:pos x="T12" y="T13"/>
              </a:cxn>
            </a:cxnLst>
            <a:rect l="0" t="0" r="r" b="b"/>
            <a:pathLst>
              <a:path w="2604" h="1192">
                <a:moveTo>
                  <a:pt x="1659" y="1055"/>
                </a:moveTo>
                <a:cubicBezTo>
                  <a:pt x="1138" y="883"/>
                  <a:pt x="752" y="596"/>
                  <a:pt x="135" y="573"/>
                </a:cubicBezTo>
                <a:cubicBezTo>
                  <a:pt x="89" y="571"/>
                  <a:pt x="44" y="571"/>
                  <a:pt x="0" y="572"/>
                </a:cubicBezTo>
                <a:cubicBezTo>
                  <a:pt x="0" y="0"/>
                  <a:pt x="0" y="0"/>
                  <a:pt x="0" y="0"/>
                </a:cubicBezTo>
                <a:cubicBezTo>
                  <a:pt x="2604" y="0"/>
                  <a:pt x="2604" y="0"/>
                  <a:pt x="2604" y="0"/>
                </a:cubicBezTo>
                <a:cubicBezTo>
                  <a:pt x="2604" y="1183"/>
                  <a:pt x="2604" y="1183"/>
                  <a:pt x="2604" y="1183"/>
                </a:cubicBezTo>
                <a:cubicBezTo>
                  <a:pt x="2286" y="1192"/>
                  <a:pt x="1968" y="1158"/>
                  <a:pt x="1659" y="1055"/>
                </a:cubicBezTo>
                <a:close/>
              </a:path>
            </a:pathLst>
          </a:custGeom>
          <a:gradFill rotWithShape="1">
            <a:gsLst>
              <a:gs pos="0">
                <a:srgbClr val="00B050"/>
              </a:gs>
              <a:gs pos="100000">
                <a:srgbClr val="007A54"/>
              </a:gs>
            </a:gsLst>
            <a:lin ang="5400000" scaled="1"/>
          </a:gradFill>
          <a:ln w="19050" cap="flat" cmpd="sng" algn="ctr">
            <a:solidFill>
              <a:srgbClr val="E3B21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p:cNvSpPr>
            <a:spLocks noGrp="1"/>
          </p:cNvSpPr>
          <p:nvPr>
            <p:ph type="title"/>
          </p:nvPr>
        </p:nvSpPr>
        <p:spPr>
          <a:xfrm>
            <a:off x="179386" y="-76200"/>
            <a:ext cx="881028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7CB53-B536-4993-982D-EAD057E20191}" type="slidenum">
              <a:rPr lang="en-US" smtClean="0"/>
              <a:pPr/>
              <a:t>‹#›</a:t>
            </a:fld>
            <a:endParaRPr lang="en-US" dirty="0"/>
          </a:p>
        </p:txBody>
      </p:sp>
    </p:spTree>
    <p:extLst>
      <p:ext uri="{BB962C8B-B14F-4D97-AF65-F5344CB8AC3E}">
        <p14:creationId xmlns:p14="http://schemas.microsoft.com/office/powerpoint/2010/main" val="296740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7A54"/>
        </a:buClr>
        <a:buFont typeface="Wingdings"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1.wav"/><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2338"/>
            <a:ext cx="7620000" cy="4447371"/>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LEVEL II / VASCUPP</a:t>
            </a:r>
          </a:p>
          <a:p>
            <a:pPr algn="ctr"/>
            <a:endParaRPr lang="en-US" sz="900" b="1"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What Does It Mean?</a:t>
            </a:r>
          </a:p>
          <a:p>
            <a:pPr algn="r"/>
            <a:endParaRPr lang="en-US" sz="1400" dirty="0">
              <a:latin typeface="Times New Roman" panose="02020603050405020304" pitchFamily="18" charset="0"/>
              <a:cs typeface="Times New Roman" panose="02020603050405020304" pitchFamily="18" charset="0"/>
            </a:endParaRPr>
          </a:p>
          <a:p>
            <a:pPr algn="r"/>
            <a:endParaRPr lang="en-US" sz="1600" dirty="0">
              <a:latin typeface="Times New Roman" panose="02020603050405020304" pitchFamily="18" charset="0"/>
              <a:cs typeface="Times New Roman" panose="02020603050405020304" pitchFamily="18" charset="0"/>
            </a:endParaRPr>
          </a:p>
          <a:p>
            <a:pPr algn="r"/>
            <a:endParaRPr lang="en-US" sz="1600" dirty="0">
              <a:latin typeface="Times New Roman" panose="02020603050405020304" pitchFamily="18" charset="0"/>
              <a:cs typeface="Times New Roman" panose="02020603050405020304" pitchFamily="18" charset="0"/>
            </a:endParaRPr>
          </a:p>
          <a:p>
            <a:pPr algn="r"/>
            <a:endParaRPr lang="en-US" sz="1600"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Ruby Spicer, Procurement Director</a:t>
            </a:r>
          </a:p>
          <a:p>
            <a:pPr algn="r"/>
            <a:r>
              <a:rPr lang="en-US" dirty="0">
                <a:latin typeface="Times New Roman" panose="02020603050405020304" pitchFamily="18" charset="0"/>
                <a:cs typeface="Times New Roman" panose="02020603050405020304" pitchFamily="18" charset="0"/>
              </a:rPr>
              <a:t>March 9, 2023</a:t>
            </a:r>
          </a:p>
          <a:p>
            <a:pPr algn="ctr"/>
            <a:endParaRPr lang="en-US" sz="6600" dirty="0">
              <a:latin typeface="Times New Roman" panose="02020603050405020304" pitchFamily="18" charset="0"/>
              <a:cs typeface="Times New Roman" panose="02020603050405020304" pitchFamily="18" charset="0"/>
            </a:endParaRPr>
          </a:p>
        </p:txBody>
      </p:sp>
      <p:sp>
        <p:nvSpPr>
          <p:cNvPr id="4" name="Freeform 31"/>
          <p:cNvSpPr>
            <a:spLocks/>
          </p:cNvSpPr>
          <p:nvPr/>
        </p:nvSpPr>
        <p:spPr bwMode="auto">
          <a:xfrm>
            <a:off x="177452" y="136525"/>
            <a:ext cx="8812214" cy="1311275"/>
          </a:xfrm>
          <a:custGeom>
            <a:avLst/>
            <a:gdLst>
              <a:gd name="T0" fmla="*/ 1659 w 2604"/>
              <a:gd name="T1" fmla="*/ 1055 h 1192"/>
              <a:gd name="T2" fmla="*/ 135 w 2604"/>
              <a:gd name="T3" fmla="*/ 573 h 1192"/>
              <a:gd name="T4" fmla="*/ 0 w 2604"/>
              <a:gd name="T5" fmla="*/ 572 h 1192"/>
              <a:gd name="T6" fmla="*/ 0 w 2604"/>
              <a:gd name="T7" fmla="*/ 0 h 1192"/>
              <a:gd name="T8" fmla="*/ 2604 w 2604"/>
              <a:gd name="T9" fmla="*/ 0 h 1192"/>
              <a:gd name="T10" fmla="*/ 2604 w 2604"/>
              <a:gd name="T11" fmla="*/ 1183 h 1192"/>
              <a:gd name="T12" fmla="*/ 1659 w 2604"/>
              <a:gd name="T13" fmla="*/ 1055 h 1192"/>
            </a:gdLst>
            <a:ahLst/>
            <a:cxnLst>
              <a:cxn ang="0">
                <a:pos x="T0" y="T1"/>
              </a:cxn>
              <a:cxn ang="0">
                <a:pos x="T2" y="T3"/>
              </a:cxn>
              <a:cxn ang="0">
                <a:pos x="T4" y="T5"/>
              </a:cxn>
              <a:cxn ang="0">
                <a:pos x="T6" y="T7"/>
              </a:cxn>
              <a:cxn ang="0">
                <a:pos x="T8" y="T9"/>
              </a:cxn>
              <a:cxn ang="0">
                <a:pos x="T10" y="T11"/>
              </a:cxn>
              <a:cxn ang="0">
                <a:pos x="T12" y="T13"/>
              </a:cxn>
            </a:cxnLst>
            <a:rect l="0" t="0" r="r" b="b"/>
            <a:pathLst>
              <a:path w="2604" h="1192">
                <a:moveTo>
                  <a:pt x="1659" y="1055"/>
                </a:moveTo>
                <a:cubicBezTo>
                  <a:pt x="1138" y="883"/>
                  <a:pt x="752" y="596"/>
                  <a:pt x="135" y="573"/>
                </a:cubicBezTo>
                <a:cubicBezTo>
                  <a:pt x="89" y="571"/>
                  <a:pt x="44" y="571"/>
                  <a:pt x="0" y="572"/>
                </a:cubicBezTo>
                <a:cubicBezTo>
                  <a:pt x="0" y="0"/>
                  <a:pt x="0" y="0"/>
                  <a:pt x="0" y="0"/>
                </a:cubicBezTo>
                <a:cubicBezTo>
                  <a:pt x="2604" y="0"/>
                  <a:pt x="2604" y="0"/>
                  <a:pt x="2604" y="0"/>
                </a:cubicBezTo>
                <a:cubicBezTo>
                  <a:pt x="2604" y="1183"/>
                  <a:pt x="2604" y="1183"/>
                  <a:pt x="2604" y="1183"/>
                </a:cubicBezTo>
                <a:cubicBezTo>
                  <a:pt x="2286" y="1192"/>
                  <a:pt x="1968" y="1158"/>
                  <a:pt x="1659" y="1055"/>
                </a:cubicBezTo>
                <a:close/>
              </a:path>
            </a:pathLst>
          </a:custGeom>
          <a:gradFill rotWithShape="1">
            <a:gsLst>
              <a:gs pos="0">
                <a:srgbClr val="00B050"/>
              </a:gs>
              <a:gs pos="100000">
                <a:srgbClr val="007A54"/>
              </a:gs>
            </a:gsLst>
            <a:lin ang="5400000" scaled="1"/>
          </a:gradFill>
          <a:ln w="19050" cap="flat" cmpd="sng" algn="ctr">
            <a:solidFill>
              <a:srgbClr val="E3B21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sz="4100" baseline="0" dirty="0"/>
          </a:p>
        </p:txBody>
      </p:sp>
      <p:pic>
        <p:nvPicPr>
          <p:cNvPr id="3" name="Picture 3" descr="NSU_logo_horiz_tag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950693"/>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5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8F41-1511-D5EB-6A86-C4D31A7E6E39}"/>
              </a:ext>
            </a:extLst>
          </p:cNvPr>
          <p:cNvSpPr>
            <a:spLocks noGrp="1"/>
          </p:cNvSpPr>
          <p:nvPr>
            <p:ph type="title"/>
          </p:nvPr>
        </p:nvSpPr>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Formal Solicitations</a:t>
            </a:r>
          </a:p>
        </p:txBody>
      </p:sp>
      <p:sp>
        <p:nvSpPr>
          <p:cNvPr id="3" name="Content Placeholder 2">
            <a:extLst>
              <a:ext uri="{FF2B5EF4-FFF2-40B4-BE49-F238E27FC236}">
                <a16:creationId xmlns:a16="http://schemas.microsoft.com/office/drawing/2014/main" id="{DC0A4264-8410-E03A-8516-457E38526797}"/>
              </a:ext>
            </a:extLst>
          </p:cNvPr>
          <p:cNvSpPr>
            <a:spLocks noGrp="1"/>
          </p:cNvSpPr>
          <p:nvPr>
            <p:ph idx="1"/>
          </p:nvPr>
        </p:nvSpPr>
        <p:spPr>
          <a:xfrm>
            <a:off x="457200" y="1600200"/>
            <a:ext cx="8229600" cy="4756150"/>
          </a:xfrm>
        </p:spPr>
        <p:txBody>
          <a:bodyPr>
            <a:normAutofit lnSpcReduction="10000"/>
          </a:bodyPr>
          <a:lstStyle/>
          <a:p>
            <a:r>
              <a:rPr lang="en-US" dirty="0">
                <a:latin typeface="Times New Roman" panose="02020603050405020304" pitchFamily="18" charset="0"/>
                <a:cs typeface="Times New Roman" panose="02020603050405020304" pitchFamily="18" charset="0"/>
              </a:rPr>
              <a:t>Invitation for Bids (IFB)</a:t>
            </a:r>
          </a:p>
          <a:p>
            <a:pPr lvl="1"/>
            <a:r>
              <a:rPr lang="en-US" dirty="0">
                <a:latin typeface="Times New Roman" panose="02020603050405020304" pitchFamily="18" charset="0"/>
                <a:cs typeface="Times New Roman" panose="02020603050405020304" pitchFamily="18" charset="0"/>
              </a:rPr>
              <a:t>Error in Bid</a:t>
            </a:r>
          </a:p>
          <a:p>
            <a:pPr lvl="1"/>
            <a:r>
              <a:rPr lang="en-US" dirty="0">
                <a:latin typeface="Times New Roman" panose="02020603050405020304" pitchFamily="18" charset="0"/>
                <a:cs typeface="Times New Roman" panose="02020603050405020304" pitchFamily="18" charset="0"/>
              </a:rPr>
              <a:t>Price Based; lowest responsive and responsible bidder</a:t>
            </a:r>
          </a:p>
          <a:p>
            <a:pPr lvl="1"/>
            <a:endParaRPr lang="en-US" sz="11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Request for Proposals</a:t>
            </a:r>
          </a:p>
          <a:p>
            <a:pPr lvl="1"/>
            <a:r>
              <a:rPr lang="en-US" dirty="0">
                <a:latin typeface="Times New Roman" panose="02020603050405020304" pitchFamily="18" charset="0"/>
                <a:cs typeface="Times New Roman" panose="02020603050405020304" pitchFamily="18" charset="0"/>
              </a:rPr>
              <a:t>Best proposal selected based on criteria</a:t>
            </a:r>
          </a:p>
          <a:p>
            <a:pPr lvl="2"/>
            <a:r>
              <a:rPr lang="en-US" dirty="0">
                <a:latin typeface="Times New Roman" panose="02020603050405020304" pitchFamily="18" charset="0"/>
                <a:cs typeface="Times New Roman" panose="02020603050405020304" pitchFamily="18" charset="0"/>
              </a:rPr>
              <a:t>Professional</a:t>
            </a:r>
          </a:p>
          <a:p>
            <a:pPr lvl="3"/>
            <a:r>
              <a:rPr lang="en-US" dirty="0">
                <a:latin typeface="Times New Roman" panose="02020603050405020304" pitchFamily="18" charset="0"/>
                <a:cs typeface="Times New Roman" panose="02020603050405020304" pitchFamily="18" charset="0"/>
              </a:rPr>
              <a:t>Accounting, actuarial, architecture, land surveying, landscape architecture, law, medicine, optometry, pharmacy or professional engineering</a:t>
            </a:r>
          </a:p>
          <a:p>
            <a:pPr lvl="2"/>
            <a:r>
              <a:rPr lang="en-US" dirty="0">
                <a:latin typeface="Times New Roman" panose="02020603050405020304" pitchFamily="18" charset="0"/>
                <a:cs typeface="Times New Roman" panose="02020603050405020304" pitchFamily="18" charset="0"/>
              </a:rPr>
              <a:t>Non-Professional</a:t>
            </a:r>
          </a:p>
        </p:txBody>
      </p:sp>
      <p:sp>
        <p:nvSpPr>
          <p:cNvPr id="4" name="Slide Number Placeholder 3">
            <a:extLst>
              <a:ext uri="{FF2B5EF4-FFF2-40B4-BE49-F238E27FC236}">
                <a16:creationId xmlns:a16="http://schemas.microsoft.com/office/drawing/2014/main" id="{9BAB640C-F327-D5DB-FB41-F6794CC6E06F}"/>
              </a:ext>
            </a:extLst>
          </p:cNvPr>
          <p:cNvSpPr>
            <a:spLocks noGrp="1"/>
          </p:cNvSpPr>
          <p:nvPr>
            <p:ph type="sldNum" sz="quarter" idx="12"/>
          </p:nvPr>
        </p:nvSpPr>
        <p:spPr/>
        <p:txBody>
          <a:bodyPr/>
          <a:lstStyle/>
          <a:p>
            <a:fld id="{DC37CB53-B536-4993-982D-EAD057E20191}" type="slidenum">
              <a:rPr lang="en-US" smtClean="0"/>
              <a:pPr/>
              <a:t>10</a:t>
            </a:fld>
            <a:endParaRPr lang="en-US" dirty="0"/>
          </a:p>
        </p:txBody>
      </p:sp>
    </p:spTree>
    <p:extLst>
      <p:ext uri="{BB962C8B-B14F-4D97-AF65-F5344CB8AC3E}">
        <p14:creationId xmlns:p14="http://schemas.microsoft.com/office/powerpoint/2010/main" val="126236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68FA-8F5C-3906-85DC-9FC62B3D3216}"/>
              </a:ext>
            </a:extLst>
          </p:cNvPr>
          <p:cNvSpPr>
            <a:spLocks noGrp="1"/>
          </p:cNvSpPr>
          <p:nvPr>
            <p:ph type="title"/>
          </p:nvPr>
        </p:nvSpPr>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Cooperative Procurement</a:t>
            </a:r>
          </a:p>
        </p:txBody>
      </p:sp>
      <p:sp>
        <p:nvSpPr>
          <p:cNvPr id="3" name="Content Placeholder 2">
            <a:extLst>
              <a:ext uri="{FF2B5EF4-FFF2-40B4-BE49-F238E27FC236}">
                <a16:creationId xmlns:a16="http://schemas.microsoft.com/office/drawing/2014/main" id="{C9056898-97C1-6197-2F46-2217A68FFEA2}"/>
              </a:ext>
            </a:extLst>
          </p:cNvPr>
          <p:cNvSpPr>
            <a:spLocks noGrp="1"/>
          </p:cNvSpPr>
          <p:nvPr>
            <p:ph idx="1"/>
          </p:nvPr>
        </p:nvSpPr>
        <p:spPr>
          <a:xfrm>
            <a:off x="457200" y="1600200"/>
            <a:ext cx="8305800" cy="4756150"/>
          </a:xfrm>
        </p:spPr>
        <p:txBody>
          <a:bodyPr>
            <a:normAutofit lnSpcReduction="10000"/>
          </a:bodyPr>
          <a:lstStyle/>
          <a:p>
            <a:r>
              <a:rPr lang="en-US" dirty="0">
                <a:latin typeface="Times New Roman" panose="02020603050405020304" pitchFamily="18" charset="0"/>
                <a:cs typeface="Times New Roman" panose="02020603050405020304" pitchFamily="18" charset="0"/>
              </a:rPr>
              <a:t>Cooperative and Joint Procurement</a:t>
            </a:r>
          </a:p>
          <a:p>
            <a:endParaRPr lang="en-US" sz="11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Cooperative Procurement: </a:t>
            </a:r>
            <a:r>
              <a:rPr lang="en-US" sz="2000" dirty="0">
                <a:effectLst/>
                <a:latin typeface="Times New Roman" panose="02020603050405020304" pitchFamily="18" charset="0"/>
                <a:ea typeface="Times New Roman" panose="02020603050405020304" pitchFamily="18" charset="0"/>
              </a:rPr>
              <a:t>Usually one public body is lead and other public bodies can purchase from the contract.</a:t>
            </a:r>
          </a:p>
          <a:p>
            <a:pPr lvl="1"/>
            <a:endParaRPr lang="en-US" sz="1800" dirty="0">
              <a:effectLst/>
              <a:latin typeface="Times New Roman" panose="02020603050405020304" pitchFamily="18" charset="0"/>
              <a:ea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Joint Procurement: </a:t>
            </a:r>
            <a:r>
              <a:rPr lang="en-US" sz="2000" dirty="0">
                <a:latin typeface="Times New Roman" panose="02020603050405020304" pitchFamily="18" charset="0"/>
                <a:cs typeface="Times New Roman" panose="02020603050405020304" pitchFamily="18" charset="0"/>
              </a:rPr>
              <a:t>All authorized parties can participate in jointly purchasing from the contract.  No other public bodies can purchase from the contracts as joint purchasers.</a:t>
            </a:r>
            <a:endParaRPr lang="en-US" sz="18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VASCUPP, VHEPC, State &amp; Federal (GSA) contracts, and national cooperatives (</a:t>
            </a:r>
            <a:r>
              <a:rPr lang="en-US" dirty="0" err="1">
                <a:latin typeface="Times New Roman" panose="02020603050405020304" pitchFamily="18" charset="0"/>
                <a:cs typeface="Times New Roman" panose="02020603050405020304" pitchFamily="18" charset="0"/>
              </a:rPr>
              <a:t>Sourcewell</a:t>
            </a:r>
            <a:r>
              <a:rPr lang="en-US" dirty="0">
                <a:latin typeface="Times New Roman" panose="02020603050405020304" pitchFamily="18" charset="0"/>
                <a:cs typeface="Times New Roman" panose="02020603050405020304" pitchFamily="18" charset="0"/>
              </a:rPr>
              <a:t>, Omnia Partners, etc.)</a:t>
            </a:r>
          </a:p>
          <a:p>
            <a:endParaRPr lang="en-US" dirty="0"/>
          </a:p>
        </p:txBody>
      </p:sp>
      <p:sp>
        <p:nvSpPr>
          <p:cNvPr id="4" name="Slide Number Placeholder 3">
            <a:extLst>
              <a:ext uri="{FF2B5EF4-FFF2-40B4-BE49-F238E27FC236}">
                <a16:creationId xmlns:a16="http://schemas.microsoft.com/office/drawing/2014/main" id="{3B7D4A39-29F6-3375-4EF7-6AC6C6B4ACE6}"/>
              </a:ext>
            </a:extLst>
          </p:cNvPr>
          <p:cNvSpPr>
            <a:spLocks noGrp="1"/>
          </p:cNvSpPr>
          <p:nvPr>
            <p:ph type="sldNum" sz="quarter" idx="12"/>
          </p:nvPr>
        </p:nvSpPr>
        <p:spPr/>
        <p:txBody>
          <a:bodyPr/>
          <a:lstStyle/>
          <a:p>
            <a:fld id="{DC37CB53-B536-4993-982D-EAD057E20191}" type="slidenum">
              <a:rPr lang="en-US" smtClean="0"/>
              <a:pPr/>
              <a:t>11</a:t>
            </a:fld>
            <a:endParaRPr lang="en-US" dirty="0"/>
          </a:p>
        </p:txBody>
      </p:sp>
    </p:spTree>
    <p:extLst>
      <p:ext uri="{BB962C8B-B14F-4D97-AF65-F5344CB8AC3E}">
        <p14:creationId xmlns:p14="http://schemas.microsoft.com/office/powerpoint/2010/main" val="180755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08AB-4DBB-15CE-B6EF-37B70B8B525F}"/>
              </a:ext>
            </a:extLst>
          </p:cNvPr>
          <p:cNvSpPr>
            <a:spLocks noGrp="1"/>
          </p:cNvSpPr>
          <p:nvPr>
            <p:ph type="title"/>
          </p:nvPr>
        </p:nvSpPr>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Post Award</a:t>
            </a:r>
          </a:p>
        </p:txBody>
      </p:sp>
      <p:sp>
        <p:nvSpPr>
          <p:cNvPr id="3" name="Content Placeholder 2">
            <a:extLst>
              <a:ext uri="{FF2B5EF4-FFF2-40B4-BE49-F238E27FC236}">
                <a16:creationId xmlns:a16="http://schemas.microsoft.com/office/drawing/2014/main" id="{D3178453-DB51-0F85-F893-2E967747A18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Contract </a:t>
            </a:r>
          </a:p>
          <a:p>
            <a:pPr lvl="1"/>
            <a:r>
              <a:rPr lang="en-US" dirty="0">
                <a:latin typeface="Times New Roman" panose="02020603050405020304" pitchFamily="18" charset="0"/>
                <a:cs typeface="Times New Roman" panose="02020603050405020304" pitchFamily="18" charset="0"/>
              </a:rPr>
              <a:t>Contract Administrator Designation</a:t>
            </a:r>
          </a:p>
          <a:p>
            <a:pPr lvl="1"/>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Purchase Order</a:t>
            </a:r>
          </a:p>
          <a:p>
            <a:pPr lvl="1"/>
            <a:r>
              <a:rPr lang="en-US" dirty="0">
                <a:latin typeface="Times New Roman" panose="02020603050405020304" pitchFamily="18" charset="0"/>
                <a:cs typeface="Times New Roman" panose="02020603050405020304" pitchFamily="18" charset="0"/>
              </a:rPr>
              <a:t>Authority to provide goods or services</a:t>
            </a:r>
          </a:p>
          <a:p>
            <a:pPr lvl="1"/>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FOIA</a:t>
            </a:r>
          </a:p>
          <a:p>
            <a:pPr lvl="1"/>
            <a:r>
              <a:rPr lang="en-US" dirty="0">
                <a:latin typeface="Times New Roman" panose="02020603050405020304" pitchFamily="18" charset="0"/>
                <a:cs typeface="Times New Roman" panose="02020603050405020304" pitchFamily="18" charset="0"/>
              </a:rPr>
              <a:t>Virginia Freedom of Information Act (§2.1-340, et. seq).</a:t>
            </a:r>
          </a:p>
        </p:txBody>
      </p:sp>
      <p:sp>
        <p:nvSpPr>
          <p:cNvPr id="4" name="Slide Number Placeholder 3">
            <a:extLst>
              <a:ext uri="{FF2B5EF4-FFF2-40B4-BE49-F238E27FC236}">
                <a16:creationId xmlns:a16="http://schemas.microsoft.com/office/drawing/2014/main" id="{D4594C3D-261B-5658-D58F-472A40E9C5F7}"/>
              </a:ext>
            </a:extLst>
          </p:cNvPr>
          <p:cNvSpPr>
            <a:spLocks noGrp="1"/>
          </p:cNvSpPr>
          <p:nvPr>
            <p:ph type="sldNum" sz="quarter" idx="12"/>
          </p:nvPr>
        </p:nvSpPr>
        <p:spPr/>
        <p:txBody>
          <a:bodyPr/>
          <a:lstStyle/>
          <a:p>
            <a:fld id="{DC37CB53-B536-4993-982D-EAD057E20191}" type="slidenum">
              <a:rPr lang="en-US" smtClean="0"/>
              <a:pPr/>
              <a:t>12</a:t>
            </a:fld>
            <a:endParaRPr lang="en-US" dirty="0"/>
          </a:p>
        </p:txBody>
      </p:sp>
    </p:spTree>
    <p:extLst>
      <p:ext uri="{BB962C8B-B14F-4D97-AF65-F5344CB8AC3E}">
        <p14:creationId xmlns:p14="http://schemas.microsoft.com/office/powerpoint/2010/main" val="253744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1516-EBCA-BBDE-3A53-EEFCB73B5C1F}"/>
              </a:ext>
            </a:extLst>
          </p:cNvPr>
          <p:cNvSpPr>
            <a:spLocks noGrp="1"/>
          </p:cNvSpPr>
          <p:nvPr>
            <p:ph type="title"/>
          </p:nvPr>
        </p:nvSpPr>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Bonding Requirements</a:t>
            </a:r>
          </a:p>
        </p:txBody>
      </p:sp>
      <p:sp>
        <p:nvSpPr>
          <p:cNvPr id="3" name="Content Placeholder 2">
            <a:extLst>
              <a:ext uri="{FF2B5EF4-FFF2-40B4-BE49-F238E27FC236}">
                <a16:creationId xmlns:a16="http://schemas.microsoft.com/office/drawing/2014/main" id="{5124F7FF-588A-EBFC-101A-02A01042647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Bid Bond</a:t>
            </a: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Performance Bond</a:t>
            </a: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Contract Bond</a:t>
            </a: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Payment Bond</a:t>
            </a: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Fidelity Bon</a:t>
            </a:r>
            <a:r>
              <a:rPr lang="en-US" dirty="0"/>
              <a:t>d</a:t>
            </a:r>
          </a:p>
        </p:txBody>
      </p:sp>
      <p:sp>
        <p:nvSpPr>
          <p:cNvPr id="4" name="Slide Number Placeholder 3">
            <a:extLst>
              <a:ext uri="{FF2B5EF4-FFF2-40B4-BE49-F238E27FC236}">
                <a16:creationId xmlns:a16="http://schemas.microsoft.com/office/drawing/2014/main" id="{7862B021-3911-AA8B-20AF-FC8962B69747}"/>
              </a:ext>
            </a:extLst>
          </p:cNvPr>
          <p:cNvSpPr>
            <a:spLocks noGrp="1"/>
          </p:cNvSpPr>
          <p:nvPr>
            <p:ph type="sldNum" sz="quarter" idx="12"/>
          </p:nvPr>
        </p:nvSpPr>
        <p:spPr/>
        <p:txBody>
          <a:bodyPr/>
          <a:lstStyle/>
          <a:p>
            <a:fld id="{DC37CB53-B536-4993-982D-EAD057E20191}" type="slidenum">
              <a:rPr lang="en-US" smtClean="0"/>
              <a:pPr/>
              <a:t>13</a:t>
            </a:fld>
            <a:endParaRPr lang="en-US" dirty="0"/>
          </a:p>
        </p:txBody>
      </p:sp>
    </p:spTree>
    <p:extLst>
      <p:ext uri="{BB962C8B-B14F-4D97-AF65-F5344CB8AC3E}">
        <p14:creationId xmlns:p14="http://schemas.microsoft.com/office/powerpoint/2010/main" val="255331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CCCC-9627-BA05-971A-8F5167113E64}"/>
              </a:ext>
            </a:extLst>
          </p:cNvPr>
          <p:cNvSpPr>
            <a:spLocks noGrp="1"/>
          </p:cNvSpPr>
          <p:nvPr>
            <p:ph type="title"/>
          </p:nvPr>
        </p:nvSpPr>
        <p:spPr/>
        <p:txBody>
          <a:bodyPr/>
          <a:lstStyle/>
          <a:p>
            <a:pPr algn="r"/>
            <a:r>
              <a:rPr lang="en-US" b="1" dirty="0" err="1">
                <a:solidFill>
                  <a:schemeClr val="tx1"/>
                </a:solidFill>
                <a:latin typeface="Times New Roman" panose="02020603050405020304" pitchFamily="18" charset="0"/>
                <a:cs typeface="Times New Roman" panose="02020603050405020304" pitchFamily="18" charset="0"/>
              </a:rPr>
              <a:t>SWaM</a:t>
            </a:r>
            <a:r>
              <a:rPr lang="en-US" b="1" dirty="0">
                <a:solidFill>
                  <a:schemeClr val="tx1"/>
                </a:solidFill>
                <a:latin typeface="Times New Roman" panose="02020603050405020304" pitchFamily="18" charset="0"/>
                <a:cs typeface="Times New Roman" panose="02020603050405020304" pitchFamily="18" charset="0"/>
              </a:rPr>
              <a:t> Participation</a:t>
            </a:r>
          </a:p>
        </p:txBody>
      </p:sp>
      <p:sp>
        <p:nvSpPr>
          <p:cNvPr id="3" name="Content Placeholder 2">
            <a:extLst>
              <a:ext uri="{FF2B5EF4-FFF2-40B4-BE49-F238E27FC236}">
                <a16:creationId xmlns:a16="http://schemas.microsoft.com/office/drawing/2014/main" id="{E0CAACAB-ECCE-D0A8-9456-4CBE5016E0F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It is the University's policy to contribute to the establishment, preservation, and strengthening of small, woman and minority owned businesses (SWaM) and to encourage their participation in State Procurement activities as per Executive Order 35. </a:t>
            </a:r>
          </a:p>
        </p:txBody>
      </p:sp>
      <p:sp>
        <p:nvSpPr>
          <p:cNvPr id="4" name="Slide Number Placeholder 3">
            <a:extLst>
              <a:ext uri="{FF2B5EF4-FFF2-40B4-BE49-F238E27FC236}">
                <a16:creationId xmlns:a16="http://schemas.microsoft.com/office/drawing/2014/main" id="{EE876D69-7E43-8F1F-51FA-CB1FA437AC1E}"/>
              </a:ext>
            </a:extLst>
          </p:cNvPr>
          <p:cNvSpPr>
            <a:spLocks noGrp="1"/>
          </p:cNvSpPr>
          <p:nvPr>
            <p:ph type="sldNum" sz="quarter" idx="12"/>
          </p:nvPr>
        </p:nvSpPr>
        <p:spPr/>
        <p:txBody>
          <a:bodyPr/>
          <a:lstStyle/>
          <a:p>
            <a:fld id="{DC37CB53-B536-4993-982D-EAD057E20191}" type="slidenum">
              <a:rPr lang="en-US" smtClean="0"/>
              <a:pPr/>
              <a:t>14</a:t>
            </a:fld>
            <a:endParaRPr lang="en-US" dirty="0"/>
          </a:p>
        </p:txBody>
      </p:sp>
    </p:spTree>
    <p:extLst>
      <p:ext uri="{BB962C8B-B14F-4D97-AF65-F5344CB8AC3E}">
        <p14:creationId xmlns:p14="http://schemas.microsoft.com/office/powerpoint/2010/main" val="173144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981200"/>
            <a:ext cx="8382000" cy="2514600"/>
          </a:xfrm>
          <a:ln w="76200" cmpd="tri">
            <a:solidFill>
              <a:srgbClr val="FFC000"/>
            </a:solidFill>
          </a:ln>
        </p:spPr>
        <p:txBody>
          <a:bodyPr/>
          <a:lstStyle/>
          <a:p>
            <a:pPr marL="514350" indent="-514350" algn="ctr">
              <a:buNone/>
            </a:pPr>
            <a:endParaRPr lang="en-US" sz="1600" dirty="0"/>
          </a:p>
          <a:p>
            <a:pPr marL="514350" indent="-514350" algn="ctr">
              <a:buNone/>
            </a:pPr>
            <a:endParaRPr lang="en-US" sz="3600" dirty="0"/>
          </a:p>
        </p:txBody>
      </p:sp>
      <p:sp>
        <p:nvSpPr>
          <p:cNvPr id="8" name="Slide Number Placeholder 7"/>
          <p:cNvSpPr txBox="1">
            <a:spLocks noGrp="1"/>
          </p:cNvSpPr>
          <p:nvPr/>
        </p:nvSpPr>
        <p:spPr bwMode="auto">
          <a:xfrm>
            <a:off x="6835775" y="6386513"/>
            <a:ext cx="2133600" cy="457200"/>
          </a:xfrm>
          <a:prstGeom prst="rect">
            <a:avLst/>
          </a:prstGeom>
          <a:noFill/>
          <a:ln w="9525">
            <a:noFill/>
            <a:miter lim="800000"/>
            <a:headEnd/>
            <a:tailEnd/>
          </a:ln>
        </p:spPr>
        <p:txBody>
          <a:bodyPr/>
          <a:lstStyle/>
          <a:p>
            <a:pPr algn="r"/>
            <a:endParaRPr lang="en-US" sz="1400" b="1" dirty="0">
              <a:solidFill>
                <a:srgbClr val="286A38"/>
              </a:solidFill>
              <a:latin typeface="Times New Roman" pitchFamily="18" charset="0"/>
            </a:endParaRPr>
          </a:p>
        </p:txBody>
      </p:sp>
      <p:sp>
        <p:nvSpPr>
          <p:cNvPr id="3" name="Rectangle 2"/>
          <p:cNvSpPr/>
          <p:nvPr/>
        </p:nvSpPr>
        <p:spPr>
          <a:xfrm>
            <a:off x="1866900" y="1998133"/>
            <a:ext cx="5410200" cy="2000548"/>
          </a:xfrm>
          <a:prstGeom prst="rect">
            <a:avLst/>
          </a:prstGeom>
        </p:spPr>
        <p:txBody>
          <a:bodyPr wrap="square">
            <a:spAutoFit/>
          </a:bodyPr>
          <a:lstStyle/>
          <a:p>
            <a:pPr algn="ctr"/>
            <a:endParaRPr lang="en-US" sz="3600" b="1" dirty="0"/>
          </a:p>
          <a:p>
            <a:pPr algn="ctr"/>
            <a:r>
              <a:rPr lang="en-US" sz="8800" b="1" dirty="0">
                <a:latin typeface="Times New Roman" panose="02020603050405020304" pitchFamily="18" charset="0"/>
                <a:cs typeface="Times New Roman" panose="02020603050405020304" pitchFamily="18" charset="0"/>
              </a:rPr>
              <a:t>Questions</a:t>
            </a:r>
          </a:p>
        </p:txBody>
      </p:sp>
      <p:sp>
        <p:nvSpPr>
          <p:cNvPr id="5" name="Slide Number Placeholder 4"/>
          <p:cNvSpPr>
            <a:spLocks noGrp="1"/>
          </p:cNvSpPr>
          <p:nvPr>
            <p:ph type="sldNum" sz="quarter" idx="12"/>
          </p:nvPr>
        </p:nvSpPr>
        <p:spPr/>
        <p:txBody>
          <a:bodyPr/>
          <a:lstStyle/>
          <a:p>
            <a:fld id="{DC37CB53-B536-4993-982D-EAD057E20191}" type="slidenum">
              <a:rPr lang="en-US" smtClean="0"/>
              <a:pPr/>
              <a:t>15</a:t>
            </a:fld>
            <a:endParaRPr lang="en-US" dirty="0"/>
          </a:p>
        </p:txBody>
      </p:sp>
      <p:pic>
        <p:nvPicPr>
          <p:cNvPr id="6" name="Picture 3" descr="NSU_logo_horiz_tag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026" y="5399734"/>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4063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76400"/>
            <a:ext cx="7620000" cy="3877985"/>
          </a:xfrm>
          <a:prstGeom prst="rect">
            <a:avLst/>
          </a:prstGeom>
          <a:noFill/>
        </p:spPr>
        <p:txBody>
          <a:bodyPr wrap="square" rtlCol="0">
            <a:spAutoFit/>
          </a:bodyPr>
          <a:lstStyle/>
          <a:p>
            <a:pPr algn="ctr"/>
            <a:endParaRPr lang="en-US" sz="2800" b="1" dirty="0"/>
          </a:p>
          <a:p>
            <a:pPr algn="ctr"/>
            <a:endParaRPr lang="en-US" sz="1200" b="1" dirty="0"/>
          </a:p>
          <a:p>
            <a:pPr algn="ctr"/>
            <a:r>
              <a:rPr lang="en-US" sz="5400" b="1" dirty="0">
                <a:latin typeface="Times New Roman" panose="02020603050405020304" pitchFamily="18" charset="0"/>
                <a:cs typeface="Times New Roman" panose="02020603050405020304" pitchFamily="18" charset="0"/>
              </a:rPr>
              <a:t>2023 eVA Update</a:t>
            </a:r>
          </a:p>
          <a:p>
            <a:pPr algn="ctr"/>
            <a:endParaRPr lang="en-US" sz="1000" b="1" dirty="0">
              <a:latin typeface="Times New Roman" panose="02020603050405020304" pitchFamily="18" charset="0"/>
              <a:cs typeface="Times New Roman" panose="02020603050405020304" pitchFamily="18" charset="0"/>
            </a:endParaRPr>
          </a:p>
          <a:p>
            <a:pPr algn="ctr"/>
            <a:endParaRPr lang="en-US" sz="1000"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Vicki Lewis Beckett </a:t>
            </a:r>
          </a:p>
          <a:p>
            <a:pPr algn="r"/>
            <a:r>
              <a:rPr lang="en-US" dirty="0">
                <a:latin typeface="Times New Roman" panose="02020603050405020304" pitchFamily="18" charset="0"/>
                <a:cs typeface="Times New Roman" panose="02020603050405020304" pitchFamily="18" charset="0"/>
              </a:rPr>
              <a:t>eVA &amp; Procurement Systems Analyst</a:t>
            </a:r>
          </a:p>
          <a:p>
            <a:pPr algn="r"/>
            <a:r>
              <a:rPr lang="en-US" dirty="0">
                <a:latin typeface="Times New Roman" panose="02020603050405020304" pitchFamily="18" charset="0"/>
                <a:cs typeface="Times New Roman" panose="02020603050405020304" pitchFamily="18" charset="0"/>
              </a:rPr>
              <a:t>March 9, 2023</a:t>
            </a:r>
          </a:p>
        </p:txBody>
      </p:sp>
      <p:sp>
        <p:nvSpPr>
          <p:cNvPr id="4" name="Freeform 31"/>
          <p:cNvSpPr>
            <a:spLocks/>
          </p:cNvSpPr>
          <p:nvPr/>
        </p:nvSpPr>
        <p:spPr bwMode="auto">
          <a:xfrm>
            <a:off x="177452" y="136525"/>
            <a:ext cx="8812214" cy="1311275"/>
          </a:xfrm>
          <a:custGeom>
            <a:avLst/>
            <a:gdLst>
              <a:gd name="T0" fmla="*/ 1659 w 2604"/>
              <a:gd name="T1" fmla="*/ 1055 h 1192"/>
              <a:gd name="T2" fmla="*/ 135 w 2604"/>
              <a:gd name="T3" fmla="*/ 573 h 1192"/>
              <a:gd name="T4" fmla="*/ 0 w 2604"/>
              <a:gd name="T5" fmla="*/ 572 h 1192"/>
              <a:gd name="T6" fmla="*/ 0 w 2604"/>
              <a:gd name="T7" fmla="*/ 0 h 1192"/>
              <a:gd name="T8" fmla="*/ 2604 w 2604"/>
              <a:gd name="T9" fmla="*/ 0 h 1192"/>
              <a:gd name="T10" fmla="*/ 2604 w 2604"/>
              <a:gd name="T11" fmla="*/ 1183 h 1192"/>
              <a:gd name="T12" fmla="*/ 1659 w 2604"/>
              <a:gd name="T13" fmla="*/ 1055 h 1192"/>
            </a:gdLst>
            <a:ahLst/>
            <a:cxnLst>
              <a:cxn ang="0">
                <a:pos x="T0" y="T1"/>
              </a:cxn>
              <a:cxn ang="0">
                <a:pos x="T2" y="T3"/>
              </a:cxn>
              <a:cxn ang="0">
                <a:pos x="T4" y="T5"/>
              </a:cxn>
              <a:cxn ang="0">
                <a:pos x="T6" y="T7"/>
              </a:cxn>
              <a:cxn ang="0">
                <a:pos x="T8" y="T9"/>
              </a:cxn>
              <a:cxn ang="0">
                <a:pos x="T10" y="T11"/>
              </a:cxn>
              <a:cxn ang="0">
                <a:pos x="T12" y="T13"/>
              </a:cxn>
            </a:cxnLst>
            <a:rect l="0" t="0" r="r" b="b"/>
            <a:pathLst>
              <a:path w="2604" h="1192">
                <a:moveTo>
                  <a:pt x="1659" y="1055"/>
                </a:moveTo>
                <a:cubicBezTo>
                  <a:pt x="1138" y="883"/>
                  <a:pt x="752" y="596"/>
                  <a:pt x="135" y="573"/>
                </a:cubicBezTo>
                <a:cubicBezTo>
                  <a:pt x="89" y="571"/>
                  <a:pt x="44" y="571"/>
                  <a:pt x="0" y="572"/>
                </a:cubicBezTo>
                <a:cubicBezTo>
                  <a:pt x="0" y="0"/>
                  <a:pt x="0" y="0"/>
                  <a:pt x="0" y="0"/>
                </a:cubicBezTo>
                <a:cubicBezTo>
                  <a:pt x="2604" y="0"/>
                  <a:pt x="2604" y="0"/>
                  <a:pt x="2604" y="0"/>
                </a:cubicBezTo>
                <a:cubicBezTo>
                  <a:pt x="2604" y="1183"/>
                  <a:pt x="2604" y="1183"/>
                  <a:pt x="2604" y="1183"/>
                </a:cubicBezTo>
                <a:cubicBezTo>
                  <a:pt x="2286" y="1192"/>
                  <a:pt x="1968" y="1158"/>
                  <a:pt x="1659" y="1055"/>
                </a:cubicBezTo>
                <a:close/>
              </a:path>
            </a:pathLst>
          </a:custGeom>
          <a:gradFill rotWithShape="1">
            <a:gsLst>
              <a:gs pos="0">
                <a:srgbClr val="00B050"/>
              </a:gs>
              <a:gs pos="100000">
                <a:srgbClr val="007A54"/>
              </a:gs>
            </a:gsLst>
            <a:lin ang="5400000" scaled="1"/>
          </a:gradFill>
          <a:ln w="19050" cap="flat" cmpd="sng" algn="ctr">
            <a:solidFill>
              <a:srgbClr val="E3B21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sz="4100" baseline="0" dirty="0"/>
          </a:p>
        </p:txBody>
      </p:sp>
      <p:pic>
        <p:nvPicPr>
          <p:cNvPr id="3" name="Picture 3" descr="NSU_logo_horiz_tag_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950693"/>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101459"/>
      </p:ext>
    </p:extLst>
  </p:cSld>
  <p:clrMapOvr>
    <a:masterClrMapping/>
  </p:clrMapOvr>
  <mc:AlternateContent xmlns:mc="http://schemas.openxmlformats.org/markup-compatibility/2006" xmlns:p14="http://schemas.microsoft.com/office/powerpoint/2010/main">
    <mc:Choice Requires="p14">
      <p:transition spd="slow" p14:dur="1250" advClick="0" advTm="120000">
        <p:circle/>
        <p:sndAc>
          <p:stSnd>
            <p:snd r:embed="rId3" name="arrow.wav"/>
          </p:stSnd>
        </p:sndAc>
      </p:transition>
    </mc:Choice>
    <mc:Fallback xmlns="">
      <p:transition spd="slow" advClick="0" advTm="120000">
        <p:circle/>
        <p:sndAc>
          <p:stSnd>
            <p:snd r:embed="rId6" name="arrow.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60" y="76200"/>
            <a:ext cx="8810280" cy="762000"/>
          </a:xfrm>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Where Have We Been? </a:t>
            </a:r>
          </a:p>
        </p:txBody>
      </p:sp>
      <p:sp>
        <p:nvSpPr>
          <p:cNvPr id="4" name="Slide Number Placeholder 3"/>
          <p:cNvSpPr>
            <a:spLocks noGrp="1"/>
          </p:cNvSpPr>
          <p:nvPr>
            <p:ph type="sldNum" sz="quarter" idx="12"/>
          </p:nvPr>
        </p:nvSpPr>
        <p:spPr/>
        <p:txBody>
          <a:bodyPr/>
          <a:lstStyle/>
          <a:p>
            <a:fld id="{DC37CB53-B536-4993-982D-EAD057E20191}" type="slidenum">
              <a:rPr lang="en-US" smtClean="0"/>
              <a:pPr/>
              <a:t>17</a:t>
            </a:fld>
            <a:endParaRPr lang="en-US" dirty="0"/>
          </a:p>
        </p:txBody>
      </p:sp>
      <p:sp>
        <p:nvSpPr>
          <p:cNvPr id="6" name="Content Placeholder 5"/>
          <p:cNvSpPr>
            <a:spLocks noGrp="1"/>
          </p:cNvSpPr>
          <p:nvPr>
            <p:ph idx="1"/>
          </p:nvPr>
        </p:nvSpPr>
        <p:spPr>
          <a:xfrm>
            <a:off x="838200" y="2002953"/>
            <a:ext cx="7696200" cy="4717013"/>
          </a:xfrm>
        </p:spPr>
        <p:txBody>
          <a:bodyPr anchor="t">
            <a:normAutofit fontScale="70000" lnSpcReduction="20000"/>
          </a:bodyPr>
          <a:lstStyle/>
          <a:p>
            <a:r>
              <a:rPr lang="en-US" sz="3800" dirty="0">
                <a:latin typeface="Times New Roman" panose="02020603050405020304" pitchFamily="18" charset="0"/>
                <a:cs typeface="Times New Roman" panose="02020603050405020304" pitchFamily="18" charset="0"/>
              </a:rPr>
              <a:t>During 2019, Commonwealth of Virginia initiated solicitation to update Ariba e-procurement system.</a:t>
            </a:r>
          </a:p>
          <a:p>
            <a:endParaRPr lang="en-US" sz="29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Contract ultimately awarded and transition to new platform, Ivalua, began.</a:t>
            </a:r>
          </a:p>
          <a:p>
            <a:endParaRPr lang="en-US" sz="29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2020-2021:  Announcements and virtual initiatives to introduce the New eVA.  </a:t>
            </a:r>
          </a:p>
          <a:p>
            <a:pPr lvl="1"/>
            <a:r>
              <a:rPr lang="en-US" sz="3200" dirty="0">
                <a:latin typeface="Times New Roman" panose="02020603050405020304" pitchFamily="18" charset="0"/>
                <a:cs typeface="Times New Roman" panose="02020603050405020304" pitchFamily="18" charset="0"/>
              </a:rPr>
              <a:t>Virginia Institute of Procurement Learning Management System (LMS) Self-paced learning journeys</a:t>
            </a:r>
          </a:p>
          <a:p>
            <a:pPr lvl="1"/>
            <a:r>
              <a:rPr lang="en-US" sz="3200" dirty="0">
                <a:latin typeface="Times New Roman" panose="02020603050405020304" pitchFamily="18" charset="0"/>
                <a:cs typeface="Times New Roman" panose="02020603050405020304" pitchFamily="18" charset="0"/>
              </a:rPr>
              <a:t>‘Train the Trainer’ sessions</a:t>
            </a:r>
          </a:p>
          <a:p>
            <a:pPr lvl="1"/>
            <a:endParaRPr lang="en-US" sz="2900" dirty="0">
              <a:latin typeface="Times New Roman" panose="02020603050405020304" pitchFamily="18" charset="0"/>
              <a:cs typeface="Times New Roman" panose="02020603050405020304" pitchFamily="18" charset="0"/>
            </a:endParaRPr>
          </a:p>
          <a:p>
            <a:pPr marL="344488" lvl="1" indent="-344488">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November 2022:  New eVA Launch </a:t>
            </a:r>
            <a:endParaRPr lang="en-US" dirty="0"/>
          </a:p>
          <a:p>
            <a:pPr marL="457200" lvl="1"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625C22E8-2080-DC33-E8EB-423D24AFF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60" y="883687"/>
            <a:ext cx="190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3466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60" y="120649"/>
            <a:ext cx="8810280" cy="762000"/>
          </a:xfrm>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Where Are We Headed?</a:t>
            </a:r>
          </a:p>
        </p:txBody>
      </p:sp>
      <p:sp>
        <p:nvSpPr>
          <p:cNvPr id="4" name="Slide Number Placeholder 3"/>
          <p:cNvSpPr>
            <a:spLocks noGrp="1"/>
          </p:cNvSpPr>
          <p:nvPr>
            <p:ph type="sldNum" sz="quarter" idx="12"/>
          </p:nvPr>
        </p:nvSpPr>
        <p:spPr/>
        <p:txBody>
          <a:bodyPr/>
          <a:lstStyle/>
          <a:p>
            <a:fld id="{DC37CB53-B536-4993-982D-EAD057E20191}" type="slidenum">
              <a:rPr lang="en-US" smtClean="0"/>
              <a:pPr/>
              <a:t>18</a:t>
            </a:fld>
            <a:endParaRPr lang="en-US" dirty="0"/>
          </a:p>
        </p:txBody>
      </p:sp>
      <p:sp>
        <p:nvSpPr>
          <p:cNvPr id="6" name="Content Placeholder 5"/>
          <p:cNvSpPr>
            <a:spLocks noGrp="1"/>
          </p:cNvSpPr>
          <p:nvPr>
            <p:ph idx="1"/>
          </p:nvPr>
        </p:nvSpPr>
        <p:spPr>
          <a:xfrm>
            <a:off x="838200" y="1847851"/>
            <a:ext cx="7772400" cy="4508500"/>
          </a:xfrm>
        </p:spPr>
        <p:txBody>
          <a:bodyPr anchor="t">
            <a:normAutofit/>
          </a:bodyPr>
          <a:lstStyle/>
          <a:p>
            <a:pPr marL="342900" marR="0" lvl="0" indent="-342900" algn="l" defTabSz="914400" rtl="0" eaLnBrk="1" fontAlgn="auto" latinLnBrk="0" hangingPunct="1">
              <a:lnSpc>
                <a:spcPct val="100000"/>
              </a:lnSpc>
              <a:spcBef>
                <a:spcPct val="20000"/>
              </a:spcBef>
              <a:spcAft>
                <a:spcPts val="0"/>
              </a:spcAft>
              <a:buClr>
                <a:srgbClr val="007A54"/>
              </a:buClr>
              <a:buSzPct val="90000"/>
              <a:buFont typeface="Wingdings" pitchFamily="2" charset="2"/>
              <a:buChar char="v"/>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Training &amp; Transition</a:t>
            </a:r>
          </a:p>
          <a:p>
            <a:pPr marL="742950" marR="0" lvl="1" indent="-285750" algn="l" defTabSz="914400" rtl="0" eaLnBrk="1" fontAlgn="auto" latinLnBrk="0" hangingPunct="1">
              <a:lnSpc>
                <a:spcPct val="100000"/>
              </a:lnSpc>
              <a:spcBef>
                <a:spcPct val="20000"/>
              </a:spcBef>
              <a:spcAft>
                <a:spcPts val="0"/>
              </a:spcAft>
              <a:buClr>
                <a:srgbClr val="007A54"/>
              </a:buClr>
              <a:buSzTx/>
              <a:buFont typeface="Arial"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
                <a:srgbClr val="007A54"/>
              </a:buClr>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Meeting sessions and virtual training held throughout 2022</a:t>
            </a:r>
          </a:p>
          <a:p>
            <a:pPr lvl="1"/>
            <a:r>
              <a:rPr lang="en-US" sz="1800" dirty="0">
                <a:latin typeface="Times New Roman" panose="02020603050405020304" pitchFamily="18" charset="0"/>
                <a:cs typeface="Times New Roman" panose="02020603050405020304" pitchFamily="18" charset="0"/>
              </a:rPr>
              <a:t>Weekly live and interactive training since February 2023</a:t>
            </a:r>
          </a:p>
          <a:p>
            <a:pPr lvl="1"/>
            <a:r>
              <a:rPr lang="en-US" sz="1800" dirty="0">
                <a:latin typeface="Times New Roman" panose="02020603050405020304" pitchFamily="18" charset="0"/>
                <a:cs typeface="Times New Roman" panose="02020603050405020304" pitchFamily="18" charset="0"/>
              </a:rPr>
              <a:t>Focus: </a:t>
            </a:r>
          </a:p>
          <a:p>
            <a:pPr lvl="2"/>
            <a:r>
              <a:rPr lang="en-US" sz="1600" dirty="0">
                <a:latin typeface="Times New Roman" panose="02020603050405020304" pitchFamily="18" charset="0"/>
                <a:cs typeface="Times New Roman" panose="02020603050405020304" pitchFamily="18" charset="0"/>
              </a:rPr>
              <a:t>Training on Requisition Input</a:t>
            </a:r>
          </a:p>
          <a:p>
            <a:pPr lvl="2"/>
            <a:r>
              <a:rPr lang="en-US" sz="1600" dirty="0">
                <a:latin typeface="Times New Roman" panose="02020603050405020304" pitchFamily="18" charset="0"/>
                <a:cs typeface="Times New Roman" panose="02020603050405020304" pitchFamily="18" charset="0"/>
              </a:rPr>
              <a:t>Change Orders</a:t>
            </a:r>
          </a:p>
          <a:p>
            <a:pPr lvl="2"/>
            <a:r>
              <a:rPr lang="en-US" sz="1600" dirty="0">
                <a:latin typeface="Times New Roman" panose="02020603050405020304" pitchFamily="18" charset="0"/>
                <a:cs typeface="Times New Roman" panose="02020603050405020304" pitchFamily="18" charset="0"/>
              </a:rPr>
              <a:t>Receiving Orders </a:t>
            </a:r>
          </a:p>
          <a:p>
            <a:endParaRPr lang="en-US" sz="1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eVA Go Live</a:t>
            </a:r>
          </a:p>
          <a:p>
            <a:endParaRPr lang="en-US" sz="900" b="1" dirty="0">
              <a:latin typeface="Times New Roman" panose="02020603050405020304" pitchFamily="18" charset="0"/>
              <a:cs typeface="Times New Roman" panose="02020603050405020304" pitchFamily="18" charset="0"/>
              <a:sym typeface="Wingdings" panose="05000000000000000000" pitchFamily="2" charset="2"/>
            </a:endParaRPr>
          </a:p>
          <a:p>
            <a:pPr lvl="1"/>
            <a:r>
              <a:rPr lang="en-US" sz="1800" dirty="0">
                <a:latin typeface="Times New Roman" panose="02020603050405020304" pitchFamily="18" charset="0"/>
                <a:cs typeface="Times New Roman" panose="02020603050405020304" pitchFamily="18" charset="0"/>
              </a:rPr>
              <a:t>Soft rollout to three to four departments   </a:t>
            </a:r>
          </a:p>
          <a:p>
            <a:pPr lvl="1"/>
            <a:r>
              <a:rPr lang="en-US" sz="1800" dirty="0">
                <a:latin typeface="Times New Roman" panose="02020603050405020304" pitchFamily="18" charset="0"/>
                <a:cs typeface="Times New Roman" panose="02020603050405020304" pitchFamily="18" charset="0"/>
              </a:rPr>
              <a:t>Campus-wide utilization at start of FY24</a:t>
            </a:r>
          </a:p>
          <a:p>
            <a:pPr lvl="1"/>
            <a:r>
              <a:rPr lang="en-US" sz="1800" dirty="0">
                <a:latin typeface="Times New Roman" panose="02020603050405020304" pitchFamily="18" charset="0"/>
                <a:cs typeface="Times New Roman" panose="02020603050405020304" pitchFamily="18" charset="0"/>
              </a:rPr>
              <a:t>Targe Start: mid to late March 2023</a:t>
            </a:r>
          </a:p>
          <a:p>
            <a:pPr lvl="1"/>
            <a:endParaRPr lang="en-US" sz="1200" dirty="0">
              <a:latin typeface="Times New Roman" panose="02020603050405020304" pitchFamily="18" charset="0"/>
              <a:cs typeface="Times New Roman" panose="02020603050405020304" pitchFamily="18" charset="0"/>
            </a:endParaRPr>
          </a:p>
          <a:p>
            <a:endParaRPr lang="en-US" sz="2400" i="1" dirty="0"/>
          </a:p>
          <a:p>
            <a:pPr marL="0" indent="0">
              <a:buNone/>
            </a:pPr>
            <a:endParaRPr lang="en-US" sz="1400" dirty="0"/>
          </a:p>
          <a:p>
            <a:pPr marL="0" indent="0">
              <a:buNone/>
            </a:pPr>
            <a:endParaRPr lang="en-US" sz="6600"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D17A84BA-69EA-7638-9FD9-C4400F7C1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166" y="5181600"/>
            <a:ext cx="190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8525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981200"/>
            <a:ext cx="8382000" cy="2514600"/>
          </a:xfrm>
          <a:ln w="76200" cmpd="tri">
            <a:solidFill>
              <a:srgbClr val="FFC000"/>
            </a:solidFill>
          </a:ln>
        </p:spPr>
        <p:txBody>
          <a:bodyPr/>
          <a:lstStyle/>
          <a:p>
            <a:pPr marL="514350" indent="-514350" algn="ctr">
              <a:buNone/>
            </a:pPr>
            <a:endParaRPr lang="en-US" sz="1600" dirty="0"/>
          </a:p>
          <a:p>
            <a:pPr marL="514350" indent="-514350" algn="ctr">
              <a:buNone/>
            </a:pPr>
            <a:endParaRPr lang="en-US" sz="3600" dirty="0"/>
          </a:p>
        </p:txBody>
      </p:sp>
      <p:sp>
        <p:nvSpPr>
          <p:cNvPr id="8" name="Slide Number Placeholder 7"/>
          <p:cNvSpPr txBox="1">
            <a:spLocks noGrp="1"/>
          </p:cNvSpPr>
          <p:nvPr/>
        </p:nvSpPr>
        <p:spPr bwMode="auto">
          <a:xfrm>
            <a:off x="6835775" y="6386513"/>
            <a:ext cx="2133600" cy="457200"/>
          </a:xfrm>
          <a:prstGeom prst="rect">
            <a:avLst/>
          </a:prstGeom>
          <a:noFill/>
          <a:ln w="9525">
            <a:noFill/>
            <a:miter lim="800000"/>
            <a:headEnd/>
            <a:tailEnd/>
          </a:ln>
        </p:spPr>
        <p:txBody>
          <a:bodyPr/>
          <a:lstStyle/>
          <a:p>
            <a:pPr algn="r"/>
            <a:endParaRPr lang="en-US" sz="1400" b="1" dirty="0">
              <a:solidFill>
                <a:srgbClr val="286A38"/>
              </a:solidFill>
              <a:latin typeface="Times New Roman" pitchFamily="18" charset="0"/>
            </a:endParaRPr>
          </a:p>
        </p:txBody>
      </p:sp>
      <p:sp>
        <p:nvSpPr>
          <p:cNvPr id="3" name="Rectangle 2"/>
          <p:cNvSpPr/>
          <p:nvPr/>
        </p:nvSpPr>
        <p:spPr>
          <a:xfrm>
            <a:off x="1866900" y="1998133"/>
            <a:ext cx="5410200" cy="2000548"/>
          </a:xfrm>
          <a:prstGeom prst="rect">
            <a:avLst/>
          </a:prstGeom>
        </p:spPr>
        <p:txBody>
          <a:bodyPr wrap="square">
            <a:spAutoFit/>
          </a:bodyPr>
          <a:lstStyle/>
          <a:p>
            <a:pPr algn="ctr"/>
            <a:endParaRPr lang="en-US" sz="3600" b="1" dirty="0"/>
          </a:p>
          <a:p>
            <a:pPr algn="ctr"/>
            <a:r>
              <a:rPr lang="en-US" sz="8800" b="1" dirty="0">
                <a:latin typeface="Times New Roman" panose="02020603050405020304" pitchFamily="18" charset="0"/>
                <a:cs typeface="Times New Roman" panose="02020603050405020304" pitchFamily="18" charset="0"/>
              </a:rPr>
              <a:t>Questions</a:t>
            </a:r>
          </a:p>
        </p:txBody>
      </p:sp>
      <p:sp>
        <p:nvSpPr>
          <p:cNvPr id="5" name="Slide Number Placeholder 4"/>
          <p:cNvSpPr>
            <a:spLocks noGrp="1"/>
          </p:cNvSpPr>
          <p:nvPr>
            <p:ph type="sldNum" sz="quarter" idx="12"/>
          </p:nvPr>
        </p:nvSpPr>
        <p:spPr/>
        <p:txBody>
          <a:bodyPr/>
          <a:lstStyle/>
          <a:p>
            <a:fld id="{DC37CB53-B536-4993-982D-EAD057E20191}" type="slidenum">
              <a:rPr lang="en-US" smtClean="0"/>
              <a:pPr/>
              <a:t>19</a:t>
            </a:fld>
            <a:endParaRPr lang="en-US" dirty="0"/>
          </a:p>
        </p:txBody>
      </p:sp>
      <p:pic>
        <p:nvPicPr>
          <p:cNvPr id="6" name="Picture 3" descr="NSU_logo_horiz_tag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026" y="5399734"/>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0736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981200"/>
            <a:ext cx="8382000" cy="2514600"/>
          </a:xfrm>
          <a:ln w="76200" cmpd="tri">
            <a:solidFill>
              <a:srgbClr val="FFC000"/>
            </a:solidFill>
          </a:ln>
        </p:spPr>
        <p:txBody>
          <a:bodyPr/>
          <a:lstStyle/>
          <a:p>
            <a:pPr marL="514350" indent="-514350" algn="ctr">
              <a:buNone/>
            </a:pPr>
            <a:endParaRPr lang="en-US" sz="1600" dirty="0"/>
          </a:p>
          <a:p>
            <a:pPr marL="514350" indent="-514350" algn="ctr">
              <a:buNone/>
            </a:pPr>
            <a:endParaRPr lang="en-US" sz="3600" dirty="0"/>
          </a:p>
        </p:txBody>
      </p:sp>
      <p:sp>
        <p:nvSpPr>
          <p:cNvPr id="8" name="Slide Number Placeholder 7"/>
          <p:cNvSpPr txBox="1">
            <a:spLocks noGrp="1"/>
          </p:cNvSpPr>
          <p:nvPr/>
        </p:nvSpPr>
        <p:spPr bwMode="auto">
          <a:xfrm>
            <a:off x="6835775" y="6386513"/>
            <a:ext cx="2133600" cy="457200"/>
          </a:xfrm>
          <a:prstGeom prst="rect">
            <a:avLst/>
          </a:prstGeom>
          <a:noFill/>
          <a:ln w="9525">
            <a:noFill/>
            <a:miter lim="800000"/>
            <a:headEnd/>
            <a:tailEnd/>
          </a:ln>
        </p:spPr>
        <p:txBody>
          <a:bodyPr/>
          <a:lstStyle/>
          <a:p>
            <a:pPr algn="r"/>
            <a:endParaRPr lang="en-US" sz="1400" b="1" dirty="0">
              <a:solidFill>
                <a:srgbClr val="286A38"/>
              </a:solidFill>
              <a:latin typeface="Times New Roman" pitchFamily="18" charset="0"/>
            </a:endParaRPr>
          </a:p>
        </p:txBody>
      </p:sp>
      <p:sp>
        <p:nvSpPr>
          <p:cNvPr id="3" name="Rectangle 2"/>
          <p:cNvSpPr/>
          <p:nvPr/>
        </p:nvSpPr>
        <p:spPr>
          <a:xfrm>
            <a:off x="1866900" y="1998133"/>
            <a:ext cx="5410200" cy="2000548"/>
          </a:xfrm>
          <a:prstGeom prst="rect">
            <a:avLst/>
          </a:prstGeom>
        </p:spPr>
        <p:txBody>
          <a:bodyPr wrap="square">
            <a:spAutoFit/>
          </a:bodyPr>
          <a:lstStyle/>
          <a:p>
            <a:pPr algn="ctr"/>
            <a:endParaRPr lang="en-US" sz="3600" b="1" dirty="0"/>
          </a:p>
          <a:p>
            <a:pPr algn="ctr"/>
            <a:r>
              <a:rPr lang="en-US" sz="8800" b="1" dirty="0">
                <a:latin typeface="Times New Roman" panose="02020603050405020304" pitchFamily="18" charset="0"/>
                <a:cs typeface="Times New Roman" panose="02020603050405020304" pitchFamily="18" charset="0"/>
              </a:rPr>
              <a:t>Questions</a:t>
            </a:r>
          </a:p>
        </p:txBody>
      </p:sp>
      <p:sp>
        <p:nvSpPr>
          <p:cNvPr id="5" name="Slide Number Placeholder 4"/>
          <p:cNvSpPr>
            <a:spLocks noGrp="1"/>
          </p:cNvSpPr>
          <p:nvPr>
            <p:ph type="sldNum" sz="quarter" idx="12"/>
          </p:nvPr>
        </p:nvSpPr>
        <p:spPr/>
        <p:txBody>
          <a:bodyPr/>
          <a:lstStyle/>
          <a:p>
            <a:fld id="{DC37CB53-B536-4993-982D-EAD057E20191}" type="slidenum">
              <a:rPr lang="en-US" smtClean="0"/>
              <a:pPr/>
              <a:t>2</a:t>
            </a:fld>
            <a:endParaRPr lang="en-US" dirty="0"/>
          </a:p>
        </p:txBody>
      </p:sp>
      <p:pic>
        <p:nvPicPr>
          <p:cNvPr id="6" name="Picture 3" descr="NSU_logo_horiz_tag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026" y="5399734"/>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8324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2338"/>
            <a:ext cx="7620000" cy="4370427"/>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Q &amp;A with NSU Contract Officers</a:t>
            </a:r>
            <a:endParaRPr lang="en-US" sz="1400" dirty="0">
              <a:latin typeface="Times New Roman" panose="02020603050405020304" pitchFamily="18" charset="0"/>
              <a:cs typeface="Times New Roman" panose="02020603050405020304" pitchFamily="18" charset="0"/>
            </a:endParaRPr>
          </a:p>
          <a:p>
            <a:pPr algn="r"/>
            <a:endParaRPr lang="en-US" sz="1600" dirty="0">
              <a:latin typeface="Times New Roman" panose="02020603050405020304" pitchFamily="18" charset="0"/>
              <a:cs typeface="Times New Roman" panose="02020603050405020304" pitchFamily="18" charset="0"/>
            </a:endParaRPr>
          </a:p>
          <a:p>
            <a:pPr algn="r"/>
            <a:endParaRPr lang="en-US" sz="1600"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Tasha Jordan, Procurement Manager</a:t>
            </a:r>
          </a:p>
          <a:p>
            <a:pPr algn="r"/>
            <a:r>
              <a:rPr lang="en-US" dirty="0">
                <a:latin typeface="Times New Roman" panose="02020603050405020304" pitchFamily="18" charset="0"/>
                <a:cs typeface="Times New Roman" panose="02020603050405020304" pitchFamily="18" charset="0"/>
              </a:rPr>
              <a:t>Michelle Purkett, Senior Contracts Officer</a:t>
            </a:r>
          </a:p>
          <a:p>
            <a:pPr algn="r"/>
            <a:r>
              <a:rPr lang="en-US" dirty="0">
                <a:latin typeface="Times New Roman" panose="02020603050405020304" pitchFamily="18" charset="0"/>
                <a:cs typeface="Times New Roman" panose="02020603050405020304" pitchFamily="18" charset="0"/>
              </a:rPr>
              <a:t>Ersalyn Arrington, Contracts Officer</a:t>
            </a:r>
          </a:p>
          <a:p>
            <a:pPr algn="r"/>
            <a:r>
              <a:rPr lang="en-US" dirty="0">
                <a:latin typeface="Times New Roman" panose="02020603050405020304" pitchFamily="18" charset="0"/>
                <a:cs typeface="Times New Roman" panose="02020603050405020304" pitchFamily="18" charset="0"/>
              </a:rPr>
              <a:t>March 9, 2023</a:t>
            </a:r>
          </a:p>
          <a:p>
            <a:pPr algn="ctr"/>
            <a:endParaRPr lang="en-US" sz="6600" dirty="0">
              <a:latin typeface="Times New Roman" panose="02020603050405020304" pitchFamily="18" charset="0"/>
              <a:cs typeface="Times New Roman" panose="02020603050405020304" pitchFamily="18" charset="0"/>
            </a:endParaRPr>
          </a:p>
        </p:txBody>
      </p:sp>
      <p:sp>
        <p:nvSpPr>
          <p:cNvPr id="4" name="Freeform 31"/>
          <p:cNvSpPr>
            <a:spLocks/>
          </p:cNvSpPr>
          <p:nvPr/>
        </p:nvSpPr>
        <p:spPr bwMode="auto">
          <a:xfrm>
            <a:off x="177452" y="136525"/>
            <a:ext cx="8812214" cy="1311275"/>
          </a:xfrm>
          <a:custGeom>
            <a:avLst/>
            <a:gdLst>
              <a:gd name="T0" fmla="*/ 1659 w 2604"/>
              <a:gd name="T1" fmla="*/ 1055 h 1192"/>
              <a:gd name="T2" fmla="*/ 135 w 2604"/>
              <a:gd name="T3" fmla="*/ 573 h 1192"/>
              <a:gd name="T4" fmla="*/ 0 w 2604"/>
              <a:gd name="T5" fmla="*/ 572 h 1192"/>
              <a:gd name="T6" fmla="*/ 0 w 2604"/>
              <a:gd name="T7" fmla="*/ 0 h 1192"/>
              <a:gd name="T8" fmla="*/ 2604 w 2604"/>
              <a:gd name="T9" fmla="*/ 0 h 1192"/>
              <a:gd name="T10" fmla="*/ 2604 w 2604"/>
              <a:gd name="T11" fmla="*/ 1183 h 1192"/>
              <a:gd name="T12" fmla="*/ 1659 w 2604"/>
              <a:gd name="T13" fmla="*/ 1055 h 1192"/>
            </a:gdLst>
            <a:ahLst/>
            <a:cxnLst>
              <a:cxn ang="0">
                <a:pos x="T0" y="T1"/>
              </a:cxn>
              <a:cxn ang="0">
                <a:pos x="T2" y="T3"/>
              </a:cxn>
              <a:cxn ang="0">
                <a:pos x="T4" y="T5"/>
              </a:cxn>
              <a:cxn ang="0">
                <a:pos x="T6" y="T7"/>
              </a:cxn>
              <a:cxn ang="0">
                <a:pos x="T8" y="T9"/>
              </a:cxn>
              <a:cxn ang="0">
                <a:pos x="T10" y="T11"/>
              </a:cxn>
              <a:cxn ang="0">
                <a:pos x="T12" y="T13"/>
              </a:cxn>
            </a:cxnLst>
            <a:rect l="0" t="0" r="r" b="b"/>
            <a:pathLst>
              <a:path w="2604" h="1192">
                <a:moveTo>
                  <a:pt x="1659" y="1055"/>
                </a:moveTo>
                <a:cubicBezTo>
                  <a:pt x="1138" y="883"/>
                  <a:pt x="752" y="596"/>
                  <a:pt x="135" y="573"/>
                </a:cubicBezTo>
                <a:cubicBezTo>
                  <a:pt x="89" y="571"/>
                  <a:pt x="44" y="571"/>
                  <a:pt x="0" y="572"/>
                </a:cubicBezTo>
                <a:cubicBezTo>
                  <a:pt x="0" y="0"/>
                  <a:pt x="0" y="0"/>
                  <a:pt x="0" y="0"/>
                </a:cubicBezTo>
                <a:cubicBezTo>
                  <a:pt x="2604" y="0"/>
                  <a:pt x="2604" y="0"/>
                  <a:pt x="2604" y="0"/>
                </a:cubicBezTo>
                <a:cubicBezTo>
                  <a:pt x="2604" y="1183"/>
                  <a:pt x="2604" y="1183"/>
                  <a:pt x="2604" y="1183"/>
                </a:cubicBezTo>
                <a:cubicBezTo>
                  <a:pt x="2286" y="1192"/>
                  <a:pt x="1968" y="1158"/>
                  <a:pt x="1659" y="1055"/>
                </a:cubicBezTo>
                <a:close/>
              </a:path>
            </a:pathLst>
          </a:custGeom>
          <a:gradFill rotWithShape="1">
            <a:gsLst>
              <a:gs pos="0">
                <a:srgbClr val="00B050"/>
              </a:gs>
              <a:gs pos="100000">
                <a:srgbClr val="007A54"/>
              </a:gs>
            </a:gsLst>
            <a:lin ang="5400000" scaled="1"/>
          </a:gradFill>
          <a:ln w="19050" cap="flat" cmpd="sng" algn="ctr">
            <a:solidFill>
              <a:srgbClr val="E3B21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sz="4100" baseline="0" dirty="0"/>
          </a:p>
        </p:txBody>
      </p:sp>
      <p:pic>
        <p:nvPicPr>
          <p:cNvPr id="3" name="Picture 3" descr="NSU_logo_horiz_tag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950693"/>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31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FF3A-8EEE-4A91-92DB-5E124B9185D9}"/>
              </a:ext>
            </a:extLst>
          </p:cNvPr>
          <p:cNvSpPr>
            <a:spLocks noGrp="1"/>
          </p:cNvSpPr>
          <p:nvPr>
            <p:ph type="title"/>
          </p:nvPr>
        </p:nvSpPr>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Small Purchase Procedures</a:t>
            </a:r>
          </a:p>
        </p:txBody>
      </p:sp>
      <p:sp>
        <p:nvSpPr>
          <p:cNvPr id="3" name="Content Placeholder 2">
            <a:extLst>
              <a:ext uri="{FF2B5EF4-FFF2-40B4-BE49-F238E27FC236}">
                <a16:creationId xmlns:a16="http://schemas.microsoft.com/office/drawing/2014/main" id="{0145BB43-0754-47ED-8324-90A8ACEB4C9D}"/>
              </a:ext>
            </a:extLst>
          </p:cNvPr>
          <p:cNvSpPr>
            <a:spLocks noGrp="1"/>
          </p:cNvSpPr>
          <p:nvPr>
            <p:ph idx="1"/>
          </p:nvPr>
        </p:nvSpPr>
        <p:spPr>
          <a:xfrm>
            <a:off x="457200" y="1600200"/>
            <a:ext cx="8229600" cy="4800600"/>
          </a:xfrm>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Up to $10,000</a:t>
            </a:r>
          </a:p>
          <a:p>
            <a:endParaRPr lang="en-US" sz="13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Award to Micro (1st priority if price is reasonable)</a:t>
            </a:r>
          </a:p>
          <a:p>
            <a:endParaRPr lang="en-US" sz="14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Award to Small (2nd priority if price is reasonable)</a:t>
            </a:r>
          </a:p>
          <a:p>
            <a:endParaRPr lang="en-US" sz="1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Open to all (last priority)</a:t>
            </a:r>
          </a:p>
          <a:p>
            <a:endParaRPr lang="en-US" sz="13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Written documentation required if not awarding to</a:t>
            </a:r>
          </a:p>
          <a:p>
            <a:pPr marL="0" indent="0">
              <a:buNone/>
            </a:pPr>
            <a:r>
              <a:rPr lang="en-US" sz="2800" dirty="0">
                <a:latin typeface="Times New Roman" panose="02020603050405020304" pitchFamily="18" charset="0"/>
                <a:cs typeface="Times New Roman" panose="02020603050405020304" pitchFamily="18" charset="0"/>
              </a:rPr>
              <a:t>      a micro business</a:t>
            </a:r>
          </a:p>
          <a:p>
            <a:pPr marL="0" indent="0">
              <a:buNone/>
            </a:pPr>
            <a:endParaRPr lang="en-US" sz="13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Written documentation of quote(s) required</a:t>
            </a:r>
          </a:p>
          <a:p>
            <a:endParaRPr lang="en-US" sz="1400" dirty="0">
              <a:latin typeface="Times New Roman" panose="02020603050405020304" pitchFamily="18" charset="0"/>
              <a:cs typeface="Times New Roman" panose="02020603050405020304" pitchFamily="18" charset="0"/>
            </a:endParaRPr>
          </a:p>
          <a:p>
            <a:pPr marL="0" indent="0" algn="ctr">
              <a:buNone/>
            </a:pPr>
            <a:r>
              <a:rPr lang="en-US" sz="2800" dirty="0">
                <a:solidFill>
                  <a:srgbClr val="0070C0"/>
                </a:solidFill>
                <a:latin typeface="Times New Roman" panose="02020603050405020304" pitchFamily="18" charset="0"/>
                <a:cs typeface="Times New Roman" panose="02020603050405020304" pitchFamily="18" charset="0"/>
              </a:rPr>
              <a:t>https ://www.nsu.edu/procurement/forms</a:t>
            </a:r>
          </a:p>
        </p:txBody>
      </p:sp>
    </p:spTree>
    <p:extLst>
      <p:ext uri="{BB962C8B-B14F-4D97-AF65-F5344CB8AC3E}">
        <p14:creationId xmlns:p14="http://schemas.microsoft.com/office/powerpoint/2010/main" val="108386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DB3AF-5DCA-4900-A4DF-1E3BC2A968FE}"/>
              </a:ext>
            </a:extLst>
          </p:cNvPr>
          <p:cNvPicPr>
            <a:picLocks noChangeAspect="1"/>
          </p:cNvPicPr>
          <p:nvPr/>
        </p:nvPicPr>
        <p:blipFill>
          <a:blip r:embed="rId2"/>
          <a:stretch>
            <a:fillRect/>
          </a:stretch>
        </p:blipFill>
        <p:spPr>
          <a:xfrm>
            <a:off x="9240" y="1507296"/>
            <a:ext cx="9058560" cy="5198303"/>
          </a:xfrm>
          <a:prstGeom prst="rect">
            <a:avLst/>
          </a:prstGeom>
        </p:spPr>
      </p:pic>
    </p:spTree>
    <p:extLst>
      <p:ext uri="{BB962C8B-B14F-4D97-AF65-F5344CB8AC3E}">
        <p14:creationId xmlns:p14="http://schemas.microsoft.com/office/powerpoint/2010/main" val="388156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106216-27B5-402E-960B-ABA63962AD8C}"/>
              </a:ext>
            </a:extLst>
          </p:cNvPr>
          <p:cNvSpPr>
            <a:spLocks noGrp="1"/>
          </p:cNvSpPr>
          <p:nvPr>
            <p:ph idx="1"/>
          </p:nvPr>
        </p:nvSpPr>
        <p:spPr>
          <a:xfrm>
            <a:off x="457200" y="1524000"/>
            <a:ext cx="8420100" cy="5029200"/>
          </a:xfrm>
        </p:spPr>
        <p:txBody>
          <a:bodyPr>
            <a:normAutofit/>
          </a:bodyPr>
          <a:lstStyle/>
          <a:p>
            <a:pPr marL="0" indent="0" algn="ctr">
              <a:buNone/>
            </a:pPr>
            <a:r>
              <a:rPr lang="en-US" b="1" dirty="0">
                <a:latin typeface="Times New Roman" panose="02020603050405020304" pitchFamily="18" charset="0"/>
                <a:cs typeface="Times New Roman" panose="02020603050405020304" pitchFamily="18" charset="0"/>
              </a:rPr>
              <a:t>*Only One (1) Source Practicably Available*</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Written determination </a:t>
            </a:r>
            <a:r>
              <a:rPr lang="en-US" sz="2800" u="sng" dirty="0">
                <a:latin typeface="Times New Roman" panose="02020603050405020304" pitchFamily="18" charset="0"/>
                <a:cs typeface="Times New Roman" panose="02020603050405020304" pitchFamily="18" charset="0"/>
              </a:rPr>
              <a:t>required</a:t>
            </a:r>
            <a:r>
              <a:rPr lang="en-US" sz="2800" dirty="0">
                <a:latin typeface="Times New Roman" panose="02020603050405020304" pitchFamily="18" charset="0"/>
                <a:cs typeface="Times New Roman" panose="02020603050405020304" pitchFamily="18" charset="0"/>
              </a:rPr>
              <a:t> explaining:</a:t>
            </a:r>
          </a:p>
          <a:p>
            <a:pPr marL="0" indent="0">
              <a:buNone/>
            </a:pPr>
            <a:endParaRPr lang="en-US" sz="900" dirty="0">
              <a:latin typeface="Times New Roman" panose="02020603050405020304" pitchFamily="18" charset="0"/>
              <a:cs typeface="Times New Roman" panose="02020603050405020304" pitchFamily="18" charset="0"/>
            </a:endParaRPr>
          </a:p>
          <a:p>
            <a:pPr>
              <a:buFont typeface="+mj-lt"/>
              <a:buAutoNum type="arabicPeriod"/>
            </a:pPr>
            <a:r>
              <a:rPr lang="en-US" sz="2800" dirty="0">
                <a:latin typeface="Times New Roman" panose="02020603050405020304" pitchFamily="18" charset="0"/>
                <a:cs typeface="Times New Roman" panose="02020603050405020304" pitchFamily="18" charset="0"/>
              </a:rPr>
              <a:t>Why only one product/services meet needs</a:t>
            </a:r>
          </a:p>
          <a:p>
            <a:pPr>
              <a:buFont typeface="+mj-lt"/>
              <a:buAutoNum type="arabicPeriod"/>
            </a:pPr>
            <a:endParaRPr lang="en-US" sz="1000" dirty="0">
              <a:latin typeface="Times New Roman" panose="02020603050405020304" pitchFamily="18" charset="0"/>
              <a:cs typeface="Times New Roman" panose="02020603050405020304" pitchFamily="18" charset="0"/>
            </a:endParaRPr>
          </a:p>
          <a:p>
            <a:pPr>
              <a:buFont typeface="+mj-lt"/>
              <a:buAutoNum type="arabicPeriod"/>
            </a:pPr>
            <a:r>
              <a:rPr lang="en-US" sz="2800" dirty="0">
                <a:latin typeface="Times New Roman" panose="02020603050405020304" pitchFamily="18" charset="0"/>
                <a:cs typeface="Times New Roman" panose="02020603050405020304" pitchFamily="18" charset="0"/>
              </a:rPr>
              <a:t>Why only one contractor can provide</a:t>
            </a:r>
          </a:p>
          <a:p>
            <a:pPr>
              <a:buFont typeface="+mj-lt"/>
              <a:buAutoNum type="arabicPeriod"/>
            </a:pPr>
            <a:endParaRPr lang="en-US" sz="1000" dirty="0">
              <a:latin typeface="Times New Roman" panose="02020603050405020304" pitchFamily="18" charset="0"/>
              <a:cs typeface="Times New Roman" panose="02020603050405020304" pitchFamily="18" charset="0"/>
            </a:endParaRPr>
          </a:p>
          <a:p>
            <a:pPr>
              <a:buFont typeface="+mj-lt"/>
              <a:buAutoNum type="arabicPeriod"/>
            </a:pPr>
            <a:r>
              <a:rPr lang="en-US" sz="2800" dirty="0">
                <a:latin typeface="Times New Roman" panose="02020603050405020304" pitchFamily="18" charset="0"/>
                <a:cs typeface="Times New Roman" panose="02020603050405020304" pitchFamily="18" charset="0"/>
              </a:rPr>
              <a:t>Why price is considered reasonable</a:t>
            </a:r>
          </a:p>
          <a:p>
            <a:pPr>
              <a:buFont typeface="+mj-lt"/>
              <a:buAutoNum type="arabicPeriod"/>
            </a:pPr>
            <a:endParaRPr lang="en-US" sz="1000" dirty="0">
              <a:latin typeface="Times New Roman" panose="02020603050405020304" pitchFamily="18" charset="0"/>
              <a:cs typeface="Times New Roman" panose="02020603050405020304" pitchFamily="18" charset="0"/>
            </a:endParaRPr>
          </a:p>
          <a:p>
            <a:pPr>
              <a:buFont typeface="+mj-lt"/>
              <a:buAutoNum type="arabicPeriod"/>
            </a:pPr>
            <a:r>
              <a:rPr lang="en-US" sz="2800" dirty="0">
                <a:latin typeface="Times New Roman" panose="02020603050405020304" pitchFamily="18" charset="0"/>
                <a:cs typeface="Times New Roman" panose="02020603050405020304" pitchFamily="18" charset="0"/>
              </a:rPr>
              <a:t>Efforts made to get the best price</a:t>
            </a:r>
          </a:p>
          <a:p>
            <a:pPr>
              <a:buFont typeface="+mj-lt"/>
              <a:buAutoNum type="arabicPeriod"/>
            </a:pPr>
            <a:endParaRPr lang="en-US" sz="1000" dirty="0">
              <a:latin typeface="Times New Roman" panose="02020603050405020304" pitchFamily="18" charset="0"/>
              <a:cs typeface="Times New Roman" panose="02020603050405020304" pitchFamily="18" charset="0"/>
            </a:endParaRPr>
          </a:p>
          <a:p>
            <a:pPr marL="0" indent="0" algn="ctr">
              <a:buNone/>
            </a:pPr>
            <a:r>
              <a:rPr lang="en-US" sz="2800" dirty="0">
                <a:solidFill>
                  <a:srgbClr val="0070C0"/>
                </a:solidFill>
                <a:latin typeface="Times New Roman" panose="02020603050405020304" pitchFamily="18" charset="0"/>
                <a:cs typeface="Times New Roman" panose="02020603050405020304" pitchFamily="18" charset="0"/>
              </a:rPr>
              <a:t>https://www.nsu.edu/procurement/forms</a:t>
            </a:r>
          </a:p>
        </p:txBody>
      </p:sp>
      <p:sp>
        <p:nvSpPr>
          <p:cNvPr id="6" name="Title 1">
            <a:extLst>
              <a:ext uri="{FF2B5EF4-FFF2-40B4-BE49-F238E27FC236}">
                <a16:creationId xmlns:a16="http://schemas.microsoft.com/office/drawing/2014/main" id="{277B6BBB-2A52-811F-A19C-E79E045EA9ED}"/>
              </a:ext>
            </a:extLst>
          </p:cNvPr>
          <p:cNvSpPr>
            <a:spLocks noGrp="1"/>
          </p:cNvSpPr>
          <p:nvPr>
            <p:ph type="title"/>
          </p:nvPr>
        </p:nvSpPr>
        <p:spPr>
          <a:xfrm>
            <a:off x="179388" y="-76200"/>
            <a:ext cx="8810625" cy="1143000"/>
          </a:xfrm>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Sole Source</a:t>
            </a:r>
          </a:p>
        </p:txBody>
      </p:sp>
    </p:spTree>
    <p:extLst>
      <p:ext uri="{BB962C8B-B14F-4D97-AF65-F5344CB8AC3E}">
        <p14:creationId xmlns:p14="http://schemas.microsoft.com/office/powerpoint/2010/main" val="138284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BDAE4-CF05-4951-976F-578C9A6E0259}"/>
              </a:ext>
            </a:extLst>
          </p:cNvPr>
          <p:cNvPicPr>
            <a:picLocks noChangeAspect="1"/>
          </p:cNvPicPr>
          <p:nvPr/>
        </p:nvPicPr>
        <p:blipFill>
          <a:blip r:embed="rId2"/>
          <a:stretch>
            <a:fillRect/>
          </a:stretch>
        </p:blipFill>
        <p:spPr>
          <a:xfrm>
            <a:off x="76200" y="1524000"/>
            <a:ext cx="8987295" cy="5105400"/>
          </a:xfrm>
          <a:prstGeom prst="rect">
            <a:avLst/>
          </a:prstGeom>
        </p:spPr>
      </p:pic>
    </p:spTree>
    <p:extLst>
      <p:ext uri="{BB962C8B-B14F-4D97-AF65-F5344CB8AC3E}">
        <p14:creationId xmlns:p14="http://schemas.microsoft.com/office/powerpoint/2010/main" val="178428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71DA0-9992-44AA-AFBE-19AC08F29629}"/>
              </a:ext>
            </a:extLst>
          </p:cNvPr>
          <p:cNvSpPr>
            <a:spLocks noGrp="1"/>
          </p:cNvSpPr>
          <p:nvPr>
            <p:ph idx="1"/>
          </p:nvPr>
        </p:nvSpPr>
        <p:spPr>
          <a:xfrm>
            <a:off x="457200" y="1600200"/>
            <a:ext cx="8382000" cy="4800600"/>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Occurrence of a serious and urgent nature that</a:t>
            </a:r>
          </a:p>
          <a:p>
            <a:pPr marL="0" indent="0">
              <a:buNone/>
            </a:pPr>
            <a:r>
              <a:rPr lang="en-US" sz="2800" dirty="0">
                <a:latin typeface="Times New Roman" panose="02020603050405020304" pitchFamily="18" charset="0"/>
                <a:cs typeface="Times New Roman" panose="02020603050405020304" pitchFamily="18" charset="0"/>
              </a:rPr>
              <a:t>demands immediate action for the protection of</a:t>
            </a:r>
          </a:p>
          <a:p>
            <a:pPr marL="0" indent="0">
              <a:buNone/>
            </a:pPr>
            <a:r>
              <a:rPr lang="en-US" sz="2800" dirty="0">
                <a:latin typeface="Times New Roman" panose="02020603050405020304" pitchFamily="18" charset="0"/>
                <a:cs typeface="Times New Roman" panose="02020603050405020304" pitchFamily="18" charset="0"/>
              </a:rPr>
              <a:t>personal safety or property.</a:t>
            </a:r>
          </a:p>
          <a:p>
            <a:pPr marL="0" indent="0">
              <a:buNone/>
            </a:pPr>
            <a:endParaRPr lang="en-US" sz="1000" dirty="0">
              <a:latin typeface="Times New Roman" panose="02020603050405020304" pitchFamily="18" charset="0"/>
              <a:cs typeface="Times New Roman" panose="02020603050405020304" pitchFamily="18" charset="0"/>
            </a:endParaRPr>
          </a:p>
          <a:p>
            <a:pPr marL="257175" indent="-257175">
              <a:buFont typeface="+mj-lt"/>
              <a:buAutoNum type="arabicPeriod"/>
            </a:pPr>
            <a:r>
              <a:rPr lang="en-US" sz="2800" dirty="0">
                <a:latin typeface="Times New Roman" panose="02020603050405020304" pitchFamily="18" charset="0"/>
                <a:cs typeface="Times New Roman" panose="02020603050405020304" pitchFamily="18" charset="0"/>
              </a:rPr>
              <a:t> Assess the nature of the emergency.</a:t>
            </a:r>
          </a:p>
          <a:p>
            <a:pPr marL="257175" indent="-257175">
              <a:buFont typeface="+mj-lt"/>
              <a:buAutoNum type="arabicPeriod"/>
            </a:pPr>
            <a:endParaRPr lang="en-US" sz="1000" dirty="0">
              <a:latin typeface="Times New Roman" panose="02020603050405020304" pitchFamily="18" charset="0"/>
              <a:cs typeface="Times New Roman" panose="02020603050405020304" pitchFamily="18" charset="0"/>
            </a:endParaRPr>
          </a:p>
          <a:p>
            <a:pPr marL="257175" indent="-257175">
              <a:buFont typeface="+mj-lt"/>
              <a:buAutoNum type="arabicPeriod"/>
            </a:pPr>
            <a:r>
              <a:rPr lang="en-US" sz="2800" dirty="0">
                <a:latin typeface="Times New Roman" panose="02020603050405020304" pitchFamily="18" charset="0"/>
                <a:cs typeface="Times New Roman" panose="02020603050405020304" pitchFamily="18" charset="0"/>
              </a:rPr>
              <a:t> Document the selection.</a:t>
            </a:r>
          </a:p>
          <a:p>
            <a:pPr marL="257175" indent="-257175">
              <a:buFont typeface="+mj-lt"/>
              <a:buAutoNum type="arabicPeriod"/>
            </a:pPr>
            <a:endParaRPr lang="en-US" sz="1000" dirty="0">
              <a:latin typeface="Times New Roman" panose="02020603050405020304" pitchFamily="18" charset="0"/>
              <a:cs typeface="Times New Roman" panose="02020603050405020304" pitchFamily="18" charset="0"/>
            </a:endParaRPr>
          </a:p>
          <a:p>
            <a:pPr marL="257175" indent="-257175">
              <a:buFont typeface="+mj-lt"/>
              <a:buAutoNum type="arabicPeriod"/>
            </a:pPr>
            <a:r>
              <a:rPr lang="en-US" sz="2800" dirty="0">
                <a:latin typeface="Times New Roman" panose="02020603050405020304" pitchFamily="18" charset="0"/>
                <a:cs typeface="Times New Roman" panose="02020603050405020304" pitchFamily="18" charset="0"/>
              </a:rPr>
              <a:t>Award the contract.</a:t>
            </a:r>
          </a:p>
          <a:p>
            <a:pPr marL="257175" indent="-257175">
              <a:buFont typeface="+mj-lt"/>
              <a:buAutoNum type="arabicPeriod"/>
            </a:pPr>
            <a:endParaRPr lang="en-US" sz="1000" dirty="0">
              <a:latin typeface="Times New Roman" panose="02020603050405020304" pitchFamily="18" charset="0"/>
              <a:cs typeface="Times New Roman" panose="02020603050405020304" pitchFamily="18" charset="0"/>
            </a:endParaRPr>
          </a:p>
          <a:p>
            <a:pPr marL="0" indent="0">
              <a:buNone/>
            </a:pPr>
            <a:r>
              <a:rPr lang="en-US" sz="2800" dirty="0">
                <a:solidFill>
                  <a:srgbClr val="0070C0"/>
                </a:solidFill>
                <a:latin typeface="Times New Roman" panose="02020603050405020304" pitchFamily="18" charset="0"/>
                <a:cs typeface="Times New Roman" panose="02020603050405020304" pitchFamily="18" charset="0"/>
              </a:rPr>
              <a:t>https://www.nsu.edu/procurement/forms</a:t>
            </a:r>
          </a:p>
        </p:txBody>
      </p:sp>
      <p:sp>
        <p:nvSpPr>
          <p:cNvPr id="7" name="Title 1">
            <a:extLst>
              <a:ext uri="{FF2B5EF4-FFF2-40B4-BE49-F238E27FC236}">
                <a16:creationId xmlns:a16="http://schemas.microsoft.com/office/drawing/2014/main" id="{4CF8AEA1-EB73-55E1-7958-C7EF595A0893}"/>
              </a:ext>
            </a:extLst>
          </p:cNvPr>
          <p:cNvSpPr>
            <a:spLocks noGrp="1"/>
          </p:cNvSpPr>
          <p:nvPr>
            <p:ph type="title"/>
          </p:nvPr>
        </p:nvSpPr>
        <p:spPr>
          <a:xfrm>
            <a:off x="179388" y="-76200"/>
            <a:ext cx="8810625" cy="1143000"/>
          </a:xfrm>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Emergency</a:t>
            </a:r>
          </a:p>
        </p:txBody>
      </p:sp>
    </p:spTree>
    <p:extLst>
      <p:ext uri="{BB962C8B-B14F-4D97-AF65-F5344CB8AC3E}">
        <p14:creationId xmlns:p14="http://schemas.microsoft.com/office/powerpoint/2010/main" val="41152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DB960-58F9-4EFE-9147-21834E80A82D}"/>
              </a:ext>
            </a:extLst>
          </p:cNvPr>
          <p:cNvPicPr>
            <a:picLocks noChangeAspect="1"/>
          </p:cNvPicPr>
          <p:nvPr/>
        </p:nvPicPr>
        <p:blipFill>
          <a:blip r:embed="rId2"/>
          <a:stretch>
            <a:fillRect/>
          </a:stretch>
        </p:blipFill>
        <p:spPr>
          <a:xfrm>
            <a:off x="76200" y="1541483"/>
            <a:ext cx="8948571" cy="5087917"/>
          </a:xfrm>
          <a:prstGeom prst="rect">
            <a:avLst/>
          </a:prstGeom>
        </p:spPr>
      </p:pic>
    </p:spTree>
    <p:extLst>
      <p:ext uri="{BB962C8B-B14F-4D97-AF65-F5344CB8AC3E}">
        <p14:creationId xmlns:p14="http://schemas.microsoft.com/office/powerpoint/2010/main" val="3014187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6" y="304800"/>
            <a:ext cx="8810280" cy="762000"/>
          </a:xfrm>
        </p:spPr>
        <p:txBody>
          <a:bodyPr>
            <a:normAutofit/>
          </a:bodyPr>
          <a:lstStyle/>
          <a:p>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fld id="{DC37CB53-B536-4993-982D-EAD057E20191}" type="slidenum">
              <a:rPr lang="en-US" smtClean="0"/>
              <a:pPr/>
              <a:t>27</a:t>
            </a:fld>
            <a:endParaRPr lang="en-US" dirty="0"/>
          </a:p>
        </p:txBody>
      </p:sp>
      <p:pic>
        <p:nvPicPr>
          <p:cNvPr id="8" name="Content Placeholder 7" descr="Download Text Question Blog Questions Logo Any HQ PNG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652" y="1524000"/>
            <a:ext cx="6673948" cy="4806154"/>
          </a:xfrm>
        </p:spPr>
      </p:pic>
    </p:spTree>
    <p:extLst>
      <p:ext uri="{BB962C8B-B14F-4D97-AF65-F5344CB8AC3E}">
        <p14:creationId xmlns:p14="http://schemas.microsoft.com/office/powerpoint/2010/main" val="743017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6" y="304800"/>
            <a:ext cx="8810280" cy="762000"/>
          </a:xfrm>
        </p:spPr>
        <p:txBody>
          <a:bodyPr>
            <a:normAutofit/>
          </a:bodyPr>
          <a:lstStyle/>
          <a:p>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fld id="{DC37CB53-B536-4993-982D-EAD057E20191}" type="slidenum">
              <a:rPr lang="en-US" smtClean="0"/>
              <a:pPr/>
              <a:t>28</a:t>
            </a:fld>
            <a:endParaRPr lang="en-US" dirty="0"/>
          </a:p>
        </p:txBody>
      </p:sp>
      <p:sp>
        <p:nvSpPr>
          <p:cNvPr id="6" name="Content Placeholder 5"/>
          <p:cNvSpPr>
            <a:spLocks noGrp="1"/>
          </p:cNvSpPr>
          <p:nvPr>
            <p:ph idx="1"/>
          </p:nvPr>
        </p:nvSpPr>
        <p:spPr>
          <a:xfrm>
            <a:off x="274442" y="1752600"/>
            <a:ext cx="8620168" cy="3886200"/>
          </a:xfrm>
        </p:spPr>
        <p:txBody>
          <a:bodyPr>
            <a:normAutofit/>
          </a:bodyPr>
          <a:lstStyle/>
          <a:p>
            <a:pPr marL="0" indent="0" algn="ctr">
              <a:buNone/>
            </a:pPr>
            <a:r>
              <a:rPr lang="en-US" sz="7000" b="1" i="1" dirty="0">
                <a:latin typeface="Times New Roman" panose="02020603050405020304" pitchFamily="18" charset="0"/>
                <a:cs typeface="Times New Roman" panose="02020603050405020304" pitchFamily="18" charset="0"/>
              </a:rPr>
              <a:t>CONTACT:  </a:t>
            </a:r>
          </a:p>
          <a:p>
            <a:pPr marL="0" indent="0" algn="ctr">
              <a:buNone/>
            </a:pPr>
            <a:r>
              <a:rPr lang="en-US" sz="6600" b="1" dirty="0">
                <a:latin typeface="Times New Roman" panose="02020603050405020304" pitchFamily="18" charset="0"/>
                <a:cs typeface="Times New Roman" panose="02020603050405020304" pitchFamily="18" charset="0"/>
              </a:rPr>
              <a:t>Procurement Services </a:t>
            </a:r>
            <a:r>
              <a:rPr lang="en-US" sz="5400" b="1" i="1" dirty="0">
                <a:latin typeface="Times New Roman" panose="02020603050405020304" pitchFamily="18" charset="0"/>
                <a:cs typeface="Times New Roman" panose="02020603050405020304" pitchFamily="18" charset="0"/>
              </a:rPr>
              <a:t>@ 757-823-8053</a:t>
            </a:r>
          </a:p>
          <a:p>
            <a:pPr marL="0" indent="0" algn="ctr">
              <a:buNone/>
            </a:pPr>
            <a:endParaRPr lang="en-US" sz="4800" b="1" i="1" dirty="0"/>
          </a:p>
          <a:p>
            <a:pPr marL="0" indent="0">
              <a:buNone/>
            </a:pPr>
            <a:endParaRPr lang="en-US" dirty="0"/>
          </a:p>
          <a:p>
            <a:endParaRPr lang="en-US" dirty="0"/>
          </a:p>
          <a:p>
            <a:endParaRPr lang="en-US" dirty="0"/>
          </a:p>
          <a:p>
            <a:endParaRPr lang="en-US" dirty="0"/>
          </a:p>
          <a:p>
            <a:endParaRPr lang="en-US" dirty="0"/>
          </a:p>
          <a:p>
            <a:endParaRPr lang="en-US" sz="1800" dirty="0"/>
          </a:p>
        </p:txBody>
      </p:sp>
      <p:pic>
        <p:nvPicPr>
          <p:cNvPr id="7" name="Picture 3" descr="NSU_logo_horiz_tag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026" y="5399734"/>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84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57400"/>
            <a:ext cx="7543800" cy="4093428"/>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How To Do </a:t>
            </a:r>
          </a:p>
          <a:p>
            <a:pPr algn="ctr"/>
            <a:r>
              <a:rPr lang="en-US" sz="5400" b="1" dirty="0">
                <a:latin typeface="Times New Roman" panose="02020603050405020304" pitchFamily="18" charset="0"/>
                <a:cs typeface="Times New Roman" panose="02020603050405020304" pitchFamily="18" charset="0"/>
              </a:rPr>
              <a:t>Business With NSU</a:t>
            </a:r>
          </a:p>
          <a:p>
            <a:pPr algn="ctr"/>
            <a:endParaRPr lang="en-US" sz="4800" b="1"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Erika Allen, Procurement Assistant Director</a:t>
            </a:r>
          </a:p>
          <a:p>
            <a:pPr algn="r"/>
            <a:r>
              <a:rPr lang="en-US" dirty="0">
                <a:latin typeface="Times New Roman" panose="02020603050405020304" pitchFamily="18" charset="0"/>
                <a:cs typeface="Times New Roman" panose="02020603050405020304" pitchFamily="18" charset="0"/>
              </a:rPr>
              <a:t>March 9, 2023</a:t>
            </a:r>
          </a:p>
          <a:p>
            <a:pPr algn="ctr"/>
            <a:endParaRPr lang="en-US" sz="3200" b="1" dirty="0">
              <a:latin typeface="Times New Roman" panose="02020603050405020304" pitchFamily="18" charset="0"/>
              <a:cs typeface="Times New Roman" panose="02020603050405020304" pitchFamily="18" charset="0"/>
            </a:endParaRPr>
          </a:p>
        </p:txBody>
      </p:sp>
      <p:sp>
        <p:nvSpPr>
          <p:cNvPr id="4" name="Freeform 31"/>
          <p:cNvSpPr>
            <a:spLocks/>
          </p:cNvSpPr>
          <p:nvPr/>
        </p:nvSpPr>
        <p:spPr bwMode="auto">
          <a:xfrm>
            <a:off x="177452" y="136525"/>
            <a:ext cx="8812214" cy="1311275"/>
          </a:xfrm>
          <a:custGeom>
            <a:avLst/>
            <a:gdLst>
              <a:gd name="T0" fmla="*/ 1659 w 2604"/>
              <a:gd name="T1" fmla="*/ 1055 h 1192"/>
              <a:gd name="T2" fmla="*/ 135 w 2604"/>
              <a:gd name="T3" fmla="*/ 573 h 1192"/>
              <a:gd name="T4" fmla="*/ 0 w 2604"/>
              <a:gd name="T5" fmla="*/ 572 h 1192"/>
              <a:gd name="T6" fmla="*/ 0 w 2604"/>
              <a:gd name="T7" fmla="*/ 0 h 1192"/>
              <a:gd name="T8" fmla="*/ 2604 w 2604"/>
              <a:gd name="T9" fmla="*/ 0 h 1192"/>
              <a:gd name="T10" fmla="*/ 2604 w 2604"/>
              <a:gd name="T11" fmla="*/ 1183 h 1192"/>
              <a:gd name="T12" fmla="*/ 1659 w 2604"/>
              <a:gd name="T13" fmla="*/ 1055 h 1192"/>
            </a:gdLst>
            <a:ahLst/>
            <a:cxnLst>
              <a:cxn ang="0">
                <a:pos x="T0" y="T1"/>
              </a:cxn>
              <a:cxn ang="0">
                <a:pos x="T2" y="T3"/>
              </a:cxn>
              <a:cxn ang="0">
                <a:pos x="T4" y="T5"/>
              </a:cxn>
              <a:cxn ang="0">
                <a:pos x="T6" y="T7"/>
              </a:cxn>
              <a:cxn ang="0">
                <a:pos x="T8" y="T9"/>
              </a:cxn>
              <a:cxn ang="0">
                <a:pos x="T10" y="T11"/>
              </a:cxn>
              <a:cxn ang="0">
                <a:pos x="T12" y="T13"/>
              </a:cxn>
            </a:cxnLst>
            <a:rect l="0" t="0" r="r" b="b"/>
            <a:pathLst>
              <a:path w="2604" h="1192">
                <a:moveTo>
                  <a:pt x="1659" y="1055"/>
                </a:moveTo>
                <a:cubicBezTo>
                  <a:pt x="1138" y="883"/>
                  <a:pt x="752" y="596"/>
                  <a:pt x="135" y="573"/>
                </a:cubicBezTo>
                <a:cubicBezTo>
                  <a:pt x="89" y="571"/>
                  <a:pt x="44" y="571"/>
                  <a:pt x="0" y="572"/>
                </a:cubicBezTo>
                <a:cubicBezTo>
                  <a:pt x="0" y="0"/>
                  <a:pt x="0" y="0"/>
                  <a:pt x="0" y="0"/>
                </a:cubicBezTo>
                <a:cubicBezTo>
                  <a:pt x="2604" y="0"/>
                  <a:pt x="2604" y="0"/>
                  <a:pt x="2604" y="0"/>
                </a:cubicBezTo>
                <a:cubicBezTo>
                  <a:pt x="2604" y="1183"/>
                  <a:pt x="2604" y="1183"/>
                  <a:pt x="2604" y="1183"/>
                </a:cubicBezTo>
                <a:cubicBezTo>
                  <a:pt x="2286" y="1192"/>
                  <a:pt x="1968" y="1158"/>
                  <a:pt x="1659" y="1055"/>
                </a:cubicBezTo>
                <a:close/>
              </a:path>
            </a:pathLst>
          </a:custGeom>
          <a:gradFill rotWithShape="1">
            <a:gsLst>
              <a:gs pos="0">
                <a:srgbClr val="00B050"/>
              </a:gs>
              <a:gs pos="100000">
                <a:srgbClr val="007A54"/>
              </a:gs>
            </a:gsLst>
            <a:lin ang="5400000" scaled="1"/>
          </a:gradFill>
          <a:ln w="19050" cap="flat" cmpd="sng" algn="ctr">
            <a:solidFill>
              <a:srgbClr val="E3B21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sz="4100" baseline="0" dirty="0"/>
          </a:p>
        </p:txBody>
      </p:sp>
      <p:pic>
        <p:nvPicPr>
          <p:cNvPr id="3" name="Picture 3" descr="NSU_logo_horiz_tag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950693"/>
            <a:ext cx="2641948" cy="9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11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Introduction</a:t>
            </a:r>
            <a:endParaRPr lang="en-US" sz="3600" b="1"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500" b="1" dirty="0">
                <a:latin typeface="Times New Roman" panose="02020603050405020304" pitchFamily="18" charset="0"/>
                <a:cs typeface="Times New Roman" panose="02020603050405020304" pitchFamily="18" charset="0"/>
              </a:rPr>
              <a:t>LIASION</a:t>
            </a:r>
          </a:p>
          <a:p>
            <a:pPr marL="0" indent="0">
              <a:buNone/>
            </a:pPr>
            <a:endParaRPr lang="en-US" sz="3500" b="1" dirty="0">
              <a:latin typeface="Times New Roman" panose="02020603050405020304" pitchFamily="18" charset="0"/>
              <a:cs typeface="Times New Roman" panose="02020603050405020304" pitchFamily="18" charset="0"/>
            </a:endParaRPr>
          </a:p>
          <a:p>
            <a:r>
              <a:rPr lang="en-US" sz="3500" b="1" dirty="0">
                <a:latin typeface="Times New Roman" panose="02020603050405020304" pitchFamily="18" charset="0"/>
                <a:cs typeface="Times New Roman" panose="02020603050405020304" pitchFamily="18" charset="0"/>
              </a:rPr>
              <a:t>BEST VALUE</a:t>
            </a:r>
          </a:p>
          <a:p>
            <a:pPr marL="0" indent="0">
              <a:buNone/>
            </a:pPr>
            <a:endParaRPr lang="en-US" sz="3500" b="1" dirty="0">
              <a:latin typeface="Times New Roman" panose="02020603050405020304" pitchFamily="18" charset="0"/>
              <a:cs typeface="Times New Roman" panose="02020603050405020304" pitchFamily="18" charset="0"/>
            </a:endParaRPr>
          </a:p>
          <a:p>
            <a:r>
              <a:rPr lang="en-US" sz="3500" b="1" dirty="0">
                <a:latin typeface="Times New Roman" panose="02020603050405020304" pitchFamily="18" charset="0"/>
                <a:cs typeface="Times New Roman" panose="02020603050405020304" pitchFamily="18" charset="0"/>
              </a:rPr>
              <a:t>COMPLIANCE</a:t>
            </a:r>
          </a:p>
          <a:p>
            <a:pPr>
              <a:buFont typeface="Arial" panose="020B0604020202020204" pitchFamily="34" charset="0"/>
              <a:buChar char="•"/>
            </a:pPr>
            <a:endParaRPr lang="en-US" sz="3500" b="1" dirty="0">
              <a:latin typeface="Times New Roman" panose="02020603050405020304" pitchFamily="18" charset="0"/>
              <a:cs typeface="Times New Roman" panose="02020603050405020304" pitchFamily="18" charset="0"/>
            </a:endParaRPr>
          </a:p>
          <a:p>
            <a:pPr marL="0" indent="0">
              <a:buNone/>
            </a:pPr>
            <a:endParaRPr lang="en-US" sz="4800" b="1" dirty="0">
              <a:latin typeface="Times New Roman" panose="02020603050405020304" pitchFamily="18" charset="0"/>
              <a:cs typeface="Times New Roman" panose="02020603050405020304" pitchFamily="18" charset="0"/>
            </a:endParaRPr>
          </a:p>
          <a:p>
            <a:pPr marL="0" indent="0">
              <a:buNone/>
            </a:pPr>
            <a:endParaRPr lang="en-US" sz="4800" b="1"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DC37CB53-B536-4993-982D-EAD057E20191}" type="slidenum">
              <a:rPr lang="en-US" smtClean="0"/>
              <a:pPr/>
              <a:t>4</a:t>
            </a:fld>
            <a:endParaRPr lang="en-US" dirty="0"/>
          </a:p>
        </p:txBody>
      </p:sp>
    </p:spTree>
    <p:extLst>
      <p:ext uri="{BB962C8B-B14F-4D97-AF65-F5344CB8AC3E}">
        <p14:creationId xmlns:p14="http://schemas.microsoft.com/office/powerpoint/2010/main" val="240487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Mission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r>
              <a:rPr lang="en-US" sz="3500" b="1" dirty="0">
                <a:latin typeface="Times New Roman" panose="02020603050405020304" pitchFamily="18" charset="0"/>
                <a:cs typeface="Times New Roman" panose="02020603050405020304" pitchFamily="18" charset="0"/>
              </a:rPr>
              <a:t>The mission of Procurement Services is to support the University Department/Activities through the procurement of high-quality goods, printing, and services at a reasonable price and in a manner that is fair, open and impartial to Contractors desiring to do business with the University. </a:t>
            </a:r>
          </a:p>
          <a:p>
            <a:pPr marL="0" indent="0">
              <a:buNone/>
            </a:pPr>
            <a:endParaRPr lang="en-US" sz="3500" b="1" dirty="0">
              <a:latin typeface="Times New Roman" panose="02020603050405020304" pitchFamily="18" charset="0"/>
              <a:cs typeface="Times New Roman" panose="02020603050405020304" pitchFamily="18" charset="0"/>
            </a:endParaRPr>
          </a:p>
          <a:p>
            <a:r>
              <a:rPr lang="en-US" sz="3500" b="1" dirty="0">
                <a:latin typeface="Times New Roman" panose="02020603050405020304" pitchFamily="18" charset="0"/>
                <a:cs typeface="Times New Roman" panose="02020603050405020304" pitchFamily="18" charset="0"/>
              </a:rPr>
              <a:t>Procurement Services, which includes the Central Warehouse, is also responsible for contract administration, contract compliance and evaluation, receiving, shipping, central stores and the acquisition and disposal of state and federal surplus property.</a:t>
            </a:r>
          </a:p>
          <a:p>
            <a:pPr marL="0" indent="0">
              <a:buNone/>
            </a:pPr>
            <a:endParaRPr lang="en-US" sz="3500" b="1" dirty="0">
              <a:latin typeface="Times New Roman" panose="02020603050405020304" pitchFamily="18" charset="0"/>
              <a:cs typeface="Times New Roman" panose="02020603050405020304" pitchFamily="18" charset="0"/>
            </a:endParaRPr>
          </a:p>
          <a:p>
            <a:pPr marL="0" indent="0">
              <a:buNone/>
            </a:pPr>
            <a:endParaRPr lang="en-US" sz="4800" b="1" dirty="0">
              <a:latin typeface="Times New Roman" panose="02020603050405020304" pitchFamily="18" charset="0"/>
              <a:cs typeface="Times New Roman" panose="02020603050405020304" pitchFamily="18" charset="0"/>
            </a:endParaRPr>
          </a:p>
          <a:p>
            <a:pPr marL="0" indent="0">
              <a:buNone/>
            </a:pPr>
            <a:endParaRPr lang="en-US" sz="4800" b="1"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DC37CB53-B536-4993-982D-EAD057E20191}" type="slidenum">
              <a:rPr lang="en-US" smtClean="0"/>
              <a:pPr/>
              <a:t>5</a:t>
            </a:fld>
            <a:endParaRPr lang="en-US" dirty="0"/>
          </a:p>
        </p:txBody>
      </p:sp>
    </p:spTree>
    <p:extLst>
      <p:ext uri="{BB962C8B-B14F-4D97-AF65-F5344CB8AC3E}">
        <p14:creationId xmlns:p14="http://schemas.microsoft.com/office/powerpoint/2010/main" val="94260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b="1" dirty="0">
                <a:solidFill>
                  <a:schemeClr val="tx1"/>
                </a:solidFill>
                <a:latin typeface="Times New Roman" panose="02020603050405020304" pitchFamily="18" charset="0"/>
                <a:cs typeface="Times New Roman" panose="02020603050405020304" pitchFamily="18" charset="0"/>
              </a:rPr>
              <a:t>Fundamental Purchasing Principles</a:t>
            </a:r>
          </a:p>
        </p:txBody>
      </p:sp>
      <p:sp>
        <p:nvSpPr>
          <p:cNvPr id="3" name="Content Placeholder 2"/>
          <p:cNvSpPr>
            <a:spLocks noGrp="1"/>
          </p:cNvSpPr>
          <p:nvPr>
            <p:ph idx="1"/>
          </p:nvPr>
        </p:nvSpPr>
        <p:spPr>
          <a:xfrm>
            <a:off x="457200" y="1524000"/>
            <a:ext cx="8382000" cy="5105400"/>
          </a:xfrm>
        </p:spPr>
        <p:txBody>
          <a:bodyPr>
            <a:normAutofit fontScale="47500" lnSpcReduction="20000"/>
          </a:bodyPr>
          <a:lstStyle/>
          <a:p>
            <a:r>
              <a:rPr lang="en-US" sz="3600" b="1" dirty="0">
                <a:latin typeface="Times New Roman" panose="02020603050405020304" pitchFamily="18" charset="0"/>
                <a:cs typeface="Times New Roman" panose="02020603050405020304" pitchFamily="18" charset="0"/>
              </a:rPr>
              <a:t>The fundamental principles for competitive procurement are set out in section  §2.2-4300 of the Virginia Public  Procurement Act, Code of Virginia, 1950 as amended, which promotes that:</a:t>
            </a:r>
          </a:p>
          <a:p>
            <a:pPr marL="0" indent="0">
              <a:buNone/>
            </a:pPr>
            <a:endParaRPr lang="en-US" sz="36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All procurement procedures are conducted fairly and impartially, with avoidance of any impropriety or the appearance of impropriety;</a:t>
            </a:r>
          </a:p>
          <a:p>
            <a:pPr lvl="1"/>
            <a:endParaRPr lang="en-US" sz="23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All qualified vendors have access to public business;</a:t>
            </a:r>
          </a:p>
          <a:p>
            <a:pPr lvl="1"/>
            <a:endParaRPr lang="en-US" sz="23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No offer is arbitrarily or capriciously excluded;</a:t>
            </a:r>
          </a:p>
          <a:p>
            <a:pPr lvl="1"/>
            <a:endParaRPr lang="en-US" sz="23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Competition be sought to the maximum feasible degree;</a:t>
            </a:r>
          </a:p>
          <a:p>
            <a:pPr lvl="1"/>
            <a:endParaRPr lang="en-US" sz="23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Procurement procedures involve openness and administrative efficiency;</a:t>
            </a:r>
          </a:p>
          <a:p>
            <a:pPr lvl="1"/>
            <a:endParaRPr lang="en-US" sz="23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Rules governing contract awards be made clear in advance of the competition;</a:t>
            </a:r>
          </a:p>
          <a:p>
            <a:pPr lvl="1"/>
            <a:endParaRPr lang="en-US" sz="23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Specifications reflect the procurement needs of the agency rather than being drawn to favor a particular vendor; and</a:t>
            </a:r>
          </a:p>
          <a:p>
            <a:pPr lvl="1"/>
            <a:endParaRPr lang="en-US" sz="2300" b="1" dirty="0">
              <a:latin typeface="Times New Roman" panose="02020603050405020304" pitchFamily="18" charset="0"/>
              <a:cs typeface="Times New Roman" panose="02020603050405020304" pitchFamily="18" charset="0"/>
            </a:endParaRPr>
          </a:p>
          <a:p>
            <a:pPr lvl="1"/>
            <a:r>
              <a:rPr lang="en-US" sz="3400" b="1" dirty="0">
                <a:latin typeface="Times New Roman" panose="02020603050405020304" pitchFamily="18" charset="0"/>
                <a:cs typeface="Times New Roman" panose="02020603050405020304" pitchFamily="18" charset="0"/>
              </a:rPr>
              <a:t>The University and vendors freely exchange information concerning what is sought to be procured and what.</a:t>
            </a:r>
          </a:p>
          <a:p>
            <a:pPr>
              <a:buFont typeface="Arial" panose="020B0604020202020204" pitchFamily="34" charset="0"/>
              <a:buChar char="•"/>
            </a:pPr>
            <a:endParaRPr lang="en-US" sz="3500" b="1" dirty="0">
              <a:latin typeface="Times New Roman" panose="02020603050405020304" pitchFamily="18" charset="0"/>
              <a:cs typeface="Times New Roman" panose="02020603050405020304" pitchFamily="18" charset="0"/>
            </a:endParaRPr>
          </a:p>
          <a:p>
            <a:pPr marL="0" indent="0">
              <a:buNone/>
            </a:pPr>
            <a:endParaRPr lang="en-US" sz="4800" b="1" dirty="0">
              <a:latin typeface="Times New Roman" panose="02020603050405020304" pitchFamily="18" charset="0"/>
              <a:cs typeface="Times New Roman" panose="02020603050405020304" pitchFamily="18" charset="0"/>
            </a:endParaRPr>
          </a:p>
          <a:p>
            <a:pPr marL="0" indent="0">
              <a:buNone/>
            </a:pPr>
            <a:endParaRPr lang="en-US" sz="4800" b="1"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DC37CB53-B536-4993-982D-EAD057E20191}" type="slidenum">
              <a:rPr lang="en-US" smtClean="0"/>
              <a:pPr/>
              <a:t>6</a:t>
            </a:fld>
            <a:endParaRPr lang="en-US" dirty="0"/>
          </a:p>
        </p:txBody>
      </p:sp>
    </p:spTree>
    <p:extLst>
      <p:ext uri="{BB962C8B-B14F-4D97-AF65-F5344CB8AC3E}">
        <p14:creationId xmlns:p14="http://schemas.microsoft.com/office/powerpoint/2010/main" val="26820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A5AD-A3B0-9283-B922-13ADEFB9A8F0}"/>
              </a:ext>
            </a:extLst>
          </p:cNvPr>
          <p:cNvSpPr>
            <a:spLocks noGrp="1"/>
          </p:cNvSpPr>
          <p:nvPr>
            <p:ph type="title"/>
          </p:nvPr>
        </p:nvSpPr>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Procurement Services Team</a:t>
            </a:r>
            <a:endParaRPr lang="en-US" b="1" dirty="0"/>
          </a:p>
        </p:txBody>
      </p:sp>
      <p:sp>
        <p:nvSpPr>
          <p:cNvPr id="5" name="Content Placeholder 4">
            <a:extLst>
              <a:ext uri="{FF2B5EF4-FFF2-40B4-BE49-F238E27FC236}">
                <a16:creationId xmlns:a16="http://schemas.microsoft.com/office/drawing/2014/main" id="{63BB3C2C-0281-DA9B-D882-6F1EF2EBAD42}"/>
              </a:ext>
            </a:extLst>
          </p:cNvPr>
          <p:cNvSpPr>
            <a:spLocks noGrp="1"/>
          </p:cNvSpPr>
          <p:nvPr>
            <p:ph sz="half" idx="1"/>
          </p:nvPr>
        </p:nvSpPr>
        <p:spPr>
          <a:xfrm>
            <a:off x="457200" y="1371600"/>
            <a:ext cx="8229600" cy="5105400"/>
          </a:xfrm>
        </p:spPr>
        <p:txBody>
          <a:bodyPr>
            <a:normAutofit fontScale="70000" lnSpcReduction="20000"/>
          </a:bodyPr>
          <a:lstStyle/>
          <a:p>
            <a:r>
              <a:rPr lang="en-US" sz="4100" b="1" dirty="0">
                <a:latin typeface="Times New Roman" panose="02020603050405020304" pitchFamily="18" charset="0"/>
                <a:cs typeface="Times New Roman" panose="02020603050405020304" pitchFamily="18" charset="0"/>
              </a:rPr>
              <a:t>Support Staff</a:t>
            </a:r>
          </a:p>
          <a:p>
            <a:pPr marL="0" indent="0">
              <a:buNone/>
            </a:pPr>
            <a:endParaRPr lang="en-US" sz="1300" b="1"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Geral Collins</a:t>
            </a:r>
          </a:p>
          <a:p>
            <a:pPr lvl="1"/>
            <a:r>
              <a:rPr lang="en-US" sz="4000" dirty="0">
                <a:latin typeface="Times New Roman" panose="02020603050405020304" pitchFamily="18" charset="0"/>
                <a:cs typeface="Times New Roman" panose="02020603050405020304" pitchFamily="18" charset="0"/>
              </a:rPr>
              <a:t>Libbie Hudson</a:t>
            </a:r>
          </a:p>
          <a:p>
            <a:endParaRPr lang="en-US" sz="3600" b="1" dirty="0">
              <a:latin typeface="Times New Roman" panose="02020603050405020304" pitchFamily="18" charset="0"/>
              <a:cs typeface="Times New Roman" panose="02020603050405020304" pitchFamily="18" charset="0"/>
            </a:endParaRPr>
          </a:p>
          <a:p>
            <a:r>
              <a:rPr lang="en-US" sz="4100" b="1" dirty="0">
                <a:latin typeface="Times New Roman" panose="02020603050405020304" pitchFamily="18" charset="0"/>
                <a:cs typeface="Times New Roman" panose="02020603050405020304" pitchFamily="18" charset="0"/>
              </a:rPr>
              <a:t>Contract Officers</a:t>
            </a:r>
          </a:p>
          <a:p>
            <a:pPr marL="0" indent="0">
              <a:buNone/>
            </a:pPr>
            <a:endParaRPr lang="en-US" sz="1300" b="1"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Ersalyn Arrington</a:t>
            </a:r>
          </a:p>
          <a:p>
            <a:pPr lvl="1"/>
            <a:r>
              <a:rPr lang="en-US" sz="4000" dirty="0">
                <a:latin typeface="Times New Roman" panose="02020603050405020304" pitchFamily="18" charset="0"/>
                <a:cs typeface="Times New Roman" panose="02020603050405020304" pitchFamily="18" charset="0"/>
              </a:rPr>
              <a:t>Roi Ewell</a:t>
            </a:r>
          </a:p>
          <a:p>
            <a:pPr lvl="1"/>
            <a:endParaRPr lang="en-US" sz="3600" dirty="0">
              <a:latin typeface="Times New Roman" panose="02020603050405020304" pitchFamily="18" charset="0"/>
              <a:cs typeface="Times New Roman" panose="02020603050405020304" pitchFamily="18" charset="0"/>
            </a:endParaRPr>
          </a:p>
          <a:p>
            <a:r>
              <a:rPr lang="en-US" sz="4100" b="1" dirty="0">
                <a:latin typeface="Times New Roman" panose="02020603050405020304" pitchFamily="18" charset="0"/>
                <a:cs typeface="Times New Roman" panose="02020603050405020304" pitchFamily="18" charset="0"/>
              </a:rPr>
              <a:t>Senior Contract Officers</a:t>
            </a:r>
          </a:p>
          <a:p>
            <a:endParaRPr lang="en-US" sz="1400" b="1"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Michelle Purkett</a:t>
            </a:r>
          </a:p>
          <a:p>
            <a:pPr lvl="1"/>
            <a:r>
              <a:rPr lang="en-US" sz="4000" dirty="0">
                <a:latin typeface="Times New Roman" panose="02020603050405020304" pitchFamily="18" charset="0"/>
                <a:cs typeface="Times New Roman" panose="02020603050405020304" pitchFamily="18" charset="0"/>
              </a:rPr>
              <a:t>Kacey Smith</a:t>
            </a:r>
          </a:p>
          <a:p>
            <a:pPr lvl="1"/>
            <a:endParaRPr lang="en-US" sz="3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44B0CCC-94E3-245B-9D47-B56A52469A6D}"/>
              </a:ext>
            </a:extLst>
          </p:cNvPr>
          <p:cNvSpPr>
            <a:spLocks noGrp="1"/>
          </p:cNvSpPr>
          <p:nvPr>
            <p:ph type="sldNum" sz="quarter" idx="12"/>
          </p:nvPr>
        </p:nvSpPr>
        <p:spPr/>
        <p:txBody>
          <a:bodyPr/>
          <a:lstStyle/>
          <a:p>
            <a:fld id="{DC37CB53-B536-4993-982D-EAD057E20191}" type="slidenum">
              <a:rPr lang="en-US" smtClean="0"/>
              <a:pPr/>
              <a:t>7</a:t>
            </a:fld>
            <a:endParaRPr lang="en-US" dirty="0"/>
          </a:p>
        </p:txBody>
      </p:sp>
    </p:spTree>
    <p:extLst>
      <p:ext uri="{BB962C8B-B14F-4D97-AF65-F5344CB8AC3E}">
        <p14:creationId xmlns:p14="http://schemas.microsoft.com/office/powerpoint/2010/main" val="155817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F2C5-AFE8-9F76-FC80-5CE6BFAE8ACB}"/>
              </a:ext>
            </a:extLst>
          </p:cNvPr>
          <p:cNvSpPr>
            <a:spLocks noGrp="1"/>
          </p:cNvSpPr>
          <p:nvPr>
            <p:ph type="title"/>
          </p:nvPr>
        </p:nvSpPr>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Bidders and Offerors</a:t>
            </a:r>
          </a:p>
        </p:txBody>
      </p:sp>
      <p:sp>
        <p:nvSpPr>
          <p:cNvPr id="3" name="Content Placeholder 2">
            <a:extLst>
              <a:ext uri="{FF2B5EF4-FFF2-40B4-BE49-F238E27FC236}">
                <a16:creationId xmlns:a16="http://schemas.microsoft.com/office/drawing/2014/main" id="{AC965527-848C-0A37-C877-F2ACEA733660}"/>
              </a:ext>
            </a:extLst>
          </p:cNvPr>
          <p:cNvSpPr>
            <a:spLocks noGrp="1"/>
          </p:cNvSpPr>
          <p:nvPr>
            <p:ph idx="1"/>
          </p:nvPr>
        </p:nvSpPr>
        <p:spPr>
          <a:xfrm>
            <a:off x="457200" y="1295400"/>
            <a:ext cx="8229600" cy="5181600"/>
          </a:xfrm>
        </p:spPr>
        <p:txBody>
          <a:bodyPr>
            <a:normAutofit/>
          </a:bodyPr>
          <a:lstStyle/>
          <a:p>
            <a:r>
              <a:rPr lang="en-US" dirty="0">
                <a:latin typeface="Times New Roman" panose="02020603050405020304" pitchFamily="18" charset="0"/>
                <a:cs typeface="Times New Roman" panose="02020603050405020304" pitchFamily="18" charset="0"/>
              </a:rPr>
              <a:t>Maintain current eVA profile.</a:t>
            </a: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Maintain updated Cardinal account.</a:t>
            </a:r>
          </a:p>
          <a:p>
            <a:endParaRPr lang="en-US" sz="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Notify SBSD and eVA/DGS when status changes.</a:t>
            </a:r>
          </a:p>
          <a:p>
            <a:endParaRPr lang="en-US" sz="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Must remain active in eVA as self-registered vendor.</a:t>
            </a:r>
          </a:p>
          <a:p>
            <a:endParaRPr lang="en-US" sz="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Formal solicitations over </a:t>
            </a:r>
            <a:r>
              <a:rPr lang="en-US" dirty="0">
                <a:highlight>
                  <a:srgbClr val="FFFF00"/>
                </a:highlight>
                <a:latin typeface="Times New Roman" panose="02020603050405020304" pitchFamily="18" charset="0"/>
                <a:cs typeface="Times New Roman" panose="02020603050405020304" pitchFamily="18" charset="0"/>
              </a:rPr>
              <a:t>$200,000 </a:t>
            </a:r>
            <a:r>
              <a:rPr lang="en-US" dirty="0">
                <a:latin typeface="Times New Roman" panose="02020603050405020304" pitchFamily="18" charset="0"/>
                <a:cs typeface="Times New Roman" panose="02020603050405020304" pitchFamily="18" charset="0"/>
              </a:rPr>
              <a:t>posted on eVA.</a:t>
            </a:r>
          </a:p>
        </p:txBody>
      </p:sp>
      <p:sp>
        <p:nvSpPr>
          <p:cNvPr id="4" name="Slide Number Placeholder 3">
            <a:extLst>
              <a:ext uri="{FF2B5EF4-FFF2-40B4-BE49-F238E27FC236}">
                <a16:creationId xmlns:a16="http://schemas.microsoft.com/office/drawing/2014/main" id="{A6C89278-4F9B-B928-1427-82D845DB7398}"/>
              </a:ext>
            </a:extLst>
          </p:cNvPr>
          <p:cNvSpPr>
            <a:spLocks noGrp="1"/>
          </p:cNvSpPr>
          <p:nvPr>
            <p:ph type="sldNum" sz="quarter" idx="12"/>
          </p:nvPr>
        </p:nvSpPr>
        <p:spPr/>
        <p:txBody>
          <a:bodyPr/>
          <a:lstStyle/>
          <a:p>
            <a:fld id="{DC37CB53-B536-4993-982D-EAD057E20191}" type="slidenum">
              <a:rPr lang="en-US" smtClean="0"/>
              <a:pPr/>
              <a:t>8</a:t>
            </a:fld>
            <a:endParaRPr lang="en-US" dirty="0"/>
          </a:p>
        </p:txBody>
      </p:sp>
    </p:spTree>
    <p:extLst>
      <p:ext uri="{BB962C8B-B14F-4D97-AF65-F5344CB8AC3E}">
        <p14:creationId xmlns:p14="http://schemas.microsoft.com/office/powerpoint/2010/main" val="354470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61E-0BD8-97F5-2970-9C06ECB0F3EA}"/>
              </a:ext>
            </a:extLst>
          </p:cNvPr>
          <p:cNvSpPr>
            <a:spLocks noGrp="1"/>
          </p:cNvSpPr>
          <p:nvPr>
            <p:ph type="title"/>
          </p:nvPr>
        </p:nvSpPr>
        <p:spPr/>
        <p:txBody>
          <a:bodyPr/>
          <a:lstStyle/>
          <a:p>
            <a:pPr algn="r"/>
            <a:r>
              <a:rPr lang="en-US" b="1" dirty="0">
                <a:solidFill>
                  <a:schemeClr val="tx1"/>
                </a:solidFill>
                <a:latin typeface="Times New Roman" panose="02020603050405020304" pitchFamily="18" charset="0"/>
                <a:cs typeface="Times New Roman" panose="02020603050405020304" pitchFamily="18" charset="0"/>
              </a:rPr>
              <a:t>Procurement Methods</a:t>
            </a:r>
          </a:p>
        </p:txBody>
      </p:sp>
      <p:sp>
        <p:nvSpPr>
          <p:cNvPr id="3" name="Content Placeholder 2">
            <a:extLst>
              <a:ext uri="{FF2B5EF4-FFF2-40B4-BE49-F238E27FC236}">
                <a16:creationId xmlns:a16="http://schemas.microsoft.com/office/drawing/2014/main" id="{1A131AAC-EC92-24E2-5F17-437AEABBFBED}"/>
              </a:ext>
            </a:extLst>
          </p:cNvPr>
          <p:cNvSpPr>
            <a:spLocks noGrp="1"/>
          </p:cNvSpPr>
          <p:nvPr>
            <p:ph idx="1"/>
          </p:nvPr>
        </p:nvSpPr>
        <p:spPr>
          <a:xfrm>
            <a:off x="457200" y="1600200"/>
            <a:ext cx="8229600" cy="4756150"/>
          </a:xfrm>
        </p:spPr>
        <p:txBody>
          <a:bodyPr>
            <a:normAutofit/>
          </a:bodyPr>
          <a:lstStyle/>
          <a:p>
            <a:r>
              <a:rPr lang="en-US" dirty="0">
                <a:latin typeface="Times New Roman" panose="02020603050405020304" pitchFamily="18" charset="0"/>
                <a:cs typeface="Times New Roman" panose="02020603050405020304" pitchFamily="18" charset="0"/>
              </a:rPr>
              <a:t>Most common procurement methods</a:t>
            </a:r>
          </a:p>
          <a:p>
            <a:pPr lvl="1"/>
            <a:r>
              <a:rPr lang="en-US" dirty="0">
                <a:latin typeface="Times New Roman" panose="02020603050405020304" pitchFamily="18" charset="0"/>
                <a:cs typeface="Times New Roman" panose="02020603050405020304" pitchFamily="18" charset="0"/>
              </a:rPr>
              <a:t>Small Purchase </a:t>
            </a:r>
          </a:p>
          <a:p>
            <a:pPr lvl="2"/>
            <a:r>
              <a:rPr lang="en-US" dirty="0">
                <a:latin typeface="Times New Roman" panose="02020603050405020304" pitchFamily="18" charset="0"/>
                <a:cs typeface="Times New Roman" panose="02020603050405020304" pitchFamily="18" charset="0"/>
              </a:rPr>
              <a:t>Quick Quote</a:t>
            </a:r>
          </a:p>
          <a:p>
            <a:pPr lvl="2"/>
            <a:r>
              <a:rPr lang="en-US" dirty="0">
                <a:latin typeface="Times New Roman" panose="02020603050405020304" pitchFamily="18" charset="0"/>
                <a:cs typeface="Times New Roman" panose="02020603050405020304" pitchFamily="18" charset="0"/>
              </a:rPr>
              <a:t>Unsealed IFB and RFP</a:t>
            </a:r>
          </a:p>
          <a:p>
            <a:pPr lvl="2"/>
            <a:endParaRPr lang="en-US" sz="10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Competitive Sealed Bidding </a:t>
            </a:r>
          </a:p>
          <a:p>
            <a:pPr lvl="2"/>
            <a:r>
              <a:rPr lang="en-US" dirty="0">
                <a:latin typeface="Times New Roman" panose="02020603050405020304" pitchFamily="18" charset="0"/>
                <a:cs typeface="Times New Roman" panose="02020603050405020304" pitchFamily="18" charset="0"/>
              </a:rPr>
              <a:t>Invitation for Bids (IFB)</a:t>
            </a:r>
          </a:p>
          <a:p>
            <a:pPr lvl="2"/>
            <a:endParaRPr lang="en-US" sz="10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Competitive Sealed Negotiation </a:t>
            </a:r>
          </a:p>
          <a:p>
            <a:pPr lvl="2"/>
            <a:r>
              <a:rPr lang="en-US" dirty="0">
                <a:latin typeface="Times New Roman" panose="02020603050405020304" pitchFamily="18" charset="0"/>
                <a:cs typeface="Times New Roman" panose="02020603050405020304" pitchFamily="18" charset="0"/>
              </a:rPr>
              <a:t>Request for Proposals (RFP)</a:t>
            </a:r>
          </a:p>
        </p:txBody>
      </p:sp>
      <p:sp>
        <p:nvSpPr>
          <p:cNvPr id="4" name="Slide Number Placeholder 3">
            <a:extLst>
              <a:ext uri="{FF2B5EF4-FFF2-40B4-BE49-F238E27FC236}">
                <a16:creationId xmlns:a16="http://schemas.microsoft.com/office/drawing/2014/main" id="{5839C6D7-0D5D-5FFE-82E1-0CC04A1A793F}"/>
              </a:ext>
            </a:extLst>
          </p:cNvPr>
          <p:cNvSpPr>
            <a:spLocks noGrp="1"/>
          </p:cNvSpPr>
          <p:nvPr>
            <p:ph type="sldNum" sz="quarter" idx="12"/>
          </p:nvPr>
        </p:nvSpPr>
        <p:spPr/>
        <p:txBody>
          <a:bodyPr/>
          <a:lstStyle/>
          <a:p>
            <a:fld id="{DC37CB53-B536-4993-982D-EAD057E20191}" type="slidenum">
              <a:rPr lang="en-US" smtClean="0"/>
              <a:pPr/>
              <a:t>9</a:t>
            </a:fld>
            <a:endParaRPr lang="en-US" dirty="0"/>
          </a:p>
        </p:txBody>
      </p:sp>
    </p:spTree>
    <p:extLst>
      <p:ext uri="{BB962C8B-B14F-4D97-AF65-F5344CB8AC3E}">
        <p14:creationId xmlns:p14="http://schemas.microsoft.com/office/powerpoint/2010/main" val="398525663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A54"/>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94454</TotalTime>
  <Words>1745</Words>
  <Application>Microsoft Office PowerPoint</Application>
  <PresentationFormat>On-screen Show (4:3)</PresentationFormat>
  <Paragraphs>325</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Bookman Old Style</vt:lpstr>
      <vt:lpstr>Calibri</vt:lpstr>
      <vt:lpstr>Times New Roman</vt:lpstr>
      <vt:lpstr>Wingdings</vt:lpstr>
      <vt:lpstr>Office Theme</vt:lpstr>
      <vt:lpstr>PowerPoint Presentation</vt:lpstr>
      <vt:lpstr>PowerPoint Presentation</vt:lpstr>
      <vt:lpstr>PowerPoint Presentation</vt:lpstr>
      <vt:lpstr>Introduction</vt:lpstr>
      <vt:lpstr>Mission</vt:lpstr>
      <vt:lpstr>Fundamental Purchasing Principles</vt:lpstr>
      <vt:lpstr>Procurement Services Team</vt:lpstr>
      <vt:lpstr>Bidders and Offerors</vt:lpstr>
      <vt:lpstr>Procurement Methods</vt:lpstr>
      <vt:lpstr>Formal Solicitations</vt:lpstr>
      <vt:lpstr>Cooperative Procurement</vt:lpstr>
      <vt:lpstr>Post Award</vt:lpstr>
      <vt:lpstr>Bonding Requirements</vt:lpstr>
      <vt:lpstr>SWaM Participation</vt:lpstr>
      <vt:lpstr>PowerPoint Presentation</vt:lpstr>
      <vt:lpstr>PowerPoint Presentation</vt:lpstr>
      <vt:lpstr>Where Have We Been? </vt:lpstr>
      <vt:lpstr>Where Are We Headed?</vt:lpstr>
      <vt:lpstr>PowerPoint Presentation</vt:lpstr>
      <vt:lpstr>PowerPoint Presentation</vt:lpstr>
      <vt:lpstr>Small Purchase Procedures</vt:lpstr>
      <vt:lpstr>PowerPoint Presentation</vt:lpstr>
      <vt:lpstr>Sole Source</vt:lpstr>
      <vt:lpstr>PowerPoint Presentation</vt:lpstr>
      <vt:lpstr>Emergency</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Ingram, Valencia H.</dc:creator>
  <cp:lastModifiedBy>Hudson, Libbie L.</cp:lastModifiedBy>
  <cp:revision>2666</cp:revision>
  <cp:lastPrinted>2023-02-25T14:03:20Z</cp:lastPrinted>
  <dcterms:created xsi:type="dcterms:W3CDTF">2012-08-09T18:16:18Z</dcterms:created>
  <dcterms:modified xsi:type="dcterms:W3CDTF">2023-04-06T16:38:44Z</dcterms:modified>
</cp:coreProperties>
</file>