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8.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73" r:id="rId5"/>
    <p:sldId id="303" r:id="rId6"/>
    <p:sldId id="302" r:id="rId7"/>
    <p:sldId id="262" r:id="rId8"/>
    <p:sldId id="277" r:id="rId9"/>
    <p:sldId id="278" r:id="rId10"/>
    <p:sldId id="295" r:id="rId11"/>
    <p:sldId id="296" r:id="rId12"/>
    <p:sldId id="286" r:id="rId13"/>
    <p:sldId id="297" r:id="rId14"/>
    <p:sldId id="299" r:id="rId15"/>
    <p:sldId id="301" r:id="rId16"/>
  </p:sldIdLst>
  <p:sldSz cx="20104100" cy="11309350"/>
  <p:notesSz cx="20104100" cy="11309350"/>
  <p:embeddedFontLst>
    <p:embeddedFont>
      <p:font typeface="TradeGothic" panose="02000806040000020004"/>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9504B4-FD72-46BE-A644-634B12AA2010}">
          <p14:sldIdLst>
            <p14:sldId id="273"/>
            <p14:sldId id="303"/>
            <p14:sldId id="302"/>
            <p14:sldId id="262"/>
            <p14:sldId id="277"/>
            <p14:sldId id="278"/>
            <p14:sldId id="295"/>
            <p14:sldId id="296"/>
            <p14:sldId id="286"/>
            <p14:sldId id="297"/>
            <p14:sldId id="299"/>
            <p14:sldId id="301"/>
          </p14:sldIdLst>
        </p14:section>
        <p14:section name="Untitled Section" id="{E7342BFD-667E-486A-BAF5-328F2506C745}">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8" y="6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D5A24B7F-F454-4D87-B0C2-2C05263F27DD}" type="datetimeFigureOut">
              <a:rPr lang="en-US" smtClean="0"/>
              <a:t>5/7/2025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6F85BFF-5386-4FF9-8671-ACB31324084B}" type="slidenum">
              <a:rPr lang="en-US" smtClean="0"/>
              <a:t>‹#›</a:t>
            </a:fld>
            <a:endParaRPr lang="en-US"/>
          </a:p>
        </p:txBody>
      </p:sp>
    </p:spTree>
    <p:extLst>
      <p:ext uri="{BB962C8B-B14F-4D97-AF65-F5344CB8AC3E}">
        <p14:creationId xmlns:p14="http://schemas.microsoft.com/office/powerpoint/2010/main" val="3867893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85BFF-5386-4FF9-8671-ACB31324084B}" type="slidenum">
              <a:rPr lang="en-US" smtClean="0"/>
              <a:t>2</a:t>
            </a:fld>
            <a:endParaRPr lang="en-US"/>
          </a:p>
        </p:txBody>
      </p:sp>
    </p:spTree>
    <p:extLst>
      <p:ext uri="{BB962C8B-B14F-4D97-AF65-F5344CB8AC3E}">
        <p14:creationId xmlns:p14="http://schemas.microsoft.com/office/powerpoint/2010/main" val="899730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85BFF-5386-4FF9-8671-ACB31324084B}" type="slidenum">
              <a:rPr lang="en-US" smtClean="0"/>
              <a:t>3</a:t>
            </a:fld>
            <a:endParaRPr lang="en-US"/>
          </a:p>
        </p:txBody>
      </p:sp>
    </p:spTree>
    <p:extLst>
      <p:ext uri="{BB962C8B-B14F-4D97-AF65-F5344CB8AC3E}">
        <p14:creationId xmlns:p14="http://schemas.microsoft.com/office/powerpoint/2010/main" val="89973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F85BFF-5386-4FF9-8671-ACB31324084B}" type="slidenum">
              <a:rPr lang="en-US" smtClean="0"/>
              <a:t>10</a:t>
            </a:fld>
            <a:endParaRPr lang="en-US"/>
          </a:p>
        </p:txBody>
      </p:sp>
    </p:spTree>
    <p:extLst>
      <p:ext uri="{BB962C8B-B14F-4D97-AF65-F5344CB8AC3E}">
        <p14:creationId xmlns:p14="http://schemas.microsoft.com/office/powerpoint/2010/main" val="104574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76003-6535-CAF0-3050-15969982F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26E6A-F150-1445-539B-B2B60F00D9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C10B2-6039-CAD3-E285-BD3A852F5F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7EBC44-0EC6-1998-ADF7-BBBE5BC68F7D}"/>
              </a:ext>
            </a:extLst>
          </p:cNvPr>
          <p:cNvSpPr>
            <a:spLocks noGrp="1"/>
          </p:cNvSpPr>
          <p:nvPr>
            <p:ph type="sldNum" sz="quarter" idx="5"/>
          </p:nvPr>
        </p:nvSpPr>
        <p:spPr/>
        <p:txBody>
          <a:bodyPr/>
          <a:lstStyle/>
          <a:p>
            <a:fld id="{96F85BFF-5386-4FF9-8671-ACB31324084B}" type="slidenum">
              <a:rPr lang="en-US" smtClean="0"/>
              <a:t>11</a:t>
            </a:fld>
            <a:endParaRPr lang="en-US"/>
          </a:p>
        </p:txBody>
      </p:sp>
    </p:spTree>
    <p:extLst>
      <p:ext uri="{BB962C8B-B14F-4D97-AF65-F5344CB8AC3E}">
        <p14:creationId xmlns:p14="http://schemas.microsoft.com/office/powerpoint/2010/main" val="685064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FCCE43"/>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0435813" y="376947"/>
            <a:ext cx="9668286" cy="10931310"/>
          </a:xfrm>
          <a:prstGeom prst="rect">
            <a:avLst/>
          </a:prstGeom>
        </p:spPr>
      </p:pic>
      <p:sp>
        <p:nvSpPr>
          <p:cNvPr id="18" name="bg object 18"/>
          <p:cNvSpPr/>
          <p:nvPr/>
        </p:nvSpPr>
        <p:spPr>
          <a:xfrm>
            <a:off x="156" y="0"/>
            <a:ext cx="12073890" cy="11308715"/>
          </a:xfrm>
          <a:custGeom>
            <a:avLst/>
            <a:gdLst/>
            <a:ahLst/>
            <a:cxnLst/>
            <a:rect l="l" t="t" r="r" b="b"/>
            <a:pathLst>
              <a:path w="12073890" h="11308715">
                <a:moveTo>
                  <a:pt x="10779191" y="0"/>
                </a:moveTo>
                <a:lnTo>
                  <a:pt x="0" y="0"/>
                </a:lnTo>
                <a:lnTo>
                  <a:pt x="0" y="11308256"/>
                </a:lnTo>
                <a:lnTo>
                  <a:pt x="12073621" y="11308256"/>
                </a:lnTo>
                <a:lnTo>
                  <a:pt x="10779191" y="0"/>
                </a:lnTo>
                <a:close/>
              </a:path>
            </a:pathLst>
          </a:custGeom>
          <a:solidFill>
            <a:srgbClr val="317957"/>
          </a:solidFill>
        </p:spPr>
        <p:txBody>
          <a:bodyPr wrap="square" lIns="0" tIns="0" rIns="0" bIns="0" rtlCol="0"/>
          <a:lstStyle/>
          <a:p>
            <a:endParaRPr/>
          </a:p>
        </p:txBody>
      </p:sp>
      <p:sp>
        <p:nvSpPr>
          <p:cNvPr id="2" name="Holder 2"/>
          <p:cNvSpPr>
            <a:spLocks noGrp="1"/>
          </p:cNvSpPr>
          <p:nvPr>
            <p:ph type="ctrTitle"/>
          </p:nvPr>
        </p:nvSpPr>
        <p:spPr>
          <a:xfrm>
            <a:off x="1139368" y="1986201"/>
            <a:ext cx="8595360" cy="4142104"/>
          </a:xfrm>
          <a:prstGeom prst="rect">
            <a:avLst/>
          </a:prstGeom>
        </p:spPr>
        <p:txBody>
          <a:bodyPr wrap="square" lIns="0" tIns="0" rIns="0" bIns="0">
            <a:spAutoFit/>
          </a:bodyPr>
          <a:lstStyle>
            <a:lvl1pPr>
              <a:defRPr sz="16100" b="1" i="0">
                <a:solidFill>
                  <a:schemeClr val="bg1"/>
                </a:solidFill>
                <a:latin typeface="TradeGothic"/>
                <a:cs typeface="TradeGothic"/>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1" i="0">
                <a:solidFill>
                  <a:srgbClr val="317957"/>
                </a:solidFill>
                <a:latin typeface="Avenir LT Std 65 Medium"/>
                <a:cs typeface="Avenir LT Std 65 Medium"/>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1" i="0">
                <a:solidFill>
                  <a:srgbClr val="317957"/>
                </a:solidFill>
                <a:latin typeface="Avenir LT Std 65 Medium"/>
                <a:cs typeface="Avenir LT Std 65 Medium"/>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400" b="1" i="0">
                <a:solidFill>
                  <a:srgbClr val="317957"/>
                </a:solidFill>
                <a:latin typeface="Avenir LT Std 65 Medium"/>
                <a:cs typeface="Avenir LT Std 65 Medium"/>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endParaRPr/>
          </a:p>
        </p:txBody>
      </p:sp>
      <p:sp>
        <p:nvSpPr>
          <p:cNvPr id="2" name="Holder 2"/>
          <p:cNvSpPr>
            <a:spLocks noGrp="1"/>
          </p:cNvSpPr>
          <p:nvPr>
            <p:ph type="title"/>
          </p:nvPr>
        </p:nvSpPr>
        <p:spPr>
          <a:xfrm>
            <a:off x="5755199" y="1370549"/>
            <a:ext cx="8593701" cy="1156335"/>
          </a:xfrm>
          <a:prstGeom prst="rect">
            <a:avLst/>
          </a:prstGeom>
        </p:spPr>
        <p:txBody>
          <a:bodyPr wrap="square" lIns="0" tIns="0" rIns="0" bIns="0">
            <a:spAutoFit/>
          </a:bodyPr>
          <a:lstStyle>
            <a:lvl1pPr>
              <a:defRPr sz="7400" b="1" i="0">
                <a:solidFill>
                  <a:srgbClr val="317957"/>
                </a:solidFill>
                <a:latin typeface="Avenir LT Std 65 Medium"/>
                <a:cs typeface="Avenir LT Std 65 Medium"/>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5/7/2025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18" Type="http://schemas.openxmlformats.org/officeDocument/2006/relationships/image" Target="../media/image32.jpeg"/><Relationship Id="rId3" Type="http://schemas.openxmlformats.org/officeDocument/2006/relationships/image" Target="../media/image3.png"/><Relationship Id="rId21" Type="http://schemas.openxmlformats.org/officeDocument/2006/relationships/image" Target="../media/image35.jpeg"/><Relationship Id="rId7" Type="http://schemas.openxmlformats.org/officeDocument/2006/relationships/image" Target="../media/image22.png"/><Relationship Id="rId12" Type="http://schemas.openxmlformats.org/officeDocument/2006/relationships/image" Target="../media/image26.png"/><Relationship Id="rId17" Type="http://schemas.openxmlformats.org/officeDocument/2006/relationships/image" Target="../media/image31.jpeg"/><Relationship Id="rId2" Type="http://schemas.openxmlformats.org/officeDocument/2006/relationships/image" Target="../media/image18.jpg"/><Relationship Id="rId16" Type="http://schemas.openxmlformats.org/officeDocument/2006/relationships/image" Target="../media/image30.jpg"/><Relationship Id="rId20" Type="http://schemas.openxmlformats.org/officeDocument/2006/relationships/image" Target="../media/image34.jpe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9.png"/><Relationship Id="rId23" Type="http://schemas.openxmlformats.org/officeDocument/2006/relationships/image" Target="../media/image37.jpg"/><Relationship Id="rId10" Type="http://schemas.openxmlformats.org/officeDocument/2006/relationships/image" Target="../media/image10.png"/><Relationship Id="rId19" Type="http://schemas.openxmlformats.org/officeDocument/2006/relationships/image" Target="../media/image33.jp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8.png"/><Relationship Id="rId22" Type="http://schemas.openxmlformats.org/officeDocument/2006/relationships/image" Target="../media/image36.jp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image" Target="../media/image18.jp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image" Target="../media/image18.jpg"/><Relationship Id="rId16" Type="http://schemas.openxmlformats.org/officeDocument/2006/relationships/image" Target="../media/image38.jp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image" Target="../media/image18.jp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image" Target="../media/image18.jp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29.png"/><Relationship Id="rId10"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2">
            <a:extLst>
              <a:ext uri="{28A0092B-C50C-407E-A947-70E740481C1C}">
                <a14:useLocalDpi xmlns:a14="http://schemas.microsoft.com/office/drawing/2010/main" val="0"/>
              </a:ext>
            </a:extLst>
          </a:blip>
          <a:srcRect l="12300" r="12300"/>
          <a:stretch/>
        </p:blipFill>
        <p:spPr>
          <a:xfrm>
            <a:off x="5106473" y="-10734"/>
            <a:ext cx="15034345" cy="11320084"/>
          </a:xfrm>
          <a:prstGeom prst="rect">
            <a:avLst/>
          </a:prstGeom>
        </p:spPr>
      </p:pic>
      <p:sp>
        <p:nvSpPr>
          <p:cNvPr id="2" name="object 2"/>
          <p:cNvSpPr/>
          <p:nvPr/>
        </p:nvSpPr>
        <p:spPr>
          <a:xfrm>
            <a:off x="0" y="0"/>
            <a:ext cx="10585294" cy="11328146"/>
          </a:xfrm>
          <a:custGeom>
            <a:avLst/>
            <a:gdLst/>
            <a:ahLst/>
            <a:cxnLst/>
            <a:rect l="l" t="t" r="r" b="b"/>
            <a:pathLst>
              <a:path w="10036810" h="11308715">
                <a:moveTo>
                  <a:pt x="8960095" y="0"/>
                </a:moveTo>
                <a:lnTo>
                  <a:pt x="0" y="0"/>
                </a:lnTo>
                <a:lnTo>
                  <a:pt x="0" y="11308256"/>
                </a:lnTo>
                <a:lnTo>
                  <a:pt x="10036210" y="11308256"/>
                </a:lnTo>
                <a:lnTo>
                  <a:pt x="8960095"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1" name="object 5"/>
          <p:cNvGrpSpPr/>
          <p:nvPr/>
        </p:nvGrpSpPr>
        <p:grpSpPr>
          <a:xfrm>
            <a:off x="527050" y="9693275"/>
            <a:ext cx="3496310" cy="1200785"/>
            <a:chOff x="1241695" y="8599693"/>
            <a:chExt cx="3496310" cy="1200785"/>
          </a:xfrm>
        </p:grpSpPr>
        <p:pic>
          <p:nvPicPr>
            <p:cNvPr id="32" name="object 6"/>
            <p:cNvPicPr/>
            <p:nvPr/>
          </p:nvPicPr>
          <p:blipFill>
            <a:blip r:embed="rId3" cstate="print"/>
            <a:stretch>
              <a:fillRect/>
            </a:stretch>
          </p:blipFill>
          <p:spPr>
            <a:xfrm>
              <a:off x="2704636" y="8925848"/>
              <a:ext cx="163690" cy="244103"/>
            </a:xfrm>
            <a:prstGeom prst="rect">
              <a:avLst/>
            </a:prstGeom>
          </p:spPr>
        </p:pic>
        <p:pic>
          <p:nvPicPr>
            <p:cNvPr id="33" name="object 7"/>
            <p:cNvPicPr/>
            <p:nvPr/>
          </p:nvPicPr>
          <p:blipFill>
            <a:blip r:embed="rId4" cstate="print"/>
            <a:stretch>
              <a:fillRect/>
            </a:stretch>
          </p:blipFill>
          <p:spPr>
            <a:xfrm>
              <a:off x="2173049" y="8925848"/>
              <a:ext cx="218251" cy="244103"/>
            </a:xfrm>
            <a:prstGeom prst="rect">
              <a:avLst/>
            </a:prstGeom>
          </p:spPr>
        </p:pic>
        <p:pic>
          <p:nvPicPr>
            <p:cNvPr id="34" name="object 8"/>
            <p:cNvPicPr/>
            <p:nvPr/>
          </p:nvPicPr>
          <p:blipFill>
            <a:blip r:embed="rId5" cstate="print"/>
            <a:stretch>
              <a:fillRect/>
            </a:stretch>
          </p:blipFill>
          <p:spPr>
            <a:xfrm>
              <a:off x="2421267" y="8921899"/>
              <a:ext cx="251287" cy="251999"/>
            </a:xfrm>
            <a:prstGeom prst="rect">
              <a:avLst/>
            </a:prstGeom>
          </p:spPr>
        </p:pic>
        <p:pic>
          <p:nvPicPr>
            <p:cNvPr id="35" name="object 9"/>
            <p:cNvPicPr/>
            <p:nvPr/>
          </p:nvPicPr>
          <p:blipFill>
            <a:blip r:embed="rId6" cstate="print"/>
            <a:stretch>
              <a:fillRect/>
            </a:stretch>
          </p:blipFill>
          <p:spPr>
            <a:xfrm>
              <a:off x="2908797" y="8921899"/>
              <a:ext cx="420085" cy="251999"/>
            </a:xfrm>
            <a:prstGeom prst="rect">
              <a:avLst/>
            </a:prstGeom>
          </p:spPr>
        </p:pic>
        <p:sp>
          <p:nvSpPr>
            <p:cNvPr id="36" name="object 10"/>
            <p:cNvSpPr/>
            <p:nvPr/>
          </p:nvSpPr>
          <p:spPr>
            <a:xfrm>
              <a:off x="3354451" y="8926123"/>
              <a:ext cx="163195" cy="243840"/>
            </a:xfrm>
            <a:custGeom>
              <a:avLst/>
              <a:gdLst/>
              <a:ahLst/>
              <a:cxnLst/>
              <a:rect l="l" t="t" r="r" b="b"/>
              <a:pathLst>
                <a:path w="163195"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7" name="object 11"/>
            <p:cNvPicPr/>
            <p:nvPr/>
          </p:nvPicPr>
          <p:blipFill>
            <a:blip r:embed="rId7" cstate="print"/>
            <a:stretch>
              <a:fillRect/>
            </a:stretch>
          </p:blipFill>
          <p:spPr>
            <a:xfrm>
              <a:off x="3542161" y="8925847"/>
              <a:ext cx="176976" cy="244104"/>
            </a:xfrm>
            <a:prstGeom prst="rect">
              <a:avLst/>
            </a:prstGeom>
          </p:spPr>
        </p:pic>
        <p:pic>
          <p:nvPicPr>
            <p:cNvPr id="38" name="object 12"/>
            <p:cNvPicPr/>
            <p:nvPr/>
          </p:nvPicPr>
          <p:blipFill>
            <a:blip r:embed="rId8" cstate="print"/>
            <a:stretch>
              <a:fillRect/>
            </a:stretch>
          </p:blipFill>
          <p:spPr>
            <a:xfrm>
              <a:off x="3822704" y="8921899"/>
              <a:ext cx="149332" cy="251999"/>
            </a:xfrm>
            <a:prstGeom prst="rect">
              <a:avLst/>
            </a:prstGeom>
          </p:spPr>
        </p:pic>
        <p:sp>
          <p:nvSpPr>
            <p:cNvPr id="39" name="object 13"/>
            <p:cNvSpPr/>
            <p:nvPr/>
          </p:nvSpPr>
          <p:spPr>
            <a:xfrm>
              <a:off x="3991775" y="8925501"/>
              <a:ext cx="746760" cy="244475"/>
            </a:xfrm>
            <a:custGeom>
              <a:avLst/>
              <a:gdLst/>
              <a:ahLst/>
              <a:cxnLst/>
              <a:rect l="l" t="t" r="r" b="b"/>
              <a:pathLst>
                <a:path w="746760" h="244475">
                  <a:moveTo>
                    <a:pt x="169443" y="0"/>
                  </a:moveTo>
                  <a:lnTo>
                    <a:pt x="0" y="0"/>
                  </a:lnTo>
                  <a:lnTo>
                    <a:pt x="0" y="49530"/>
                  </a:lnTo>
                  <a:lnTo>
                    <a:pt x="59232" y="49530"/>
                  </a:lnTo>
                  <a:lnTo>
                    <a:pt x="59232" y="243840"/>
                  </a:lnTo>
                  <a:lnTo>
                    <a:pt x="110210" y="243840"/>
                  </a:lnTo>
                  <a:lnTo>
                    <a:pt x="110210" y="49530"/>
                  </a:lnTo>
                  <a:lnTo>
                    <a:pt x="169443" y="49530"/>
                  </a:lnTo>
                  <a:lnTo>
                    <a:pt x="169443" y="0"/>
                  </a:lnTo>
                  <a:close/>
                </a:path>
                <a:path w="746760" h="244475">
                  <a:moveTo>
                    <a:pt x="397751" y="244462"/>
                  </a:moveTo>
                  <a:lnTo>
                    <a:pt x="378460" y="192405"/>
                  </a:lnTo>
                  <a:lnTo>
                    <a:pt x="360235" y="143230"/>
                  </a:lnTo>
                  <a:lnTo>
                    <a:pt x="332028" y="67119"/>
                  </a:lnTo>
                  <a:lnTo>
                    <a:pt x="307276" y="355"/>
                  </a:lnTo>
                  <a:lnTo>
                    <a:pt x="305841" y="355"/>
                  </a:lnTo>
                  <a:lnTo>
                    <a:pt x="305841" y="143230"/>
                  </a:lnTo>
                  <a:lnTo>
                    <a:pt x="252006" y="143230"/>
                  </a:lnTo>
                  <a:lnTo>
                    <a:pt x="278930" y="67119"/>
                  </a:lnTo>
                  <a:lnTo>
                    <a:pt x="305841" y="143230"/>
                  </a:lnTo>
                  <a:lnTo>
                    <a:pt x="305841" y="355"/>
                  </a:lnTo>
                  <a:lnTo>
                    <a:pt x="250202" y="355"/>
                  </a:lnTo>
                  <a:lnTo>
                    <a:pt x="159753" y="244462"/>
                  </a:lnTo>
                  <a:lnTo>
                    <a:pt x="216827" y="244462"/>
                  </a:lnTo>
                  <a:lnTo>
                    <a:pt x="235127" y="192405"/>
                  </a:lnTo>
                  <a:lnTo>
                    <a:pt x="322364" y="192405"/>
                  </a:lnTo>
                  <a:lnTo>
                    <a:pt x="340677" y="244462"/>
                  </a:lnTo>
                  <a:lnTo>
                    <a:pt x="397751" y="244462"/>
                  </a:lnTo>
                  <a:close/>
                </a:path>
                <a:path w="746760" h="244475">
                  <a:moveTo>
                    <a:pt x="557847" y="0"/>
                  </a:moveTo>
                  <a:lnTo>
                    <a:pt x="388416" y="0"/>
                  </a:lnTo>
                  <a:lnTo>
                    <a:pt x="388416" y="49530"/>
                  </a:lnTo>
                  <a:lnTo>
                    <a:pt x="447649" y="49530"/>
                  </a:lnTo>
                  <a:lnTo>
                    <a:pt x="447649" y="243840"/>
                  </a:lnTo>
                  <a:lnTo>
                    <a:pt x="498614" y="243840"/>
                  </a:lnTo>
                  <a:lnTo>
                    <a:pt x="498614" y="49530"/>
                  </a:lnTo>
                  <a:lnTo>
                    <a:pt x="557847" y="49530"/>
                  </a:lnTo>
                  <a:lnTo>
                    <a:pt x="557847" y="0"/>
                  </a:lnTo>
                  <a:close/>
                </a:path>
                <a:path w="746760" h="244475">
                  <a:moveTo>
                    <a:pt x="746175" y="622"/>
                  </a:moveTo>
                  <a:lnTo>
                    <a:pt x="591959" y="622"/>
                  </a:lnTo>
                  <a:lnTo>
                    <a:pt x="591959" y="50152"/>
                  </a:lnTo>
                  <a:lnTo>
                    <a:pt x="591959" y="97142"/>
                  </a:lnTo>
                  <a:lnTo>
                    <a:pt x="591959" y="146672"/>
                  </a:lnTo>
                  <a:lnTo>
                    <a:pt x="591959" y="194932"/>
                  </a:lnTo>
                  <a:lnTo>
                    <a:pt x="591959" y="244462"/>
                  </a:lnTo>
                  <a:lnTo>
                    <a:pt x="746175" y="244462"/>
                  </a:lnTo>
                  <a:lnTo>
                    <a:pt x="746175" y="194932"/>
                  </a:lnTo>
                  <a:lnTo>
                    <a:pt x="642924" y="194932"/>
                  </a:lnTo>
                  <a:lnTo>
                    <a:pt x="642924" y="146672"/>
                  </a:lnTo>
                  <a:lnTo>
                    <a:pt x="723696" y="146672"/>
                  </a:lnTo>
                  <a:lnTo>
                    <a:pt x="723696" y="97142"/>
                  </a:lnTo>
                  <a:lnTo>
                    <a:pt x="642924" y="97142"/>
                  </a:lnTo>
                  <a:lnTo>
                    <a:pt x="642924" y="50152"/>
                  </a:lnTo>
                  <a:lnTo>
                    <a:pt x="746175" y="50152"/>
                  </a:lnTo>
                  <a:lnTo>
                    <a:pt x="746175" y="622"/>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0" name="object 14"/>
            <p:cNvPicPr/>
            <p:nvPr/>
          </p:nvPicPr>
          <p:blipFill>
            <a:blip r:embed="rId9" cstate="print"/>
            <a:stretch>
              <a:fillRect/>
            </a:stretch>
          </p:blipFill>
          <p:spPr>
            <a:xfrm>
              <a:off x="2189675" y="9273528"/>
              <a:ext cx="150538" cy="204671"/>
            </a:xfrm>
            <a:prstGeom prst="rect">
              <a:avLst/>
            </a:prstGeom>
          </p:spPr>
        </p:pic>
        <p:pic>
          <p:nvPicPr>
            <p:cNvPr id="41" name="object 15"/>
            <p:cNvPicPr/>
            <p:nvPr/>
          </p:nvPicPr>
          <p:blipFill>
            <a:blip r:embed="rId10" cstate="print"/>
            <a:stretch>
              <a:fillRect/>
            </a:stretch>
          </p:blipFill>
          <p:spPr>
            <a:xfrm>
              <a:off x="2399792" y="9273528"/>
              <a:ext cx="169699" cy="199593"/>
            </a:xfrm>
            <a:prstGeom prst="rect">
              <a:avLst/>
            </a:prstGeom>
          </p:spPr>
        </p:pic>
        <p:sp>
          <p:nvSpPr>
            <p:cNvPr id="42" name="object 16"/>
            <p:cNvSpPr/>
            <p:nvPr/>
          </p:nvSpPr>
          <p:spPr>
            <a:xfrm>
              <a:off x="2629918" y="9273528"/>
              <a:ext cx="24130" cy="200025"/>
            </a:xfrm>
            <a:custGeom>
              <a:avLst/>
              <a:gdLst/>
              <a:ahLst/>
              <a:cxnLst/>
              <a:rect l="l" t="t" r="r" b="b"/>
              <a:pathLst>
                <a:path w="24130" h="200025">
                  <a:moveTo>
                    <a:pt x="23674" y="0"/>
                  </a:moveTo>
                  <a:lnTo>
                    <a:pt x="0" y="0"/>
                  </a:lnTo>
                  <a:lnTo>
                    <a:pt x="0" y="199593"/>
                  </a:lnTo>
                  <a:lnTo>
                    <a:pt x="23674" y="199593"/>
                  </a:lnTo>
                  <a:lnTo>
                    <a:pt x="2367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3" name="object 17"/>
            <p:cNvPicPr/>
            <p:nvPr/>
          </p:nvPicPr>
          <p:blipFill>
            <a:blip r:embed="rId11" cstate="print"/>
            <a:stretch>
              <a:fillRect/>
            </a:stretch>
          </p:blipFill>
          <p:spPr>
            <a:xfrm>
              <a:off x="2686669" y="9273528"/>
              <a:ext cx="177322" cy="199593"/>
            </a:xfrm>
            <a:prstGeom prst="rect">
              <a:avLst/>
            </a:prstGeom>
          </p:spPr>
        </p:pic>
        <p:sp>
          <p:nvSpPr>
            <p:cNvPr id="44" name="object 18"/>
            <p:cNvSpPr/>
            <p:nvPr/>
          </p:nvSpPr>
          <p:spPr>
            <a:xfrm>
              <a:off x="2897060" y="9273532"/>
              <a:ext cx="130810" cy="199390"/>
            </a:xfrm>
            <a:custGeom>
              <a:avLst/>
              <a:gdLst/>
              <a:ahLst/>
              <a:cxnLst/>
              <a:rect l="l" t="t" r="r" b="b"/>
              <a:pathLst>
                <a:path w="130810" h="199390">
                  <a:moveTo>
                    <a:pt x="130517" y="177800"/>
                  </a:moveTo>
                  <a:lnTo>
                    <a:pt x="23660" y="177800"/>
                  </a:lnTo>
                  <a:lnTo>
                    <a:pt x="23660" y="106680"/>
                  </a:lnTo>
                  <a:lnTo>
                    <a:pt x="118681" y="106680"/>
                  </a:lnTo>
                  <a:lnTo>
                    <a:pt x="118681" y="85090"/>
                  </a:lnTo>
                  <a:lnTo>
                    <a:pt x="23660" y="85090"/>
                  </a:lnTo>
                  <a:lnTo>
                    <a:pt x="23660" y="21590"/>
                  </a:lnTo>
                  <a:lnTo>
                    <a:pt x="125437" y="21590"/>
                  </a:lnTo>
                  <a:lnTo>
                    <a:pt x="125437"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5" name="object 19"/>
            <p:cNvPicPr/>
            <p:nvPr/>
          </p:nvPicPr>
          <p:blipFill>
            <a:blip r:embed="rId12" cstate="print"/>
            <a:stretch>
              <a:fillRect/>
            </a:stretch>
          </p:blipFill>
          <p:spPr>
            <a:xfrm>
              <a:off x="3075031" y="9273528"/>
              <a:ext cx="137291" cy="199593"/>
            </a:xfrm>
            <a:prstGeom prst="rect">
              <a:avLst/>
            </a:prstGeom>
          </p:spPr>
        </p:pic>
        <p:pic>
          <p:nvPicPr>
            <p:cNvPr id="46" name="object 20"/>
            <p:cNvPicPr/>
            <p:nvPr/>
          </p:nvPicPr>
          <p:blipFill>
            <a:blip r:embed="rId13" cstate="print"/>
            <a:stretch>
              <a:fillRect/>
            </a:stretch>
          </p:blipFill>
          <p:spPr>
            <a:xfrm>
              <a:off x="3243986" y="9268461"/>
              <a:ext cx="131646" cy="209738"/>
            </a:xfrm>
            <a:prstGeom prst="rect">
              <a:avLst/>
            </a:prstGeom>
          </p:spPr>
        </p:pic>
        <p:sp>
          <p:nvSpPr>
            <p:cNvPr id="47" name="object 21"/>
            <p:cNvSpPr/>
            <p:nvPr/>
          </p:nvSpPr>
          <p:spPr>
            <a:xfrm>
              <a:off x="3425621" y="9273532"/>
              <a:ext cx="218440" cy="200025"/>
            </a:xfrm>
            <a:custGeom>
              <a:avLst/>
              <a:gdLst/>
              <a:ahLst/>
              <a:cxnLst/>
              <a:rect l="l" t="t" r="r" b="b"/>
              <a:pathLst>
                <a:path w="218439" h="200025">
                  <a:moveTo>
                    <a:pt x="23672" y="0"/>
                  </a:moveTo>
                  <a:lnTo>
                    <a:pt x="0" y="0"/>
                  </a:lnTo>
                  <a:lnTo>
                    <a:pt x="0" y="199593"/>
                  </a:lnTo>
                  <a:lnTo>
                    <a:pt x="23672" y="199593"/>
                  </a:lnTo>
                  <a:lnTo>
                    <a:pt x="23672" y="0"/>
                  </a:lnTo>
                  <a:close/>
                </a:path>
                <a:path w="218439" h="200025">
                  <a:moveTo>
                    <a:pt x="218008" y="406"/>
                  </a:moveTo>
                  <a:lnTo>
                    <a:pt x="62395" y="406"/>
                  </a:lnTo>
                  <a:lnTo>
                    <a:pt x="62395" y="21996"/>
                  </a:lnTo>
                  <a:lnTo>
                    <a:pt x="128358" y="21996"/>
                  </a:lnTo>
                  <a:lnTo>
                    <a:pt x="128358" y="199796"/>
                  </a:lnTo>
                  <a:lnTo>
                    <a:pt x="152031" y="199796"/>
                  </a:lnTo>
                  <a:lnTo>
                    <a:pt x="152031" y="21996"/>
                  </a:lnTo>
                  <a:lnTo>
                    <a:pt x="218008" y="21996"/>
                  </a:lnTo>
                  <a:lnTo>
                    <a:pt x="218008" y="406"/>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8" name="object 22"/>
            <p:cNvPicPr/>
            <p:nvPr/>
          </p:nvPicPr>
          <p:blipFill>
            <a:blip r:embed="rId14" cstate="print"/>
            <a:stretch>
              <a:fillRect/>
            </a:stretch>
          </p:blipFill>
          <p:spPr>
            <a:xfrm>
              <a:off x="3667536" y="9273528"/>
              <a:ext cx="172526" cy="199593"/>
            </a:xfrm>
            <a:prstGeom prst="rect">
              <a:avLst/>
            </a:prstGeom>
          </p:spPr>
        </p:pic>
        <p:sp>
          <p:nvSpPr>
            <p:cNvPr id="49" name="object 23"/>
            <p:cNvSpPr/>
            <p:nvPr/>
          </p:nvSpPr>
          <p:spPr>
            <a:xfrm>
              <a:off x="1450403" y="9635012"/>
              <a:ext cx="787400" cy="165735"/>
            </a:xfrm>
            <a:custGeom>
              <a:avLst/>
              <a:gdLst/>
              <a:ahLst/>
              <a:cxnLst/>
              <a:rect l="l" t="t" r="r" b="b"/>
              <a:pathLst>
                <a:path w="787400" h="165734">
                  <a:moveTo>
                    <a:pt x="564400" y="88011"/>
                  </a:moveTo>
                  <a:lnTo>
                    <a:pt x="337299" y="30746"/>
                  </a:lnTo>
                  <a:lnTo>
                    <a:pt x="291058" y="39547"/>
                  </a:lnTo>
                  <a:lnTo>
                    <a:pt x="277990" y="42037"/>
                  </a:lnTo>
                  <a:lnTo>
                    <a:pt x="215874" y="31496"/>
                  </a:lnTo>
                  <a:lnTo>
                    <a:pt x="0" y="85788"/>
                  </a:lnTo>
                  <a:lnTo>
                    <a:pt x="277685" y="165404"/>
                  </a:lnTo>
                  <a:lnTo>
                    <a:pt x="564400" y="88011"/>
                  </a:lnTo>
                  <a:close/>
                </a:path>
                <a:path w="787400" h="165734">
                  <a:moveTo>
                    <a:pt x="786853" y="27076"/>
                  </a:moveTo>
                  <a:lnTo>
                    <a:pt x="485889" y="0"/>
                  </a:lnTo>
                  <a:lnTo>
                    <a:pt x="485927" y="19977"/>
                  </a:lnTo>
                  <a:lnTo>
                    <a:pt x="695439" y="51638"/>
                  </a:lnTo>
                  <a:lnTo>
                    <a:pt x="786853" y="27076"/>
                  </a:lnTo>
                  <a:close/>
                </a:path>
              </a:pathLst>
            </a:custGeom>
            <a:solidFill>
              <a:srgbClr val="FCCE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24"/>
            <p:cNvSpPr/>
            <p:nvPr/>
          </p:nvSpPr>
          <p:spPr>
            <a:xfrm>
              <a:off x="1533931" y="8599695"/>
              <a:ext cx="389890" cy="800100"/>
            </a:xfrm>
            <a:custGeom>
              <a:avLst/>
              <a:gdLst/>
              <a:ahLst/>
              <a:cxnLst/>
              <a:rect l="l" t="t" r="r" b="b"/>
              <a:pathLst>
                <a:path w="389889" h="800100">
                  <a:moveTo>
                    <a:pt x="254927" y="62687"/>
                  </a:moveTo>
                  <a:lnTo>
                    <a:pt x="210985" y="54648"/>
                  </a:lnTo>
                  <a:lnTo>
                    <a:pt x="210985" y="161620"/>
                  </a:lnTo>
                  <a:lnTo>
                    <a:pt x="243268" y="165176"/>
                  </a:lnTo>
                  <a:lnTo>
                    <a:pt x="243268" y="69469"/>
                  </a:lnTo>
                  <a:lnTo>
                    <a:pt x="254927" y="62687"/>
                  </a:lnTo>
                  <a:close/>
                </a:path>
                <a:path w="389889" h="800100">
                  <a:moveTo>
                    <a:pt x="281089" y="73291"/>
                  </a:moveTo>
                  <a:lnTo>
                    <a:pt x="255854" y="63004"/>
                  </a:lnTo>
                  <a:lnTo>
                    <a:pt x="255689" y="166725"/>
                  </a:lnTo>
                  <a:lnTo>
                    <a:pt x="280784" y="174853"/>
                  </a:lnTo>
                  <a:lnTo>
                    <a:pt x="281089" y="73291"/>
                  </a:lnTo>
                  <a:close/>
                </a:path>
                <a:path w="389889" h="800100">
                  <a:moveTo>
                    <a:pt x="347916" y="73837"/>
                  </a:moveTo>
                  <a:lnTo>
                    <a:pt x="322084" y="36588"/>
                  </a:lnTo>
                  <a:lnTo>
                    <a:pt x="279120" y="14871"/>
                  </a:lnTo>
                  <a:lnTo>
                    <a:pt x="222808" y="1828"/>
                  </a:lnTo>
                  <a:lnTo>
                    <a:pt x="194157" y="0"/>
                  </a:lnTo>
                  <a:lnTo>
                    <a:pt x="193865" y="0"/>
                  </a:lnTo>
                  <a:lnTo>
                    <a:pt x="177495" y="914"/>
                  </a:lnTo>
                  <a:lnTo>
                    <a:pt x="177495" y="55499"/>
                  </a:lnTo>
                  <a:lnTo>
                    <a:pt x="177495" y="162318"/>
                  </a:lnTo>
                  <a:lnTo>
                    <a:pt x="177215" y="162331"/>
                  </a:lnTo>
                  <a:lnTo>
                    <a:pt x="145199" y="165862"/>
                  </a:lnTo>
                  <a:lnTo>
                    <a:pt x="145199" y="70307"/>
                  </a:lnTo>
                  <a:lnTo>
                    <a:pt x="132283" y="63677"/>
                  </a:lnTo>
                  <a:lnTo>
                    <a:pt x="132626" y="119799"/>
                  </a:lnTo>
                  <a:lnTo>
                    <a:pt x="132791" y="167220"/>
                  </a:lnTo>
                  <a:lnTo>
                    <a:pt x="132156" y="167297"/>
                  </a:lnTo>
                  <a:lnTo>
                    <a:pt x="107048" y="175425"/>
                  </a:lnTo>
                  <a:lnTo>
                    <a:pt x="107048" y="74244"/>
                  </a:lnTo>
                  <a:lnTo>
                    <a:pt x="120091" y="69088"/>
                  </a:lnTo>
                  <a:lnTo>
                    <a:pt x="123012" y="67945"/>
                  </a:lnTo>
                  <a:lnTo>
                    <a:pt x="122974" y="67792"/>
                  </a:lnTo>
                  <a:lnTo>
                    <a:pt x="132283" y="63677"/>
                  </a:lnTo>
                  <a:lnTo>
                    <a:pt x="177495" y="55499"/>
                  </a:lnTo>
                  <a:lnTo>
                    <a:pt x="177495" y="914"/>
                  </a:lnTo>
                  <a:lnTo>
                    <a:pt x="138887" y="6057"/>
                  </a:lnTo>
                  <a:lnTo>
                    <a:pt x="89776" y="23456"/>
                  </a:lnTo>
                  <a:lnTo>
                    <a:pt x="52133" y="53162"/>
                  </a:lnTo>
                  <a:lnTo>
                    <a:pt x="44323" y="86741"/>
                  </a:lnTo>
                  <a:lnTo>
                    <a:pt x="89242" y="99860"/>
                  </a:lnTo>
                  <a:lnTo>
                    <a:pt x="89954" y="189725"/>
                  </a:lnTo>
                  <a:lnTo>
                    <a:pt x="86753" y="192481"/>
                  </a:lnTo>
                  <a:lnTo>
                    <a:pt x="86791" y="204571"/>
                  </a:lnTo>
                  <a:lnTo>
                    <a:pt x="59791" y="212051"/>
                  </a:lnTo>
                  <a:lnTo>
                    <a:pt x="51181" y="650748"/>
                  </a:lnTo>
                  <a:lnTo>
                    <a:pt x="194157" y="619061"/>
                  </a:lnTo>
                  <a:lnTo>
                    <a:pt x="194157" y="190995"/>
                  </a:lnTo>
                  <a:lnTo>
                    <a:pt x="326682" y="221424"/>
                  </a:lnTo>
                  <a:lnTo>
                    <a:pt x="326478" y="207975"/>
                  </a:lnTo>
                  <a:lnTo>
                    <a:pt x="252742" y="190995"/>
                  </a:lnTo>
                  <a:lnTo>
                    <a:pt x="194157" y="177520"/>
                  </a:lnTo>
                  <a:lnTo>
                    <a:pt x="194157" y="175425"/>
                  </a:lnTo>
                  <a:lnTo>
                    <a:pt x="194157" y="165862"/>
                  </a:lnTo>
                  <a:lnTo>
                    <a:pt x="194157" y="55499"/>
                  </a:lnTo>
                  <a:lnTo>
                    <a:pt x="194157" y="7023"/>
                  </a:lnTo>
                  <a:lnTo>
                    <a:pt x="221957" y="8610"/>
                  </a:lnTo>
                  <a:lnTo>
                    <a:pt x="274485" y="20612"/>
                  </a:lnTo>
                  <a:lnTo>
                    <a:pt x="316585" y="42087"/>
                  </a:lnTo>
                  <a:lnTo>
                    <a:pt x="342430" y="79336"/>
                  </a:lnTo>
                  <a:lnTo>
                    <a:pt x="343801" y="79362"/>
                  </a:lnTo>
                  <a:lnTo>
                    <a:pt x="347916" y="73837"/>
                  </a:lnTo>
                  <a:close/>
                </a:path>
                <a:path w="389889" h="800100">
                  <a:moveTo>
                    <a:pt x="389788" y="678040"/>
                  </a:moveTo>
                  <a:lnTo>
                    <a:pt x="194157" y="638048"/>
                  </a:lnTo>
                  <a:lnTo>
                    <a:pt x="0" y="679157"/>
                  </a:lnTo>
                  <a:lnTo>
                    <a:pt x="203" y="697788"/>
                  </a:lnTo>
                  <a:lnTo>
                    <a:pt x="13931" y="695439"/>
                  </a:lnTo>
                  <a:lnTo>
                    <a:pt x="15074" y="799998"/>
                  </a:lnTo>
                  <a:lnTo>
                    <a:pt x="194157" y="781507"/>
                  </a:lnTo>
                  <a:lnTo>
                    <a:pt x="194157" y="658558"/>
                  </a:lnTo>
                  <a:lnTo>
                    <a:pt x="389674" y="697788"/>
                  </a:lnTo>
                  <a:lnTo>
                    <a:pt x="389788" y="67804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25"/>
            <p:cNvSpPr/>
            <p:nvPr/>
          </p:nvSpPr>
          <p:spPr>
            <a:xfrm>
              <a:off x="1241695" y="9635879"/>
              <a:ext cx="277495" cy="52705"/>
            </a:xfrm>
            <a:custGeom>
              <a:avLst/>
              <a:gdLst/>
              <a:ahLst/>
              <a:cxnLst/>
              <a:rect l="l" t="t" r="r" b="b"/>
              <a:pathLst>
                <a:path w="277494" h="52704">
                  <a:moveTo>
                    <a:pt x="277412" y="0"/>
                  </a:moveTo>
                  <a:lnTo>
                    <a:pt x="0" y="27171"/>
                  </a:lnTo>
                  <a:lnTo>
                    <a:pt x="88373" y="52427"/>
                  </a:lnTo>
                  <a:lnTo>
                    <a:pt x="277357" y="21611"/>
                  </a:lnTo>
                  <a:lnTo>
                    <a:pt x="277412" y="0"/>
                  </a:lnTo>
                  <a:close/>
                </a:path>
              </a:pathLst>
            </a:custGeom>
            <a:solidFill>
              <a:srgbClr val="FCCE4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26"/>
            <p:cNvSpPr/>
            <p:nvPr/>
          </p:nvSpPr>
          <p:spPr>
            <a:xfrm>
              <a:off x="1757410" y="8861619"/>
              <a:ext cx="77470" cy="306705"/>
            </a:xfrm>
            <a:custGeom>
              <a:avLst/>
              <a:gdLst/>
              <a:ahLst/>
              <a:cxnLst/>
              <a:rect l="l" t="t" r="r" b="b"/>
              <a:pathLst>
                <a:path w="77469" h="306704">
                  <a:moveTo>
                    <a:pt x="0" y="0"/>
                  </a:moveTo>
                  <a:lnTo>
                    <a:pt x="186" y="8952"/>
                  </a:lnTo>
                  <a:lnTo>
                    <a:pt x="1519" y="290521"/>
                  </a:lnTo>
                  <a:lnTo>
                    <a:pt x="77451" y="306374"/>
                  </a:lnTo>
                  <a:lnTo>
                    <a:pt x="77146" y="297830"/>
                  </a:lnTo>
                  <a:lnTo>
                    <a:pt x="9946" y="283684"/>
                  </a:lnTo>
                  <a:lnTo>
                    <a:pt x="8700" y="10711"/>
                  </a:lnTo>
                  <a:lnTo>
                    <a:pt x="62185" y="21779"/>
                  </a:lnTo>
                  <a:lnTo>
                    <a:pt x="62491" y="13224"/>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53" name="object 27"/>
            <p:cNvPicPr/>
            <p:nvPr/>
          </p:nvPicPr>
          <p:blipFill>
            <a:blip r:embed="rId15" cstate="print"/>
            <a:stretch>
              <a:fillRect/>
            </a:stretch>
          </p:blipFill>
          <p:spPr>
            <a:xfrm>
              <a:off x="1791066" y="9503110"/>
              <a:ext cx="89524" cy="143449"/>
            </a:xfrm>
            <a:prstGeom prst="rect">
              <a:avLst/>
            </a:prstGeom>
          </p:spPr>
        </p:pic>
        <p:sp>
          <p:nvSpPr>
            <p:cNvPr id="54" name="object 28"/>
            <p:cNvSpPr/>
            <p:nvPr/>
          </p:nvSpPr>
          <p:spPr>
            <a:xfrm>
              <a:off x="1510008" y="9400130"/>
              <a:ext cx="436245" cy="276860"/>
            </a:xfrm>
            <a:custGeom>
              <a:avLst/>
              <a:gdLst/>
              <a:ahLst/>
              <a:cxnLst/>
              <a:rect l="l" t="t" r="r" b="b"/>
              <a:pathLst>
                <a:path w="436244" h="276859">
                  <a:moveTo>
                    <a:pt x="218084" y="92875"/>
                  </a:moveTo>
                  <a:lnTo>
                    <a:pt x="107293" y="92875"/>
                  </a:lnTo>
                  <a:lnTo>
                    <a:pt x="129582" y="97922"/>
                  </a:lnTo>
                  <a:lnTo>
                    <a:pt x="143736" y="110849"/>
                  </a:lnTo>
                  <a:lnTo>
                    <a:pt x="151589" y="128342"/>
                  </a:lnTo>
                  <a:lnTo>
                    <a:pt x="154978" y="147082"/>
                  </a:lnTo>
                  <a:lnTo>
                    <a:pt x="156178" y="257360"/>
                  </a:lnTo>
                  <a:lnTo>
                    <a:pt x="156286" y="265873"/>
                  </a:lnTo>
                  <a:lnTo>
                    <a:pt x="156276" y="266375"/>
                  </a:lnTo>
                  <a:lnTo>
                    <a:pt x="218084" y="276857"/>
                  </a:lnTo>
                  <a:lnTo>
                    <a:pt x="218084" y="92875"/>
                  </a:lnTo>
                  <a:close/>
                </a:path>
                <a:path w="436244" h="276859">
                  <a:moveTo>
                    <a:pt x="218084" y="0"/>
                  </a:moveTo>
                  <a:lnTo>
                    <a:pt x="0" y="20711"/>
                  </a:lnTo>
                  <a:lnTo>
                    <a:pt x="17098" y="45840"/>
                  </a:lnTo>
                  <a:lnTo>
                    <a:pt x="17098" y="205519"/>
                  </a:lnTo>
                  <a:lnTo>
                    <a:pt x="9161" y="210493"/>
                  </a:lnTo>
                  <a:lnTo>
                    <a:pt x="9046" y="257360"/>
                  </a:lnTo>
                  <a:lnTo>
                    <a:pt x="60939" y="248889"/>
                  </a:lnTo>
                  <a:lnTo>
                    <a:pt x="60458" y="154506"/>
                  </a:lnTo>
                  <a:lnTo>
                    <a:pt x="63110" y="134305"/>
                  </a:lnTo>
                  <a:lnTo>
                    <a:pt x="71432" y="114294"/>
                  </a:lnTo>
                  <a:lnTo>
                    <a:pt x="85977" y="98981"/>
                  </a:lnTo>
                  <a:lnTo>
                    <a:pt x="107293" y="92875"/>
                  </a:lnTo>
                  <a:lnTo>
                    <a:pt x="218084" y="92875"/>
                  </a:lnTo>
                  <a:lnTo>
                    <a:pt x="218084" y="17674"/>
                  </a:lnTo>
                  <a:lnTo>
                    <a:pt x="407016" y="17674"/>
                  </a:lnTo>
                  <a:lnTo>
                    <a:pt x="218084" y="0"/>
                  </a:lnTo>
                  <a:close/>
                </a:path>
                <a:path w="436244" h="276859">
                  <a:moveTo>
                    <a:pt x="407016" y="17674"/>
                  </a:moveTo>
                  <a:lnTo>
                    <a:pt x="218084" y="17674"/>
                  </a:lnTo>
                  <a:lnTo>
                    <a:pt x="424515" y="36082"/>
                  </a:lnTo>
                  <a:lnTo>
                    <a:pt x="436117" y="20397"/>
                  </a:lnTo>
                  <a:lnTo>
                    <a:pt x="407016" y="1767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3">
            <a:extLst>
              <a:ext uri="{FF2B5EF4-FFF2-40B4-BE49-F238E27FC236}">
                <a16:creationId xmlns:a16="http://schemas.microsoft.com/office/drawing/2014/main" id="{A5DDF343-989D-90D2-EB85-BAE185A1D581}"/>
              </a:ext>
            </a:extLst>
          </p:cNvPr>
          <p:cNvSpPr txBox="1"/>
          <p:nvPr/>
        </p:nvSpPr>
        <p:spPr>
          <a:xfrm>
            <a:off x="353669" y="815973"/>
            <a:ext cx="8820063" cy="2123658"/>
          </a:xfrm>
          <a:prstGeom prst="rect">
            <a:avLst/>
          </a:prstGeom>
          <a:noFill/>
        </p:spPr>
        <p:txBody>
          <a:bodyPr wrap="square" rtlCol="0">
            <a:spAutoFit/>
          </a:bodyPr>
          <a:lstStyle/>
          <a:p>
            <a:pPr algn="ctr"/>
            <a:r>
              <a:rPr lang="en-US" sz="6600" b="1" dirty="0">
                <a:solidFill>
                  <a:srgbClr val="FFC000"/>
                </a:solidFill>
                <a:effectLst>
                  <a:outerShdw blurRad="38100" dist="38100" dir="2700000" algn="tl">
                    <a:srgbClr val="000000">
                      <a:alpha val="43137"/>
                    </a:srgbClr>
                  </a:outerShdw>
                </a:effectLst>
              </a:rPr>
              <a:t>Norfolk State University </a:t>
            </a:r>
          </a:p>
          <a:p>
            <a:pPr algn="ctr"/>
            <a:r>
              <a:rPr lang="en-US" sz="6600" b="1" dirty="0">
                <a:solidFill>
                  <a:srgbClr val="FFC000"/>
                </a:solidFill>
                <a:effectLst>
                  <a:outerShdw blurRad="38100" dist="38100" dir="2700000" algn="tl">
                    <a:srgbClr val="000000">
                      <a:alpha val="43137"/>
                    </a:srgbClr>
                  </a:outerShdw>
                </a:effectLst>
              </a:rPr>
              <a:t>Faculty Senate</a:t>
            </a:r>
          </a:p>
        </p:txBody>
      </p:sp>
      <p:sp>
        <p:nvSpPr>
          <p:cNvPr id="5" name="TextBox 4">
            <a:extLst>
              <a:ext uri="{FF2B5EF4-FFF2-40B4-BE49-F238E27FC236}">
                <a16:creationId xmlns:a16="http://schemas.microsoft.com/office/drawing/2014/main" id="{6CC216B7-C465-B77B-7405-A9C76420601E}"/>
              </a:ext>
            </a:extLst>
          </p:cNvPr>
          <p:cNvSpPr txBox="1"/>
          <p:nvPr/>
        </p:nvSpPr>
        <p:spPr>
          <a:xfrm>
            <a:off x="701091" y="6825568"/>
            <a:ext cx="8785034" cy="1569660"/>
          </a:xfrm>
          <a:prstGeom prst="rect">
            <a:avLst/>
          </a:prstGeom>
          <a:noFill/>
        </p:spPr>
        <p:txBody>
          <a:bodyPr wrap="none" rtlCol="0">
            <a:spAutoFit/>
          </a:bodyPr>
          <a:lstStyle/>
          <a:p>
            <a:pPr algn="ctr"/>
            <a:r>
              <a:rPr lang="en-US" sz="4800" b="1" dirty="0">
                <a:solidFill>
                  <a:srgbClr val="FFC000"/>
                </a:solidFill>
              </a:rPr>
              <a:t>President: Robert K. Perkins, PhD </a:t>
            </a:r>
          </a:p>
          <a:p>
            <a:pPr algn="ctr"/>
            <a:r>
              <a:rPr lang="en-US" sz="4800" b="1" dirty="0">
                <a:solidFill>
                  <a:srgbClr val="FFC000"/>
                </a:solidFill>
              </a:rPr>
              <a:t>March 7, 2025</a:t>
            </a:r>
          </a:p>
        </p:txBody>
      </p:sp>
      <p:sp>
        <p:nvSpPr>
          <p:cNvPr id="7" name="TextBox 6">
            <a:extLst>
              <a:ext uri="{FF2B5EF4-FFF2-40B4-BE49-F238E27FC236}">
                <a16:creationId xmlns:a16="http://schemas.microsoft.com/office/drawing/2014/main" id="{B80CD67D-92BB-C52F-E6F4-4957B119F895}"/>
              </a:ext>
            </a:extLst>
          </p:cNvPr>
          <p:cNvSpPr txBox="1"/>
          <p:nvPr/>
        </p:nvSpPr>
        <p:spPr>
          <a:xfrm>
            <a:off x="0" y="4039132"/>
            <a:ext cx="9592840" cy="1200329"/>
          </a:xfrm>
          <a:prstGeom prst="rect">
            <a:avLst/>
          </a:prstGeom>
          <a:noFill/>
        </p:spPr>
        <p:txBody>
          <a:bodyPr wrap="square" rtlCol="0">
            <a:spAutoFit/>
          </a:bodyPr>
          <a:lstStyle/>
          <a:p>
            <a:pPr algn="ctr"/>
            <a:r>
              <a:rPr lang="en-US" sz="7200" b="1" dirty="0">
                <a:solidFill>
                  <a:schemeClr val="bg1">
                    <a:lumMod val="95000"/>
                  </a:schemeClr>
                </a:solidFill>
                <a:effectLst>
                  <a:outerShdw blurRad="38100" dist="38100" dir="2700000" algn="tl">
                    <a:srgbClr val="000000">
                      <a:alpha val="43137"/>
                    </a:srgbClr>
                  </a:outerShdw>
                </a:effectLst>
              </a:rPr>
              <a:t>BOV Meeting</a:t>
            </a:r>
          </a:p>
        </p:txBody>
      </p:sp>
      <p:sp>
        <p:nvSpPr>
          <p:cNvPr id="6" name="TextBox 5">
            <a:extLst>
              <a:ext uri="{FF2B5EF4-FFF2-40B4-BE49-F238E27FC236}">
                <a16:creationId xmlns:a16="http://schemas.microsoft.com/office/drawing/2014/main" id="{A1160AE8-E37E-3AB2-E797-54C6913A2ED4}"/>
              </a:ext>
            </a:extLst>
          </p:cNvPr>
          <p:cNvSpPr txBox="1"/>
          <p:nvPr/>
        </p:nvSpPr>
        <p:spPr>
          <a:xfrm>
            <a:off x="5033596" y="5468787"/>
            <a:ext cx="10067192"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2245767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D25F-41AF-82C5-7E0F-89FB03F21B71}"/>
              </a:ext>
            </a:extLst>
          </p:cNvPr>
          <p:cNvSpPr>
            <a:spLocks noGrp="1"/>
          </p:cNvSpPr>
          <p:nvPr>
            <p:ph type="ctrTitle"/>
          </p:nvPr>
        </p:nvSpPr>
        <p:spPr>
          <a:xfrm>
            <a:off x="1056241" y="589663"/>
            <a:ext cx="8595360" cy="2868432"/>
          </a:xfrm>
        </p:spPr>
        <p:txBody>
          <a:bodyPr wrap="square">
            <a:normAutofit/>
          </a:bodyPr>
          <a:lstStyle/>
          <a:p>
            <a:pPr algn="ctr">
              <a:lnSpc>
                <a:spcPct val="90000"/>
              </a:lnSpc>
            </a:pPr>
            <a:r>
              <a:rPr lang="en-US" sz="8900" dirty="0"/>
              <a:t>Semester Accomplishments</a:t>
            </a:r>
          </a:p>
        </p:txBody>
      </p:sp>
      <p:sp>
        <p:nvSpPr>
          <p:cNvPr id="6" name="Text Placeholder 5">
            <a:extLst>
              <a:ext uri="{FF2B5EF4-FFF2-40B4-BE49-F238E27FC236}">
                <a16:creationId xmlns:a16="http://schemas.microsoft.com/office/drawing/2014/main" id="{28072866-585B-84B3-19AD-BB156ABF4074}"/>
              </a:ext>
            </a:extLst>
          </p:cNvPr>
          <p:cNvSpPr>
            <a:spLocks noGrp="1"/>
          </p:cNvSpPr>
          <p:nvPr>
            <p:ph type="subTitle" idx="4"/>
          </p:nvPr>
        </p:nvSpPr>
        <p:spPr>
          <a:xfrm>
            <a:off x="631780" y="3744780"/>
            <a:ext cx="10536262" cy="7178143"/>
          </a:xfrm>
        </p:spPr>
        <p:txBody>
          <a:bodyPr wrap="square">
            <a:normAutofit lnSpcReduction="10000"/>
          </a:bodyPr>
          <a:lstStyle/>
          <a:p>
            <a:pPr marL="571500" indent="-571500">
              <a:spcAft>
                <a:spcPts val="600"/>
              </a:spcAft>
              <a:buFont typeface="Arial" panose="020B0604020202020204" pitchFamily="34" charset="0"/>
              <a:buChar char="•"/>
            </a:pPr>
            <a:r>
              <a:rPr lang="en-US" sz="3600" dirty="0"/>
              <a:t>Assisted in correcting serious University calendar issues</a:t>
            </a:r>
          </a:p>
          <a:p>
            <a:pPr marL="571500" indent="-571500">
              <a:spcAft>
                <a:spcPts val="600"/>
              </a:spcAft>
              <a:buFont typeface="Arial" panose="020B0604020202020204" pitchFamily="34" charset="0"/>
              <a:buChar char="•"/>
            </a:pPr>
            <a:r>
              <a:rPr lang="en-US" sz="3600" dirty="0"/>
              <a:t>Created a AI Academic Committee Ad Hoc</a:t>
            </a:r>
          </a:p>
          <a:p>
            <a:pPr marL="1028700" lvl="1" indent="-571500">
              <a:spcAft>
                <a:spcPts val="600"/>
              </a:spcAft>
              <a:buFont typeface="Arial" panose="020B0604020202020204" pitchFamily="34" charset="0"/>
              <a:buChar char="•"/>
            </a:pPr>
            <a:r>
              <a:rPr lang="en-US" sz="3600" dirty="0"/>
              <a:t>Led by Dr. Claude Turner, Computer Scientist</a:t>
            </a:r>
          </a:p>
          <a:p>
            <a:pPr marL="1028700" lvl="1" indent="-571500">
              <a:spcAft>
                <a:spcPts val="600"/>
              </a:spcAft>
              <a:buFont typeface="Arial" panose="020B0604020202020204" pitchFamily="34" charset="0"/>
              <a:buChar char="•"/>
            </a:pPr>
            <a:r>
              <a:rPr lang="en-US" sz="3600" dirty="0"/>
              <a:t>Representative from each college are members</a:t>
            </a:r>
          </a:p>
          <a:p>
            <a:pPr marL="571500" indent="-571500">
              <a:spcAft>
                <a:spcPts val="600"/>
              </a:spcAft>
              <a:buFont typeface="Arial" panose="020B0604020202020204" pitchFamily="34" charset="0"/>
              <a:buChar char="•"/>
            </a:pPr>
            <a:r>
              <a:rPr lang="en-US" sz="3600" dirty="0"/>
              <a:t>Assisted in developing the newly adopted General Education Curriculum </a:t>
            </a:r>
          </a:p>
          <a:p>
            <a:pPr marL="571500" indent="-571500">
              <a:spcAft>
                <a:spcPts val="600"/>
              </a:spcAft>
              <a:buFont typeface="Arial" panose="020B0604020202020204" pitchFamily="34" charset="0"/>
              <a:buChar char="•"/>
            </a:pPr>
            <a:r>
              <a:rPr lang="en-US" sz="3600" dirty="0"/>
              <a:t>Reactivated our membership with the State Faculty Senate</a:t>
            </a:r>
          </a:p>
          <a:p>
            <a:pPr marL="1028700" lvl="1" indent="-571500">
              <a:spcAft>
                <a:spcPts val="600"/>
              </a:spcAft>
              <a:buFont typeface="Arial" panose="020B0604020202020204" pitchFamily="34" charset="0"/>
              <a:buChar char="•"/>
            </a:pPr>
            <a:r>
              <a:rPr lang="en-US" sz="3600" dirty="0"/>
              <a:t>Led by Dr. Colita Fairfax</a:t>
            </a:r>
          </a:p>
          <a:p>
            <a:pPr marL="1028700" lvl="1" indent="-571500">
              <a:spcAft>
                <a:spcPts val="600"/>
              </a:spcAft>
              <a:buFont typeface="Arial" panose="020B0604020202020204" pitchFamily="34" charset="0"/>
              <a:buChar char="•"/>
            </a:pPr>
            <a:r>
              <a:rPr lang="en-US" sz="3600" dirty="0"/>
              <a:t>Three Senators attended the training in Richmond on January 10</a:t>
            </a:r>
            <a:r>
              <a:rPr lang="en-US" sz="3600" baseline="30000" dirty="0"/>
              <a:t>th</a:t>
            </a:r>
          </a:p>
          <a:p>
            <a:pPr>
              <a:spcAft>
                <a:spcPts val="600"/>
              </a:spcAft>
            </a:pPr>
            <a:endParaRPr lang="en-US" sz="3600" baseline="30000" dirty="0"/>
          </a:p>
          <a:p>
            <a:pPr marL="571500" indent="-571500">
              <a:spcAft>
                <a:spcPts val="600"/>
              </a:spcAft>
              <a:buFont typeface="Arial" panose="020B0604020202020204" pitchFamily="34" charset="0"/>
              <a:buChar char="•"/>
            </a:pPr>
            <a:endParaRPr lang="en-US" sz="3600" baseline="30000" dirty="0"/>
          </a:p>
          <a:p>
            <a:pPr marL="571500" indent="-571500">
              <a:spcAft>
                <a:spcPts val="600"/>
              </a:spcAft>
              <a:buFont typeface="Arial" panose="020B0604020202020204" pitchFamily="34" charset="0"/>
              <a:buChar char="•"/>
            </a:pPr>
            <a:endParaRPr lang="en-US" sz="3600" baseline="30000" dirty="0"/>
          </a:p>
          <a:p>
            <a:pPr marL="1028700" lvl="1" indent="-571500">
              <a:spcAft>
                <a:spcPts val="600"/>
              </a:spcAft>
              <a:buFont typeface="Arial" panose="020B0604020202020204" pitchFamily="34" charset="0"/>
              <a:buChar char="•"/>
            </a:pPr>
            <a:endParaRPr lang="en-US" sz="3600" dirty="0"/>
          </a:p>
          <a:p>
            <a:pPr>
              <a:spcAft>
                <a:spcPts val="600"/>
              </a:spcAft>
            </a:pPr>
            <a:endParaRPr lang="en-US" dirty="0"/>
          </a:p>
        </p:txBody>
      </p:sp>
    </p:spTree>
    <p:extLst>
      <p:ext uri="{BB962C8B-B14F-4D97-AF65-F5344CB8AC3E}">
        <p14:creationId xmlns:p14="http://schemas.microsoft.com/office/powerpoint/2010/main" val="782507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C2FDD-1327-FD1C-9D2E-2C1038D46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10441-DDBC-42C9-96D8-3133CBB6CDC3}"/>
              </a:ext>
            </a:extLst>
          </p:cNvPr>
          <p:cNvSpPr>
            <a:spLocks noGrp="1"/>
          </p:cNvSpPr>
          <p:nvPr>
            <p:ph type="ctrTitle"/>
          </p:nvPr>
        </p:nvSpPr>
        <p:spPr>
          <a:xfrm>
            <a:off x="1111658" y="421909"/>
            <a:ext cx="8595360" cy="3252098"/>
          </a:xfrm>
        </p:spPr>
        <p:txBody>
          <a:bodyPr wrap="square">
            <a:normAutofit fontScale="90000"/>
          </a:bodyPr>
          <a:lstStyle/>
          <a:p>
            <a:pPr algn="ctr">
              <a:lnSpc>
                <a:spcPct val="90000"/>
              </a:lnSpc>
            </a:pPr>
            <a:r>
              <a:rPr lang="en-US" sz="8900" dirty="0"/>
              <a:t>Semester Accomplishments (cont.)</a:t>
            </a:r>
          </a:p>
        </p:txBody>
      </p:sp>
      <p:sp>
        <p:nvSpPr>
          <p:cNvPr id="6" name="Text Placeholder 5">
            <a:extLst>
              <a:ext uri="{FF2B5EF4-FFF2-40B4-BE49-F238E27FC236}">
                <a16:creationId xmlns:a16="http://schemas.microsoft.com/office/drawing/2014/main" id="{EFFC71E4-FB53-388F-96B7-BA34D7346A12}"/>
              </a:ext>
            </a:extLst>
          </p:cNvPr>
          <p:cNvSpPr>
            <a:spLocks noGrp="1"/>
          </p:cNvSpPr>
          <p:nvPr>
            <p:ph type="subTitle" idx="4"/>
          </p:nvPr>
        </p:nvSpPr>
        <p:spPr>
          <a:xfrm>
            <a:off x="631780" y="4087091"/>
            <a:ext cx="10536262" cy="6835832"/>
          </a:xfrm>
        </p:spPr>
        <p:txBody>
          <a:bodyPr wrap="square">
            <a:normAutofit/>
          </a:bodyPr>
          <a:lstStyle/>
          <a:p>
            <a:pPr marL="571500" indent="-571500">
              <a:spcAft>
                <a:spcPts val="600"/>
              </a:spcAft>
              <a:buFont typeface="Arial" panose="020B0604020202020204" pitchFamily="34" charset="0"/>
              <a:buChar char="•"/>
            </a:pPr>
            <a:r>
              <a:rPr lang="en-US" sz="3600" dirty="0"/>
              <a:t>Partnering with Student Affairs for an initiative to increase the retention and graduation rates and inclusivity of black male students on campus.</a:t>
            </a:r>
          </a:p>
          <a:p>
            <a:pPr marL="571500" indent="-571500">
              <a:spcAft>
                <a:spcPts val="600"/>
              </a:spcAft>
              <a:buFont typeface="Arial" panose="020B0604020202020204" pitchFamily="34" charset="0"/>
              <a:buChar char="•"/>
            </a:pPr>
            <a:r>
              <a:rPr lang="en-US" sz="3600" dirty="0"/>
              <a:t>Working with Allied Health to bring the 2024 </a:t>
            </a:r>
            <a:r>
              <a:rPr lang="en-US" sz="3600" i="1" dirty="0">
                <a:solidFill>
                  <a:srgbClr val="000000"/>
                </a:solidFill>
                <a:effectLst/>
                <a:latin typeface="Calibri" panose="020F0502020204030204" pitchFamily="34" charset="0"/>
                <a:ea typeface="Times New Roman" panose="02020603050405020304" pitchFamily="18" charset="0"/>
              </a:rPr>
              <a:t>National Society of Allied Health (NSAH) to NSU</a:t>
            </a:r>
          </a:p>
          <a:p>
            <a:pPr marL="571500" indent="-571500">
              <a:spcAft>
                <a:spcPts val="600"/>
              </a:spcAft>
              <a:buFont typeface="Arial" panose="020B0604020202020204" pitchFamily="34" charset="0"/>
              <a:buChar char="•"/>
            </a:pPr>
            <a:r>
              <a:rPr lang="en-US" sz="3600" i="1" dirty="0">
                <a:solidFill>
                  <a:srgbClr val="000000"/>
                </a:solidFill>
                <a:latin typeface="Calibri" panose="020F0502020204030204" pitchFamily="34" charset="0"/>
              </a:rPr>
              <a:t>Reestablished our membership with the American Association of University Professors (AAUP)</a:t>
            </a:r>
          </a:p>
          <a:p>
            <a:pPr marL="1028700" lvl="1" indent="-571500">
              <a:spcAft>
                <a:spcPts val="600"/>
              </a:spcAft>
              <a:buFont typeface="Arial" panose="020B0604020202020204" pitchFamily="34" charset="0"/>
              <a:buChar char="•"/>
            </a:pPr>
            <a:r>
              <a:rPr lang="en-US" sz="3600" i="1" dirty="0">
                <a:solidFill>
                  <a:srgbClr val="000000"/>
                </a:solidFill>
                <a:latin typeface="Calibri" panose="020F0502020204030204" pitchFamily="34" charset="0"/>
              </a:rPr>
              <a:t>Led by Dr. Batrina Martin (President)</a:t>
            </a:r>
          </a:p>
          <a:p>
            <a:pPr marL="1028700" lvl="1" indent="-571500">
              <a:spcAft>
                <a:spcPts val="600"/>
              </a:spcAft>
              <a:buFont typeface="Arial" panose="020B0604020202020204" pitchFamily="34" charset="0"/>
              <a:buChar char="•"/>
            </a:pPr>
            <a:r>
              <a:rPr lang="en-US" sz="3600" i="1" dirty="0">
                <a:solidFill>
                  <a:srgbClr val="000000"/>
                </a:solidFill>
                <a:latin typeface="Calibri" panose="020F0502020204030204" pitchFamily="34" charset="0"/>
              </a:rPr>
              <a:t>Plan to be reinstated by the date of the regional conference</a:t>
            </a:r>
            <a:endParaRPr lang="en-US" sz="3600" dirty="0"/>
          </a:p>
          <a:p>
            <a:pPr>
              <a:spcAft>
                <a:spcPts val="600"/>
              </a:spcAft>
            </a:pPr>
            <a:endParaRPr lang="en-US" sz="3600" baseline="30000" dirty="0"/>
          </a:p>
          <a:p>
            <a:pPr marL="571500" indent="-571500">
              <a:spcAft>
                <a:spcPts val="600"/>
              </a:spcAft>
              <a:buFont typeface="Arial" panose="020B0604020202020204" pitchFamily="34" charset="0"/>
              <a:buChar char="•"/>
            </a:pPr>
            <a:endParaRPr lang="en-US" sz="3600" baseline="30000" dirty="0"/>
          </a:p>
          <a:p>
            <a:pPr marL="571500" indent="-571500">
              <a:spcAft>
                <a:spcPts val="600"/>
              </a:spcAft>
              <a:buFont typeface="Arial" panose="020B0604020202020204" pitchFamily="34" charset="0"/>
              <a:buChar char="•"/>
            </a:pPr>
            <a:endParaRPr lang="en-US" sz="3600" baseline="30000" dirty="0"/>
          </a:p>
          <a:p>
            <a:pPr marL="1028700" lvl="1" indent="-571500">
              <a:spcAft>
                <a:spcPts val="600"/>
              </a:spcAft>
              <a:buFont typeface="Arial" panose="020B0604020202020204" pitchFamily="34" charset="0"/>
              <a:buChar char="•"/>
            </a:pPr>
            <a:endParaRPr lang="en-US" sz="3600" dirty="0"/>
          </a:p>
          <a:p>
            <a:pPr>
              <a:spcAft>
                <a:spcPts val="600"/>
              </a:spcAft>
            </a:pPr>
            <a:endParaRPr lang="en-US" dirty="0"/>
          </a:p>
        </p:txBody>
      </p:sp>
    </p:spTree>
    <p:extLst>
      <p:ext uri="{BB962C8B-B14F-4D97-AF65-F5344CB8AC3E}">
        <p14:creationId xmlns:p14="http://schemas.microsoft.com/office/powerpoint/2010/main" val="2979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1CD3-5F72-3584-A7C2-625E41518BD3}"/>
              </a:ext>
            </a:extLst>
          </p:cNvPr>
          <p:cNvSpPr>
            <a:spLocks noGrp="1"/>
          </p:cNvSpPr>
          <p:nvPr>
            <p:ph type="title"/>
          </p:nvPr>
        </p:nvSpPr>
        <p:spPr>
          <a:xfrm>
            <a:off x="10460200" y="227601"/>
            <a:ext cx="8593701" cy="2942706"/>
          </a:xfrm>
        </p:spPr>
        <p:txBody>
          <a:bodyPr wrap="square" anchor="ctr">
            <a:normAutofit/>
          </a:bodyPr>
          <a:lstStyle/>
          <a:p>
            <a:pPr algn="ctr"/>
            <a:r>
              <a:rPr lang="en-US" sz="6000" dirty="0">
                <a:solidFill>
                  <a:schemeClr val="tx1"/>
                </a:solidFill>
              </a:rPr>
              <a:t>Faculty Spotlight:</a:t>
            </a:r>
            <a:br>
              <a:rPr lang="en-US" sz="6000" dirty="0">
                <a:solidFill>
                  <a:schemeClr val="tx1"/>
                </a:solidFill>
              </a:rPr>
            </a:br>
            <a:r>
              <a:rPr lang="en-US" i="1" dirty="0">
                <a:solidFill>
                  <a:srgbClr val="FFC000"/>
                </a:solidFill>
              </a:rPr>
              <a:t>Dr. Sheila A. Ward</a:t>
            </a:r>
          </a:p>
        </p:txBody>
      </p:sp>
      <p:pic>
        <p:nvPicPr>
          <p:cNvPr id="8" name="Picture 7" descr="A person leaning on a railing&#10;&#10;Description automatically generated">
            <a:extLst>
              <a:ext uri="{FF2B5EF4-FFF2-40B4-BE49-F238E27FC236}">
                <a16:creationId xmlns:a16="http://schemas.microsoft.com/office/drawing/2014/main" id="{21845C3F-1570-23EC-0A46-9D42B20DECFD}"/>
              </a:ext>
            </a:extLst>
          </p:cNvPr>
          <p:cNvPicPr>
            <a:picLocks noChangeAspect="1"/>
          </p:cNvPicPr>
          <p:nvPr/>
        </p:nvPicPr>
        <p:blipFill>
          <a:blip r:embed="rId2">
            <a:extLst>
              <a:ext uri="{28A0092B-C50C-407E-A947-70E740481C1C}">
                <a14:useLocalDpi xmlns:a14="http://schemas.microsoft.com/office/drawing/2010/main" val="0"/>
              </a:ext>
            </a:extLst>
          </a:blip>
          <a:srcRect l="22324" t="10584" r="23423"/>
          <a:stretch/>
        </p:blipFill>
        <p:spPr>
          <a:xfrm>
            <a:off x="315882" y="598517"/>
            <a:ext cx="9210503" cy="10112316"/>
          </a:xfrm>
          <a:prstGeom prst="rect">
            <a:avLst/>
          </a:prstGeom>
        </p:spPr>
      </p:pic>
      <p:sp>
        <p:nvSpPr>
          <p:cNvPr id="9" name="TextBox 8">
            <a:extLst>
              <a:ext uri="{FF2B5EF4-FFF2-40B4-BE49-F238E27FC236}">
                <a16:creationId xmlns:a16="http://schemas.microsoft.com/office/drawing/2014/main" id="{FAC3DDEA-09E9-2D1B-2739-1FE6311498C1}"/>
              </a:ext>
            </a:extLst>
          </p:cNvPr>
          <p:cNvSpPr txBox="1"/>
          <p:nvPr/>
        </p:nvSpPr>
        <p:spPr>
          <a:xfrm>
            <a:off x="10460200" y="2948635"/>
            <a:ext cx="9005453" cy="7540526"/>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rgbClr val="000000"/>
                </a:solidFill>
                <a:latin typeface="Aptos" panose="020B0004020202020204" pitchFamily="34" charset="0"/>
                <a:ea typeface="Times New Roman" panose="02020603050405020304" pitchFamily="18" charset="0"/>
                <a:cs typeface="Aptos" panose="020B0004020202020204" pitchFamily="34" charset="0"/>
              </a:rPr>
              <a:t>T</a:t>
            </a:r>
            <a:r>
              <a:rPr lang="en-US" sz="3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enured Professor in the Department of Health, Physical Education and Exercise Science </a:t>
            </a:r>
          </a:p>
          <a:p>
            <a:pPr marL="285750" indent="-285750">
              <a:buFont typeface="Arial" panose="020B0604020202020204" pitchFamily="34" charset="0"/>
              <a:buChar char="•"/>
            </a:pPr>
            <a:r>
              <a:rPr lang="en-US" sz="3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Project Director of the NSU Health and Wellness Initiative for Women</a:t>
            </a:r>
          </a:p>
          <a:p>
            <a:pPr marL="285750" indent="-285750">
              <a:buFont typeface="Arial" panose="020B0604020202020204" pitchFamily="34" charset="0"/>
              <a:buChar char="•"/>
            </a:pPr>
            <a:r>
              <a:rPr lang="en-US" sz="36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Newly Named </a:t>
            </a:r>
            <a:r>
              <a:rPr lang="en-US" sz="3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Trauma-Informed Healing-Centered Approaches Program Evaluator for the Virginia Department of Health</a:t>
            </a:r>
          </a:p>
          <a:p>
            <a:pPr marL="742950" lvl="1" indent="-285750">
              <a:buFont typeface="Arial" panose="020B0604020202020204" pitchFamily="34" charset="0"/>
              <a:buChar char="•"/>
            </a:pPr>
            <a:r>
              <a:rPr lang="en-US" sz="2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Collects and interprets complex evaluation data related to the effectiveness of the Trauma Informed Healing Centered Approaches (TIHCA) Program on Biomedical and Quality of Life indicators and funded agencies advancement along Trauma Informed metrics. Work with TIC staff and various external partners.</a:t>
            </a:r>
          </a:p>
        </p:txBody>
      </p:sp>
    </p:spTree>
    <p:extLst>
      <p:ext uri="{BB962C8B-B14F-4D97-AF65-F5344CB8AC3E}">
        <p14:creationId xmlns:p14="http://schemas.microsoft.com/office/powerpoint/2010/main" val="290346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3E8F-15DE-E045-F527-56D9B9A6F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43D2B9-FBB9-F355-DCF2-CB2217C9E833}"/>
              </a:ext>
            </a:extLst>
          </p:cNvPr>
          <p:cNvSpPr>
            <a:spLocks noGrp="1"/>
          </p:cNvSpPr>
          <p:nvPr>
            <p:ph type="title"/>
          </p:nvPr>
        </p:nvSpPr>
        <p:spPr>
          <a:xfrm>
            <a:off x="10368546" y="430973"/>
            <a:ext cx="8593701" cy="2942706"/>
          </a:xfrm>
        </p:spPr>
        <p:txBody>
          <a:bodyPr wrap="square" anchor="ctr">
            <a:normAutofit fontScale="90000"/>
          </a:bodyPr>
          <a:lstStyle/>
          <a:p>
            <a:pPr algn="ctr"/>
            <a:r>
              <a:rPr lang="en-US" sz="6000" dirty="0">
                <a:solidFill>
                  <a:schemeClr val="tx1"/>
                </a:solidFill>
              </a:rPr>
              <a:t>NSU Faculty Senate Salutes:</a:t>
            </a:r>
            <a:br>
              <a:rPr lang="en-US" sz="6000" dirty="0">
                <a:solidFill>
                  <a:schemeClr val="tx1"/>
                </a:solidFill>
              </a:rPr>
            </a:br>
            <a:br>
              <a:rPr lang="en-US" sz="6000" dirty="0">
                <a:solidFill>
                  <a:schemeClr val="tx1"/>
                </a:solidFill>
              </a:rPr>
            </a:br>
            <a:r>
              <a:rPr lang="en-US" sz="6000" dirty="0">
                <a:solidFill>
                  <a:srgbClr val="FFC000"/>
                </a:solidFill>
              </a:rPr>
              <a:t>Professor Carol Pretlow</a:t>
            </a:r>
            <a:endParaRPr lang="en-US" i="1" dirty="0">
              <a:solidFill>
                <a:srgbClr val="FFC000"/>
              </a:solidFill>
            </a:endParaRPr>
          </a:p>
        </p:txBody>
      </p:sp>
      <p:sp>
        <p:nvSpPr>
          <p:cNvPr id="9" name="TextBox 8">
            <a:extLst>
              <a:ext uri="{FF2B5EF4-FFF2-40B4-BE49-F238E27FC236}">
                <a16:creationId xmlns:a16="http://schemas.microsoft.com/office/drawing/2014/main" id="{A46E9252-4073-CA2A-13BD-C3AADEEB8600}"/>
              </a:ext>
            </a:extLst>
          </p:cNvPr>
          <p:cNvSpPr txBox="1"/>
          <p:nvPr/>
        </p:nvSpPr>
        <p:spPr>
          <a:xfrm>
            <a:off x="9407771" y="3584072"/>
            <a:ext cx="10142076" cy="729430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Tenured Professor in the Political Science Department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000000"/>
                </a:solidFill>
                <a:latin typeface="Aptos" panose="020B0004020202020204" pitchFamily="34" charset="0"/>
                <a:ea typeface="Times New Roman" panose="02020603050405020304" pitchFamily="18" charset="0"/>
                <a:cs typeface="Aptos" panose="020B0004020202020204" pitchFamily="34" charset="0"/>
              </a:rPr>
              <a:t>Alumnus of NSU (Mass Communications)</a:t>
            </a:r>
            <a:endParaRPr kumimoji="0" lang="en-US" sz="360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000000"/>
                </a:solidFill>
                <a:latin typeface="Aptos" panose="020B0004020202020204" pitchFamily="34" charset="0"/>
                <a:ea typeface="Times New Roman" panose="02020603050405020304" pitchFamily="18" charset="0"/>
                <a:cs typeface="Aptos" panose="020B0004020202020204" pitchFamily="34" charset="0"/>
              </a:rPr>
              <a:t>Law Professor and Constitutional Expert</a:t>
            </a:r>
            <a:endParaRPr kumimoji="0" lang="en-US" sz="360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000000"/>
                </a:solidFill>
                <a:latin typeface="Aptos" panose="020B0004020202020204" pitchFamily="34" charset="0"/>
                <a:ea typeface="Times New Roman" panose="02020603050405020304" pitchFamily="18" charset="0"/>
                <a:cs typeface="Aptos" panose="020B0004020202020204" pitchFamily="34" charset="0"/>
              </a:rPr>
              <a:t>Advocate for traditional Pedagogy and Learning Styles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000000"/>
                </a:solidFill>
                <a:latin typeface="Aptos" panose="020B0004020202020204" pitchFamily="34" charset="0"/>
                <a:ea typeface="Times New Roman" panose="02020603050405020304" pitchFamily="18" charset="0"/>
                <a:cs typeface="Aptos" panose="020B0004020202020204" pitchFamily="34" charset="0"/>
              </a:rPr>
              <a:t>She was an independent fashion consult, independent talk show host for WAVY-TV and WRAP Radio 85; and was a commentator of WHRO’S Another 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000000"/>
                </a:solidFill>
                <a:latin typeface="Aptos" panose="020B0004020202020204" pitchFamily="34" charset="0"/>
                <a:ea typeface="Times New Roman" panose="02020603050405020304" pitchFamily="18" charset="0"/>
                <a:cs typeface="Aptos" panose="020B0004020202020204" pitchFamily="34" charset="0"/>
              </a:rPr>
              <a:t>Loved by generations of students and alumni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Staple in the community </a:t>
            </a:r>
            <a:r>
              <a:rPr lang="en-US" sz="3600" dirty="0">
                <a:solidFill>
                  <a:srgbClr val="000000"/>
                </a:solidFill>
                <a:latin typeface="Aptos" panose="020B0004020202020204" pitchFamily="34" charset="0"/>
                <a:ea typeface="Times New Roman" panose="02020603050405020304" pitchFamily="18" charset="0"/>
                <a:cs typeface="Aptos" panose="020B0004020202020204" pitchFamily="34" charset="0"/>
              </a:rPr>
              <a:t>for social justice issues</a:t>
            </a:r>
            <a:endParaRPr kumimoji="0" lang="en-US" sz="2800" b="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000000"/>
                </a:solidFill>
                <a:latin typeface="Aptos" panose="020B0004020202020204" pitchFamily="34" charset="0"/>
                <a:ea typeface="Times New Roman" panose="02020603050405020304" pitchFamily="18" charset="0"/>
                <a:cs typeface="Aptos" panose="020B0004020202020204" pitchFamily="34" charset="0"/>
              </a:rPr>
              <a:t>Friend to the NSU Faculty Senate</a:t>
            </a:r>
          </a:p>
        </p:txBody>
      </p:sp>
      <p:pic>
        <p:nvPicPr>
          <p:cNvPr id="4" name="Picture 3" descr="A person sitting in a chair&#10;&#10;Description automatically generated">
            <a:extLst>
              <a:ext uri="{FF2B5EF4-FFF2-40B4-BE49-F238E27FC236}">
                <a16:creationId xmlns:a16="http://schemas.microsoft.com/office/drawing/2014/main" id="{B51852D7-4CF0-E28E-6410-BDB225705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809" y="430973"/>
            <a:ext cx="7835553" cy="1044740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9116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3E8F-15DE-E045-F527-56D9B9A6F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43D2B9-FBB9-F355-DCF2-CB2217C9E833}"/>
              </a:ext>
            </a:extLst>
          </p:cNvPr>
          <p:cNvSpPr>
            <a:spLocks noGrp="1"/>
          </p:cNvSpPr>
          <p:nvPr>
            <p:ph type="title"/>
          </p:nvPr>
        </p:nvSpPr>
        <p:spPr>
          <a:xfrm>
            <a:off x="10052050" y="660356"/>
            <a:ext cx="8991942" cy="2942706"/>
          </a:xfrm>
        </p:spPr>
        <p:txBody>
          <a:bodyPr wrap="square" anchor="ctr">
            <a:normAutofit fontScale="90000"/>
          </a:bodyPr>
          <a:lstStyle/>
          <a:p>
            <a:pPr algn="ctr"/>
            <a:r>
              <a:rPr lang="en-US" sz="6000" dirty="0">
                <a:solidFill>
                  <a:schemeClr val="tx1"/>
                </a:solidFill>
              </a:rPr>
              <a:t>NSU Faculty Senate Salutes:</a:t>
            </a:r>
            <a:br>
              <a:rPr lang="en-US" sz="6000" dirty="0">
                <a:solidFill>
                  <a:schemeClr val="tx1"/>
                </a:solidFill>
              </a:rPr>
            </a:br>
            <a:br>
              <a:rPr lang="en-US" sz="6000" dirty="0">
                <a:solidFill>
                  <a:schemeClr val="tx1"/>
                </a:solidFill>
              </a:rPr>
            </a:br>
            <a:r>
              <a:rPr lang="en-US" sz="6000" dirty="0">
                <a:solidFill>
                  <a:srgbClr val="FFC000"/>
                </a:solidFill>
              </a:rPr>
              <a:t>Professor Milton Ferguson, Sr.</a:t>
            </a:r>
            <a:endParaRPr lang="en-US" i="1" dirty="0">
              <a:solidFill>
                <a:srgbClr val="FFC000"/>
              </a:solidFill>
            </a:endParaRPr>
          </a:p>
        </p:txBody>
      </p:sp>
      <p:sp>
        <p:nvSpPr>
          <p:cNvPr id="9" name="TextBox 8">
            <a:extLst>
              <a:ext uri="{FF2B5EF4-FFF2-40B4-BE49-F238E27FC236}">
                <a16:creationId xmlns:a16="http://schemas.microsoft.com/office/drawing/2014/main" id="{A46E9252-4073-CA2A-13BD-C3AADEEB8600}"/>
              </a:ext>
            </a:extLst>
          </p:cNvPr>
          <p:cNvSpPr txBox="1"/>
          <p:nvPr/>
        </p:nvSpPr>
        <p:spPr>
          <a:xfrm>
            <a:off x="9460521" y="3948719"/>
            <a:ext cx="10269415" cy="67403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Tenured Professor of Physics in the Physics Department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000000"/>
                </a:solidFill>
                <a:latin typeface="Aptos" panose="020B0004020202020204" pitchFamily="34" charset="0"/>
                <a:ea typeface="Times New Roman" panose="02020603050405020304" pitchFamily="18" charset="0"/>
                <a:cs typeface="Aptos" panose="020B0004020202020204" pitchFamily="34" charset="0"/>
              </a:rPr>
              <a:t>Alumnus of NSU</a:t>
            </a:r>
            <a:endParaRPr kumimoji="0" lang="en-US" sz="360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000000"/>
                </a:solidFill>
                <a:latin typeface="Aptos" panose="020B0004020202020204" pitchFamily="34" charset="0"/>
                <a:ea typeface="Times New Roman" panose="02020603050405020304" pitchFamily="18" charset="0"/>
                <a:cs typeface="Aptos" panose="020B0004020202020204" pitchFamily="34" charset="0"/>
              </a:rPr>
              <a:t>He served 60+ years as a faculty member at NSU, making him the longest-serving professor in the history of NSU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Devoted husband</a:t>
            </a:r>
            <a:r>
              <a:rPr lang="en-US" sz="3600" dirty="0">
                <a:solidFill>
                  <a:srgbClr val="000000"/>
                </a:solidFill>
                <a:latin typeface="Aptos" panose="020B0004020202020204" pitchFamily="34" charset="0"/>
                <a:ea typeface="Times New Roman" panose="02020603050405020304" pitchFamily="18" charset="0"/>
                <a:cs typeface="Aptos" panose="020B0004020202020204" pitchFamily="34" charset="0"/>
              </a:rPr>
              <a:t>, </a:t>
            </a:r>
            <a:r>
              <a:rPr kumimoji="0" lang="en-US" sz="360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father of four and grandfather of seven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000000"/>
                </a:solidFill>
                <a:latin typeface="Aptos" panose="020B0004020202020204" pitchFamily="34" charset="0"/>
                <a:ea typeface="Times New Roman" panose="02020603050405020304" pitchFamily="18" charset="0"/>
                <a:cs typeface="Aptos" panose="020B0004020202020204" pitchFamily="34" charset="0"/>
              </a:rPr>
              <a:t>He served as a valuable mentor to many junior faculty 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He was known as pure gentleman on  campus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srgbClr val="000000"/>
                </a:solidFill>
                <a:latin typeface="Aptos" panose="020B0004020202020204" pitchFamily="34" charset="0"/>
                <a:ea typeface="Times New Roman" panose="02020603050405020304" pitchFamily="18" charset="0"/>
                <a:cs typeface="Aptos" panose="020B0004020202020204" pitchFamily="34" charset="0"/>
              </a:rPr>
              <a:t>NSU Faculty Senator at the time of his death</a:t>
            </a:r>
          </a:p>
        </p:txBody>
      </p:sp>
      <p:pic>
        <p:nvPicPr>
          <p:cNvPr id="4" name="Picture 3">
            <a:extLst>
              <a:ext uri="{FF2B5EF4-FFF2-40B4-BE49-F238E27FC236}">
                <a16:creationId xmlns:a16="http://schemas.microsoft.com/office/drawing/2014/main" id="{B51852D7-4CF0-E28E-6410-BDB225705EA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7809" y="430973"/>
            <a:ext cx="7835553" cy="1044740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55476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endParaRPr/>
          </a:p>
        </p:txBody>
      </p:sp>
      <p:pic>
        <p:nvPicPr>
          <p:cNvPr id="3" name="object 3"/>
          <p:cNvPicPr/>
          <p:nvPr/>
        </p:nvPicPr>
        <p:blipFill>
          <a:blip r:embed="rId2" cstate="print"/>
          <a:stretch>
            <a:fillRect/>
          </a:stretch>
        </p:blipFill>
        <p:spPr>
          <a:xfrm>
            <a:off x="156" y="0"/>
            <a:ext cx="20103943" cy="11308257"/>
          </a:xfrm>
          <a:prstGeom prst="rect">
            <a:avLst/>
          </a:prstGeom>
        </p:spPr>
      </p:pic>
      <p:sp>
        <p:nvSpPr>
          <p:cNvPr id="4" name="object 4"/>
          <p:cNvSpPr txBox="1">
            <a:spLocks noGrp="1"/>
          </p:cNvSpPr>
          <p:nvPr>
            <p:ph type="title"/>
          </p:nvPr>
        </p:nvSpPr>
        <p:spPr>
          <a:xfrm>
            <a:off x="2659694" y="377361"/>
            <a:ext cx="14114918" cy="2970044"/>
          </a:xfrm>
          <a:prstGeom prst="rect">
            <a:avLst/>
          </a:prstGeom>
        </p:spPr>
        <p:txBody>
          <a:bodyPr vert="horz" wrap="square" lIns="0" tIns="15240" rIns="0" bIns="0" rtlCol="0">
            <a:spAutoFit/>
          </a:bodyPr>
          <a:lstStyle/>
          <a:p>
            <a:pPr marL="12700" algn="ctr">
              <a:lnSpc>
                <a:spcPct val="100000"/>
              </a:lnSpc>
              <a:spcBef>
                <a:spcPts val="120"/>
              </a:spcBef>
            </a:pPr>
            <a:r>
              <a:rPr lang="en-US" sz="9600" spc="10" dirty="0">
                <a:latin typeface="TradeGothic" panose="02000806040000020004"/>
              </a:rPr>
              <a:t>2024-2025 </a:t>
            </a:r>
            <a:br>
              <a:rPr lang="en-US" sz="9600" spc="10" dirty="0">
                <a:latin typeface="TradeGothic" panose="02000806040000020004"/>
              </a:rPr>
            </a:br>
            <a:r>
              <a:rPr lang="en-US" sz="9600" spc="10" dirty="0">
                <a:latin typeface="TradeGothic" panose="02000806040000020004"/>
              </a:rPr>
              <a:t>Faculty Senate Elected Officers</a:t>
            </a:r>
            <a:endParaRPr sz="9600" spc="10" dirty="0">
              <a:latin typeface="TradeGothic" panose="02000806040000020004"/>
            </a:endParaRPr>
          </a:p>
        </p:txBody>
      </p:sp>
      <p:grpSp>
        <p:nvGrpSpPr>
          <p:cNvPr id="7" name="object 7"/>
          <p:cNvGrpSpPr/>
          <p:nvPr/>
        </p:nvGrpSpPr>
        <p:grpSpPr>
          <a:xfrm>
            <a:off x="156" y="9048984"/>
            <a:ext cx="20104100" cy="2259330"/>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endParaRPr/>
            </a:p>
          </p:txBody>
        </p:sp>
      </p:grpSp>
      <p:pic>
        <p:nvPicPr>
          <p:cNvPr id="44" name="Picture 43" descr="A person smiling at the camera&#10;&#10;Description automatically generated">
            <a:extLst>
              <a:ext uri="{FF2B5EF4-FFF2-40B4-BE49-F238E27FC236}">
                <a16:creationId xmlns:a16="http://schemas.microsoft.com/office/drawing/2014/main" id="{78F1631E-2D93-AA4C-1362-5A03F877F53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29514" y="3809972"/>
            <a:ext cx="1991523" cy="2489404"/>
          </a:xfrm>
          <a:prstGeom prst="rect">
            <a:avLst/>
          </a:prstGeom>
        </p:spPr>
      </p:pic>
      <p:pic>
        <p:nvPicPr>
          <p:cNvPr id="46" name="Picture 45" descr="A person smiling at the camera&#10;&#10;Description automatically generated">
            <a:extLst>
              <a:ext uri="{FF2B5EF4-FFF2-40B4-BE49-F238E27FC236}">
                <a16:creationId xmlns:a16="http://schemas.microsoft.com/office/drawing/2014/main" id="{BA7AFCE4-E2C1-02D5-8F0F-9B9C4C6259F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634644" y="3881402"/>
            <a:ext cx="2006442" cy="2484550"/>
          </a:xfrm>
          <a:prstGeom prst="rect">
            <a:avLst/>
          </a:prstGeom>
        </p:spPr>
      </p:pic>
      <p:pic>
        <p:nvPicPr>
          <p:cNvPr id="48" name="Picture 47" descr="A person in a suit and tie&#10;&#10;Description automatically generated">
            <a:extLst>
              <a:ext uri="{FF2B5EF4-FFF2-40B4-BE49-F238E27FC236}">
                <a16:creationId xmlns:a16="http://schemas.microsoft.com/office/drawing/2014/main" id="{7AA9D59E-198F-6DBF-B79E-F10474DD87BB}"/>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39344" t="13331" r="21814" b="24192"/>
          <a:stretch/>
        </p:blipFill>
        <p:spPr>
          <a:xfrm>
            <a:off x="10193060" y="3865653"/>
            <a:ext cx="2030722" cy="2433723"/>
          </a:xfrm>
          <a:prstGeom prst="rect">
            <a:avLst/>
          </a:prstGeom>
        </p:spPr>
      </p:pic>
      <p:pic>
        <p:nvPicPr>
          <p:cNvPr id="50" name="Picture 49" descr="A close-up of a person smiling&#10;&#10;Description automatically generated">
            <a:extLst>
              <a:ext uri="{FF2B5EF4-FFF2-40B4-BE49-F238E27FC236}">
                <a16:creationId xmlns:a16="http://schemas.microsoft.com/office/drawing/2014/main" id="{E6897B13-465B-955F-A7DE-FB6A6B6879C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166911" y="3884699"/>
            <a:ext cx="2025474" cy="2467819"/>
          </a:xfrm>
          <a:prstGeom prst="rect">
            <a:avLst/>
          </a:prstGeom>
        </p:spPr>
      </p:pic>
      <p:pic>
        <p:nvPicPr>
          <p:cNvPr id="52" name="Picture 51" descr="Medium shot of a person smiling&#10;&#10;Description automatically generated">
            <a:extLst>
              <a:ext uri="{FF2B5EF4-FFF2-40B4-BE49-F238E27FC236}">
                <a16:creationId xmlns:a16="http://schemas.microsoft.com/office/drawing/2014/main" id="{BF2895A0-5AFD-8681-DB38-110D139F9EB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691679" y="3863769"/>
            <a:ext cx="2025474" cy="2509681"/>
          </a:xfrm>
          <a:prstGeom prst="rect">
            <a:avLst/>
          </a:prstGeom>
        </p:spPr>
      </p:pic>
      <p:pic>
        <p:nvPicPr>
          <p:cNvPr id="54" name="Picture 53" descr="A person in a suit and bow tie&#10;&#10;Description automatically generated">
            <a:extLst>
              <a:ext uri="{FF2B5EF4-FFF2-40B4-BE49-F238E27FC236}">
                <a16:creationId xmlns:a16="http://schemas.microsoft.com/office/drawing/2014/main" id="{00FAE4CB-DEB4-6007-C056-E058F7CCEAE1}"/>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4273" t="1940" r="10954" b="35657"/>
          <a:stretch/>
        </p:blipFill>
        <p:spPr>
          <a:xfrm>
            <a:off x="354845" y="3798233"/>
            <a:ext cx="2079773" cy="2486770"/>
          </a:xfrm>
          <a:prstGeom prst="rect">
            <a:avLst/>
          </a:prstGeom>
        </p:spPr>
      </p:pic>
      <p:pic>
        <p:nvPicPr>
          <p:cNvPr id="56" name="Picture 55" descr="A person wearing a tie and glasses&#10;&#10;Description automatically generated">
            <a:extLst>
              <a:ext uri="{FF2B5EF4-FFF2-40B4-BE49-F238E27FC236}">
                <a16:creationId xmlns:a16="http://schemas.microsoft.com/office/drawing/2014/main" id="{B837C34A-0FF3-71AD-F1AA-C8EE02A56D9D}"/>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30588" t="4216" r="24765" b="24193"/>
          <a:stretch/>
        </p:blipFill>
        <p:spPr>
          <a:xfrm>
            <a:off x="5183385" y="3804732"/>
            <a:ext cx="2145946" cy="2456409"/>
          </a:xfrm>
          <a:prstGeom prst="rect">
            <a:avLst/>
          </a:prstGeom>
        </p:spPr>
      </p:pic>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r>
              <a:rPr lang="en-US" dirty="0"/>
              <a:t>  </a:t>
            </a:r>
          </a:p>
        </p:txBody>
      </p:sp>
      <p:sp>
        <p:nvSpPr>
          <p:cNvPr id="58" name="TextBox 57">
            <a:extLst>
              <a:ext uri="{FF2B5EF4-FFF2-40B4-BE49-F238E27FC236}">
                <a16:creationId xmlns:a16="http://schemas.microsoft.com/office/drawing/2014/main" id="{FF40226D-7259-8F5D-5C2F-2F00F5823D13}"/>
              </a:ext>
            </a:extLst>
          </p:cNvPr>
          <p:cNvSpPr txBox="1"/>
          <p:nvPr/>
        </p:nvSpPr>
        <p:spPr>
          <a:xfrm>
            <a:off x="306998" y="6579252"/>
            <a:ext cx="2147576" cy="923330"/>
          </a:xfrm>
          <a:prstGeom prst="rect">
            <a:avLst/>
          </a:prstGeom>
          <a:noFill/>
        </p:spPr>
        <p:txBody>
          <a:bodyPr wrap="none" rtlCol="0">
            <a:spAutoFit/>
          </a:bodyPr>
          <a:lstStyle/>
          <a:p>
            <a:pPr algn="ctr"/>
            <a:r>
              <a:rPr lang="en-US" b="1" dirty="0"/>
              <a:t>Dr. Robert K. Perkins</a:t>
            </a:r>
          </a:p>
          <a:p>
            <a:pPr algn="ctr"/>
            <a:r>
              <a:rPr lang="en-US" b="1" dirty="0"/>
              <a:t>COLA</a:t>
            </a:r>
          </a:p>
          <a:p>
            <a:pPr algn="ctr"/>
            <a:r>
              <a:rPr lang="en-US" b="1" dirty="0"/>
              <a:t>President </a:t>
            </a:r>
          </a:p>
        </p:txBody>
      </p:sp>
      <p:sp>
        <p:nvSpPr>
          <p:cNvPr id="59" name="TextBox 58">
            <a:extLst>
              <a:ext uri="{FF2B5EF4-FFF2-40B4-BE49-F238E27FC236}">
                <a16:creationId xmlns:a16="http://schemas.microsoft.com/office/drawing/2014/main" id="{52E5163A-50FA-2C83-AB03-1160EE4D9DC0}"/>
              </a:ext>
            </a:extLst>
          </p:cNvPr>
          <p:cNvSpPr txBox="1"/>
          <p:nvPr/>
        </p:nvSpPr>
        <p:spPr>
          <a:xfrm>
            <a:off x="2769962" y="6579252"/>
            <a:ext cx="2070760" cy="923330"/>
          </a:xfrm>
          <a:prstGeom prst="rect">
            <a:avLst/>
          </a:prstGeom>
          <a:noFill/>
        </p:spPr>
        <p:txBody>
          <a:bodyPr wrap="none" rtlCol="0">
            <a:spAutoFit/>
          </a:bodyPr>
          <a:lstStyle/>
          <a:p>
            <a:pPr algn="ctr"/>
            <a:r>
              <a:rPr lang="en-US" b="1" dirty="0"/>
              <a:t>Dr. Shaun Anderson</a:t>
            </a:r>
          </a:p>
          <a:p>
            <a:pPr algn="ctr"/>
            <a:r>
              <a:rPr lang="en-US" b="1" dirty="0"/>
              <a:t>SOED</a:t>
            </a:r>
          </a:p>
          <a:p>
            <a:pPr algn="ctr"/>
            <a:r>
              <a:rPr lang="en-US" b="1" dirty="0"/>
              <a:t>Vice President</a:t>
            </a:r>
          </a:p>
        </p:txBody>
      </p:sp>
      <p:sp>
        <p:nvSpPr>
          <p:cNvPr id="60" name="TextBox 59">
            <a:extLst>
              <a:ext uri="{FF2B5EF4-FFF2-40B4-BE49-F238E27FC236}">
                <a16:creationId xmlns:a16="http://schemas.microsoft.com/office/drawing/2014/main" id="{D2DE583F-C77A-2B61-04A2-F5B09220AB65}"/>
              </a:ext>
            </a:extLst>
          </p:cNvPr>
          <p:cNvSpPr txBox="1"/>
          <p:nvPr/>
        </p:nvSpPr>
        <p:spPr>
          <a:xfrm>
            <a:off x="5328201" y="6469209"/>
            <a:ext cx="1691232" cy="923330"/>
          </a:xfrm>
          <a:prstGeom prst="rect">
            <a:avLst/>
          </a:prstGeom>
          <a:noFill/>
        </p:spPr>
        <p:txBody>
          <a:bodyPr wrap="none" rtlCol="0">
            <a:spAutoFit/>
          </a:bodyPr>
          <a:lstStyle/>
          <a:p>
            <a:pPr algn="ctr"/>
            <a:r>
              <a:rPr lang="en-US" b="1" dirty="0"/>
              <a:t>Dr. Charles Ford</a:t>
            </a:r>
          </a:p>
          <a:p>
            <a:pPr algn="ctr"/>
            <a:r>
              <a:rPr lang="en-US" b="1" dirty="0"/>
              <a:t>COLA</a:t>
            </a:r>
          </a:p>
          <a:p>
            <a:pPr algn="ctr"/>
            <a:r>
              <a:rPr lang="en-US" b="1" dirty="0"/>
              <a:t>Secretary</a:t>
            </a:r>
          </a:p>
        </p:txBody>
      </p:sp>
      <p:sp>
        <p:nvSpPr>
          <p:cNvPr id="61" name="TextBox 60">
            <a:extLst>
              <a:ext uri="{FF2B5EF4-FFF2-40B4-BE49-F238E27FC236}">
                <a16:creationId xmlns:a16="http://schemas.microsoft.com/office/drawing/2014/main" id="{4A2EC0E4-2BB7-EA53-9D73-AE21B348B7C4}"/>
              </a:ext>
            </a:extLst>
          </p:cNvPr>
          <p:cNvSpPr txBox="1"/>
          <p:nvPr/>
        </p:nvSpPr>
        <p:spPr>
          <a:xfrm>
            <a:off x="7329331" y="6531971"/>
            <a:ext cx="2668551" cy="923330"/>
          </a:xfrm>
          <a:prstGeom prst="rect">
            <a:avLst/>
          </a:prstGeom>
          <a:noFill/>
        </p:spPr>
        <p:txBody>
          <a:bodyPr wrap="none" rtlCol="0">
            <a:spAutoFit/>
          </a:bodyPr>
          <a:lstStyle/>
          <a:p>
            <a:pPr algn="ctr"/>
            <a:r>
              <a:rPr lang="en-US" b="1" dirty="0"/>
              <a:t>Dr. Audrey Douglas-Cooke</a:t>
            </a:r>
          </a:p>
          <a:p>
            <a:pPr algn="ctr"/>
            <a:r>
              <a:rPr lang="en-US" b="1" dirty="0"/>
              <a:t>CSET</a:t>
            </a:r>
          </a:p>
          <a:p>
            <a:pPr algn="ctr"/>
            <a:r>
              <a:rPr lang="en-US" b="1" dirty="0"/>
              <a:t>Assistant Secretary</a:t>
            </a:r>
          </a:p>
        </p:txBody>
      </p:sp>
      <p:sp>
        <p:nvSpPr>
          <p:cNvPr id="62" name="TextBox 61">
            <a:extLst>
              <a:ext uri="{FF2B5EF4-FFF2-40B4-BE49-F238E27FC236}">
                <a16:creationId xmlns:a16="http://schemas.microsoft.com/office/drawing/2014/main" id="{D9BC9543-DD9A-77DE-DC6A-76455E0EED94}"/>
              </a:ext>
            </a:extLst>
          </p:cNvPr>
          <p:cNvSpPr txBox="1"/>
          <p:nvPr/>
        </p:nvSpPr>
        <p:spPr>
          <a:xfrm>
            <a:off x="10247297" y="6531971"/>
            <a:ext cx="1692323" cy="923330"/>
          </a:xfrm>
          <a:prstGeom prst="rect">
            <a:avLst/>
          </a:prstGeom>
          <a:noFill/>
        </p:spPr>
        <p:txBody>
          <a:bodyPr wrap="none" rtlCol="0">
            <a:spAutoFit/>
          </a:bodyPr>
          <a:lstStyle/>
          <a:p>
            <a:pPr algn="ctr"/>
            <a:r>
              <a:rPr lang="en-US" b="1" dirty="0"/>
              <a:t>Dr. John Kamiru</a:t>
            </a:r>
          </a:p>
          <a:p>
            <a:pPr algn="ctr"/>
            <a:r>
              <a:rPr lang="en-US" b="1" dirty="0"/>
              <a:t>BUS</a:t>
            </a:r>
          </a:p>
          <a:p>
            <a:pPr algn="ctr"/>
            <a:r>
              <a:rPr lang="en-US" b="1" dirty="0"/>
              <a:t>Treasurer</a:t>
            </a:r>
          </a:p>
        </p:txBody>
      </p:sp>
      <p:sp>
        <p:nvSpPr>
          <p:cNvPr id="64" name="TextBox 63">
            <a:extLst>
              <a:ext uri="{FF2B5EF4-FFF2-40B4-BE49-F238E27FC236}">
                <a16:creationId xmlns:a16="http://schemas.microsoft.com/office/drawing/2014/main" id="{105BB92D-617C-3271-F2AB-6E56730FC268}"/>
              </a:ext>
            </a:extLst>
          </p:cNvPr>
          <p:cNvSpPr txBox="1"/>
          <p:nvPr/>
        </p:nvSpPr>
        <p:spPr>
          <a:xfrm>
            <a:off x="12486491" y="6497232"/>
            <a:ext cx="2165080" cy="923330"/>
          </a:xfrm>
          <a:prstGeom prst="rect">
            <a:avLst/>
          </a:prstGeom>
          <a:noFill/>
        </p:spPr>
        <p:txBody>
          <a:bodyPr wrap="none" rtlCol="0">
            <a:spAutoFit/>
          </a:bodyPr>
          <a:lstStyle/>
          <a:p>
            <a:pPr algn="ctr"/>
            <a:r>
              <a:rPr lang="en-US" b="1" dirty="0"/>
              <a:t>Dr. Colita Fairfax</a:t>
            </a:r>
          </a:p>
          <a:p>
            <a:pPr algn="ctr"/>
            <a:r>
              <a:rPr lang="en-US" b="1" dirty="0"/>
              <a:t>SWK</a:t>
            </a:r>
          </a:p>
          <a:p>
            <a:pPr algn="ctr"/>
            <a:r>
              <a:rPr lang="en-US" b="1" dirty="0"/>
              <a:t>State Representative</a:t>
            </a:r>
          </a:p>
        </p:txBody>
      </p:sp>
      <p:sp>
        <p:nvSpPr>
          <p:cNvPr id="65" name="TextBox 64">
            <a:extLst>
              <a:ext uri="{FF2B5EF4-FFF2-40B4-BE49-F238E27FC236}">
                <a16:creationId xmlns:a16="http://schemas.microsoft.com/office/drawing/2014/main" id="{3143D1CD-5DC6-B40D-2B1A-32E371CCA683}"/>
              </a:ext>
            </a:extLst>
          </p:cNvPr>
          <p:cNvSpPr txBox="1"/>
          <p:nvPr/>
        </p:nvSpPr>
        <p:spPr>
          <a:xfrm>
            <a:off x="14732832" y="6517598"/>
            <a:ext cx="2833148" cy="923330"/>
          </a:xfrm>
          <a:prstGeom prst="rect">
            <a:avLst/>
          </a:prstGeom>
          <a:noFill/>
        </p:spPr>
        <p:txBody>
          <a:bodyPr wrap="none" rtlCol="0">
            <a:spAutoFit/>
          </a:bodyPr>
          <a:lstStyle/>
          <a:p>
            <a:pPr algn="ctr"/>
            <a:r>
              <a:rPr lang="en-US" b="1" dirty="0"/>
              <a:t>Dr. Sandra Williamson-Ashe</a:t>
            </a:r>
          </a:p>
          <a:p>
            <a:pPr algn="ctr"/>
            <a:r>
              <a:rPr lang="en-US" b="1" dirty="0"/>
              <a:t>SWK</a:t>
            </a:r>
          </a:p>
          <a:p>
            <a:pPr algn="ctr"/>
            <a:r>
              <a:rPr lang="en-US" b="1" dirty="0"/>
              <a:t>Executive Council</a:t>
            </a:r>
          </a:p>
        </p:txBody>
      </p:sp>
      <p:pic>
        <p:nvPicPr>
          <p:cNvPr id="67" name="Picture 66" descr="A person in a pink jacket&#10;&#10;Description automatically generated">
            <a:extLst>
              <a:ext uri="{FF2B5EF4-FFF2-40B4-BE49-F238E27FC236}">
                <a16:creationId xmlns:a16="http://schemas.microsoft.com/office/drawing/2014/main" id="{A0D70476-27B4-4E20-18D6-F2BED657A0C0}"/>
              </a:ext>
            </a:extLst>
          </p:cNvPr>
          <p:cNvPicPr>
            <a:picLocks noChangeAspect="1"/>
          </p:cNvPicPr>
          <p:nvPr/>
        </p:nvPicPr>
        <p:blipFill rotWithShape="1">
          <a:blip r:embed="rId23">
            <a:extLst>
              <a:ext uri="{28A0092B-C50C-407E-A947-70E740481C1C}">
                <a14:useLocalDpi xmlns:a14="http://schemas.microsoft.com/office/drawing/2010/main" val="0"/>
              </a:ext>
            </a:extLst>
          </a:blip>
          <a:srcRect l="6965" t="3685" r="4692"/>
          <a:stretch/>
        </p:blipFill>
        <p:spPr>
          <a:xfrm>
            <a:off x="17652045" y="3869096"/>
            <a:ext cx="2119105" cy="2467819"/>
          </a:xfrm>
          <a:prstGeom prst="rect">
            <a:avLst/>
          </a:prstGeom>
        </p:spPr>
      </p:pic>
      <p:sp>
        <p:nvSpPr>
          <p:cNvPr id="68" name="TextBox 67">
            <a:extLst>
              <a:ext uri="{FF2B5EF4-FFF2-40B4-BE49-F238E27FC236}">
                <a16:creationId xmlns:a16="http://schemas.microsoft.com/office/drawing/2014/main" id="{F58261CF-DDF4-96D0-E2EB-C121DB044175}"/>
              </a:ext>
            </a:extLst>
          </p:cNvPr>
          <p:cNvSpPr txBox="1"/>
          <p:nvPr/>
        </p:nvSpPr>
        <p:spPr>
          <a:xfrm>
            <a:off x="17711281" y="6517598"/>
            <a:ext cx="1844159" cy="923330"/>
          </a:xfrm>
          <a:prstGeom prst="rect">
            <a:avLst/>
          </a:prstGeom>
          <a:noFill/>
        </p:spPr>
        <p:txBody>
          <a:bodyPr wrap="none" rtlCol="0">
            <a:spAutoFit/>
          </a:bodyPr>
          <a:lstStyle/>
          <a:p>
            <a:pPr algn="ctr"/>
            <a:r>
              <a:rPr lang="en-US" b="1" dirty="0"/>
              <a:t>Dr. Felisa Smith</a:t>
            </a:r>
          </a:p>
          <a:p>
            <a:pPr algn="ctr"/>
            <a:r>
              <a:rPr lang="en-US" b="1" dirty="0"/>
              <a:t>CSET</a:t>
            </a:r>
          </a:p>
          <a:p>
            <a:pPr algn="ctr"/>
            <a:r>
              <a:rPr lang="en-US" b="1" dirty="0"/>
              <a:t>Executive Council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additive="base">
                                        <p:cTn id="49" dur="500" fill="hold"/>
                                        <p:tgtEl>
                                          <p:spTgt spid="67"/>
                                        </p:tgtEl>
                                        <p:attrNameLst>
                                          <p:attrName>ppt_x</p:attrName>
                                        </p:attrNameLst>
                                      </p:cBhvr>
                                      <p:tavLst>
                                        <p:tav tm="0">
                                          <p:val>
                                            <p:strVal val="#ppt_x"/>
                                          </p:val>
                                        </p:tav>
                                        <p:tav tm="100000">
                                          <p:val>
                                            <p:strVal val="#ppt_x"/>
                                          </p:val>
                                        </p:tav>
                                      </p:tavLst>
                                    </p:anim>
                                    <p:anim calcmode="lin" valueType="num">
                                      <p:cBhvr additive="base">
                                        <p:cTn id="5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56" y="0"/>
            <a:ext cx="20103943" cy="11308257"/>
          </a:xfrm>
          <a:prstGeom prst="rect">
            <a:avLst/>
          </a:prstGeom>
        </p:spPr>
      </p:pic>
      <p:sp>
        <p:nvSpPr>
          <p:cNvPr id="4" name="object 4"/>
          <p:cNvSpPr txBox="1">
            <a:spLocks noGrp="1"/>
          </p:cNvSpPr>
          <p:nvPr>
            <p:ph type="title"/>
          </p:nvPr>
        </p:nvSpPr>
        <p:spPr>
          <a:xfrm>
            <a:off x="3417751" y="438227"/>
            <a:ext cx="12802979" cy="2970044"/>
          </a:xfrm>
          <a:prstGeom prst="rect">
            <a:avLst/>
          </a:prstGeom>
        </p:spPr>
        <p:txBody>
          <a:bodyPr vert="horz" wrap="square" lIns="0" tIns="15240" rIns="0" bIns="0" rtlCol="0">
            <a:spAutoFit/>
          </a:bodyPr>
          <a:lstStyle/>
          <a:p>
            <a:pPr marL="12700" algn="ctr">
              <a:lnSpc>
                <a:spcPct val="100000"/>
              </a:lnSpc>
              <a:spcBef>
                <a:spcPts val="120"/>
              </a:spcBef>
            </a:pPr>
            <a:r>
              <a:rPr lang="en-US" sz="9600" spc="10" dirty="0">
                <a:latin typeface="TradeGothic" panose="02000806040000020004"/>
              </a:rPr>
              <a:t>2024-2025 Faculty Senate Executive Committee</a:t>
            </a:r>
            <a:endParaRPr sz="9600" spc="10" dirty="0">
              <a:latin typeface="TradeGothic" panose="02000806040000020004"/>
            </a:endParaRPr>
          </a:p>
        </p:txBody>
      </p:sp>
      <p:grpSp>
        <p:nvGrpSpPr>
          <p:cNvPr id="7" name="object 7"/>
          <p:cNvGrpSpPr/>
          <p:nvPr/>
        </p:nvGrpSpPr>
        <p:grpSpPr>
          <a:xfrm>
            <a:off x="156" y="9048984"/>
            <a:ext cx="20104100" cy="2259330"/>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0D8805ED-728F-0479-F254-503B1C0140A1}"/>
              </a:ext>
            </a:extLst>
          </p:cNvPr>
          <p:cNvSpPr txBox="1"/>
          <p:nvPr/>
        </p:nvSpPr>
        <p:spPr>
          <a:xfrm>
            <a:off x="1167161" y="4028025"/>
            <a:ext cx="18012227" cy="4401205"/>
          </a:xfrm>
          <a:prstGeom prst="rect">
            <a:avLst/>
          </a:prstGeom>
          <a:noFill/>
        </p:spPr>
        <p:txBody>
          <a:bodyPr wrap="square" rtlCol="0">
            <a:spAutoFit/>
          </a:bodyPr>
          <a:lstStyle/>
          <a:p>
            <a:r>
              <a:rPr lang="en-US" sz="4000" dirty="0"/>
              <a:t>•</a:t>
            </a:r>
            <a:r>
              <a:rPr lang="en-US" dirty="0"/>
              <a:t>	</a:t>
            </a:r>
            <a:r>
              <a:rPr lang="en-US" sz="4000" dirty="0"/>
              <a:t>Constitution and Bylaws					Cathy Jackson (COLA)</a:t>
            </a:r>
          </a:p>
          <a:p>
            <a:r>
              <a:rPr lang="en-US" sz="4000" dirty="0"/>
              <a:t>•	Elections and Nominations				Michael Parker (CSET)</a:t>
            </a:r>
          </a:p>
          <a:p>
            <a:r>
              <a:rPr lang="en-US" sz="4000" dirty="0"/>
              <a:t>•	Faculty Evaluation Policies and Procedures 	Cynthia Burwell (EDU)</a:t>
            </a:r>
          </a:p>
          <a:p>
            <a:r>
              <a:rPr lang="en-US" sz="4000" dirty="0"/>
              <a:t>•	Faculty Handbook Revision				Cassandra Newby-Alexander (COLA)</a:t>
            </a:r>
          </a:p>
          <a:p>
            <a:r>
              <a:rPr lang="en-US" sz="4000" dirty="0"/>
              <a:t>•	Faculty Status and Welfare					Batrina Martin (CSET)</a:t>
            </a:r>
          </a:p>
          <a:p>
            <a:r>
              <a:rPr lang="en-US" sz="4000" dirty="0"/>
              <a:t>•	Grievance Advisory						Colita Fairfax (SWK)</a:t>
            </a:r>
          </a:p>
          <a:p>
            <a:r>
              <a:rPr lang="en-US" sz="4000" dirty="0"/>
              <a:t>•	Graduate School Representative			Timothy Goler (COLA)</a:t>
            </a:r>
          </a:p>
        </p:txBody>
      </p:sp>
    </p:spTree>
    <p:extLst>
      <p:ext uri="{BB962C8B-B14F-4D97-AF65-F5344CB8AC3E}">
        <p14:creationId xmlns:p14="http://schemas.microsoft.com/office/powerpoint/2010/main" val="101542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56" y="0"/>
            <a:ext cx="20103943" cy="11308257"/>
          </a:xfrm>
          <a:prstGeom prst="rect">
            <a:avLst/>
          </a:prstGeom>
        </p:spPr>
      </p:pic>
      <p:sp>
        <p:nvSpPr>
          <p:cNvPr id="4" name="object 4"/>
          <p:cNvSpPr txBox="1">
            <a:spLocks noGrp="1"/>
          </p:cNvSpPr>
          <p:nvPr>
            <p:ph type="title"/>
          </p:nvPr>
        </p:nvSpPr>
        <p:spPr>
          <a:xfrm>
            <a:off x="3650560" y="463459"/>
            <a:ext cx="12802979" cy="1492716"/>
          </a:xfrm>
          <a:prstGeom prst="rect">
            <a:avLst/>
          </a:prstGeom>
        </p:spPr>
        <p:txBody>
          <a:bodyPr vert="horz" wrap="square" lIns="0" tIns="15240" rIns="0" bIns="0" rtlCol="0">
            <a:spAutoFit/>
          </a:bodyPr>
          <a:lstStyle/>
          <a:p>
            <a:pPr marL="12700" algn="ctr">
              <a:lnSpc>
                <a:spcPct val="100000"/>
              </a:lnSpc>
              <a:spcBef>
                <a:spcPts val="120"/>
              </a:spcBef>
            </a:pPr>
            <a:r>
              <a:rPr lang="en-US" sz="9600" spc="10" dirty="0">
                <a:latin typeface="TradeGothic" panose="02000806040000020004"/>
              </a:rPr>
              <a:t>2024-2025 Faculty Senators</a:t>
            </a:r>
            <a:endParaRPr sz="9600" spc="10" dirty="0">
              <a:latin typeface="TradeGothic" panose="02000806040000020004"/>
            </a:endParaRPr>
          </a:p>
        </p:txBody>
      </p:sp>
      <p:grpSp>
        <p:nvGrpSpPr>
          <p:cNvPr id="7" name="object 7"/>
          <p:cNvGrpSpPr/>
          <p:nvPr/>
        </p:nvGrpSpPr>
        <p:grpSpPr>
          <a:xfrm>
            <a:off x="-633" y="10000342"/>
            <a:ext cx="20104734" cy="1309007"/>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6" name="Picture 5" descr="A close-up of a list&#10;&#10;Description automatically generated">
            <a:extLst>
              <a:ext uri="{FF2B5EF4-FFF2-40B4-BE49-F238E27FC236}">
                <a16:creationId xmlns:a16="http://schemas.microsoft.com/office/drawing/2014/main" id="{D2D58805-B5E7-6F9D-06F9-B39574E650BF}"/>
              </a:ext>
            </a:extLst>
          </p:cNvPr>
          <p:cNvPicPr>
            <a:picLocks noChangeAspect="1"/>
          </p:cNvPicPr>
          <p:nvPr/>
        </p:nvPicPr>
        <p:blipFill rotWithShape="1">
          <a:blip r:embed="rId16">
            <a:extLst>
              <a:ext uri="{28A0092B-C50C-407E-A947-70E740481C1C}">
                <a14:useLocalDpi xmlns:a14="http://schemas.microsoft.com/office/drawing/2010/main" val="0"/>
              </a:ext>
            </a:extLst>
          </a:blip>
          <a:srcRect l="11702" t="9579" r="7681" b="47202"/>
          <a:stretch/>
        </p:blipFill>
        <p:spPr>
          <a:xfrm>
            <a:off x="4280520" y="1992439"/>
            <a:ext cx="11542427" cy="8007903"/>
          </a:xfrm>
          <a:prstGeom prst="rect">
            <a:avLst/>
          </a:prstGeom>
        </p:spPr>
      </p:pic>
    </p:spTree>
    <p:extLst>
      <p:ext uri="{BB962C8B-B14F-4D97-AF65-F5344CB8AC3E}">
        <p14:creationId xmlns:p14="http://schemas.microsoft.com/office/powerpoint/2010/main" val="342083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56" y="0"/>
            <a:ext cx="20103943" cy="11308257"/>
          </a:xfrm>
          <a:prstGeom prst="rect">
            <a:avLst/>
          </a:prstGeom>
        </p:spPr>
      </p:pic>
      <p:sp>
        <p:nvSpPr>
          <p:cNvPr id="4" name="object 4"/>
          <p:cNvSpPr txBox="1">
            <a:spLocks noGrp="1"/>
          </p:cNvSpPr>
          <p:nvPr>
            <p:ph type="title"/>
          </p:nvPr>
        </p:nvSpPr>
        <p:spPr>
          <a:xfrm>
            <a:off x="3417751" y="438227"/>
            <a:ext cx="12802979" cy="1123384"/>
          </a:xfrm>
          <a:prstGeom prst="rect">
            <a:avLst/>
          </a:prstGeom>
        </p:spPr>
        <p:txBody>
          <a:bodyPr vert="horz" wrap="square" lIns="0" tIns="15240" rIns="0" bIns="0" rtlCol="0">
            <a:spAutoFit/>
          </a:bodyPr>
          <a:lstStyle/>
          <a:p>
            <a:pPr marL="12700" algn="ctr">
              <a:lnSpc>
                <a:spcPct val="100000"/>
              </a:lnSpc>
              <a:spcBef>
                <a:spcPts val="120"/>
              </a:spcBef>
            </a:pPr>
            <a:r>
              <a:rPr lang="en-US" sz="7200" spc="10" dirty="0">
                <a:latin typeface="TradeGothic" panose="02000806040000020004"/>
              </a:rPr>
              <a:t>2024-2025 Strategic Plan</a:t>
            </a:r>
            <a:endParaRPr sz="7200" spc="10" dirty="0">
              <a:latin typeface="TradeGothic" panose="02000806040000020004"/>
            </a:endParaRPr>
          </a:p>
        </p:txBody>
      </p:sp>
      <p:grpSp>
        <p:nvGrpSpPr>
          <p:cNvPr id="7" name="object 7"/>
          <p:cNvGrpSpPr/>
          <p:nvPr/>
        </p:nvGrpSpPr>
        <p:grpSpPr>
          <a:xfrm>
            <a:off x="156" y="9225886"/>
            <a:ext cx="20104100" cy="2082427"/>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0D8805ED-728F-0479-F254-503B1C0140A1}"/>
              </a:ext>
            </a:extLst>
          </p:cNvPr>
          <p:cNvSpPr txBox="1"/>
          <p:nvPr/>
        </p:nvSpPr>
        <p:spPr>
          <a:xfrm>
            <a:off x="1317840" y="1862220"/>
            <a:ext cx="18012227" cy="7725192"/>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n-US" sz="4000" b="1" dirty="0">
                <a:solidFill>
                  <a:prstClr val="black"/>
                </a:solidFill>
                <a:latin typeface="Calibri"/>
              </a:rPr>
              <a:t>Actualizing and Emphasizing Shared Governance</a:t>
            </a:r>
          </a:p>
          <a:p>
            <a:pPr marL="1200150" lvl="1" indent="-742950">
              <a:buFont typeface="Arial" panose="020B0604020202020204" pitchFamily="34" charset="0"/>
              <a:buChar char="•"/>
            </a:pPr>
            <a:r>
              <a:rPr lang="en-US" sz="3200" dirty="0"/>
              <a:t>"Shared governance" in higher education refers to structures and processes through which faculty, professional staff, administration, governing boards and, sometimes, students and staff participate in the development of policies and in decision-making that affect the institution</a:t>
            </a:r>
            <a:r>
              <a:rPr lang="en-US" dirty="0"/>
              <a:t>.</a:t>
            </a:r>
          </a:p>
          <a:p>
            <a:pPr marL="1200150" lvl="1" indent="-742950">
              <a:buFont typeface="Arial" panose="020B0604020202020204" pitchFamily="34" charset="0"/>
              <a:buChar char="•"/>
            </a:pPr>
            <a:r>
              <a:rPr lang="en-US" sz="3200" dirty="0"/>
              <a:t>It brings stakeholders together around passion for the institution and ensures the inclusion of a range of voices and ideas in the formulation of goals, priorities, and strategies.</a:t>
            </a:r>
            <a:endParaRPr lang="en-US" sz="3200" dirty="0">
              <a:solidFill>
                <a:prstClr val="black"/>
              </a:solidFill>
              <a:latin typeface="Calibri"/>
            </a:endParaRP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n-US" sz="4000" b="1" noProof="0" dirty="0">
                <a:solidFill>
                  <a:prstClr val="black"/>
                </a:solidFill>
                <a:latin typeface="Calibri"/>
              </a:rPr>
              <a:t>Examining and Incorporating </a:t>
            </a:r>
            <a:r>
              <a:rPr kumimoji="0" lang="en-US" sz="4000" b="1" i="0" u="none" strike="noStrike" kern="1200" cap="none" spc="0" normalizeH="0" baseline="0" noProof="0" dirty="0">
                <a:ln>
                  <a:noFill/>
                </a:ln>
                <a:solidFill>
                  <a:prstClr val="black"/>
                </a:solidFill>
                <a:effectLst/>
                <a:uLnTx/>
                <a:uFillTx/>
                <a:latin typeface="Calibri"/>
              </a:rPr>
              <a:t>Artificial</a:t>
            </a:r>
            <a:r>
              <a:rPr kumimoji="0" lang="en-US" sz="4000" b="1" i="0" u="none" strike="noStrike" kern="1200" cap="none" spc="0" normalizeH="0" noProof="0" dirty="0">
                <a:ln>
                  <a:noFill/>
                </a:ln>
                <a:solidFill>
                  <a:prstClr val="black"/>
                </a:solidFill>
                <a:effectLst/>
                <a:uLnTx/>
                <a:uFillTx/>
                <a:latin typeface="Calibri"/>
              </a:rPr>
              <a:t> Intelligence in the Learning Experience</a:t>
            </a:r>
          </a:p>
          <a:p>
            <a:pPr marL="1200150" lvl="1" indent="-742950">
              <a:buFont typeface="Arial" panose="020B0604020202020204" pitchFamily="34" charset="0"/>
              <a:buChar char="•"/>
            </a:pPr>
            <a:r>
              <a:rPr lang="en-US" sz="3200" i="1" dirty="0">
                <a:solidFill>
                  <a:prstClr val="black"/>
                </a:solidFill>
              </a:rPr>
              <a:t>Assessment:</a:t>
            </a:r>
            <a:r>
              <a:rPr lang="en-US" sz="3200" b="1" dirty="0">
                <a:solidFill>
                  <a:prstClr val="black"/>
                </a:solidFill>
              </a:rPr>
              <a:t> </a:t>
            </a:r>
            <a:r>
              <a:rPr lang="en-US" sz="3200" dirty="0">
                <a:solidFill>
                  <a:prstClr val="black"/>
                </a:solidFill>
              </a:rPr>
              <a:t>The rise of AI will inspire the revision and rethinking of teaching and assessment methods. Faculty can use AI platforms to diversify student assessments, including formative, normative, and ipsative evaluations. </a:t>
            </a:r>
          </a:p>
          <a:p>
            <a:pPr marL="1200150" lvl="1" indent="-742950">
              <a:buFont typeface="Arial" panose="020B0604020202020204" pitchFamily="34" charset="0"/>
              <a:buChar char="•"/>
            </a:pPr>
            <a:r>
              <a:rPr lang="en-US" sz="3200" i="1" dirty="0">
                <a:solidFill>
                  <a:srgbClr val="1B1B1B"/>
                </a:solidFill>
                <a:latin typeface="Eina03-Regular"/>
              </a:rPr>
              <a:t>Critical Thinking: </a:t>
            </a:r>
            <a:r>
              <a:rPr lang="en-US" sz="3200" dirty="0">
                <a:solidFill>
                  <a:srgbClr val="1B1B1B"/>
                </a:solidFill>
                <a:latin typeface="Eina03-Regular"/>
              </a:rPr>
              <a:t>Using AI as a complementary tool may improve students’ learning process while challenging their critical thinking abilities. </a:t>
            </a:r>
          </a:p>
          <a:p>
            <a:pPr marL="1200150" lvl="1" indent="-742950">
              <a:buFont typeface="Arial" panose="020B0604020202020204" pitchFamily="34" charset="0"/>
              <a:buChar char="•"/>
            </a:pPr>
            <a:r>
              <a:rPr lang="en-US" sz="3200" i="1" dirty="0">
                <a:solidFill>
                  <a:srgbClr val="1B1B1B"/>
                </a:solidFill>
                <a:latin typeface="Eina03-Regular"/>
              </a:rPr>
              <a:t>Adaptability:</a:t>
            </a:r>
            <a:r>
              <a:rPr lang="en-US" sz="3200" dirty="0">
                <a:solidFill>
                  <a:srgbClr val="1B1B1B"/>
                </a:solidFill>
                <a:latin typeface="Eina03-Regular"/>
              </a:rPr>
              <a:t> There is an urgent need to prepare the future users, designers, and shapers of these technologies to keep up with the pace of change. An essential part of teaching students to use AI is to introduce them to new platforms and functionalities as these innovations arise.</a:t>
            </a:r>
            <a:endParaRPr lang="en-US" sz="3200" dirty="0">
              <a:solidFill>
                <a:prstClr val="black"/>
              </a:solidFill>
            </a:endParaRPr>
          </a:p>
        </p:txBody>
      </p:sp>
    </p:spTree>
    <p:extLst>
      <p:ext uri="{BB962C8B-B14F-4D97-AF65-F5344CB8AC3E}">
        <p14:creationId xmlns:p14="http://schemas.microsoft.com/office/powerpoint/2010/main" val="17585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 y="0"/>
            <a:ext cx="20104735" cy="11308715"/>
          </a:xfrm>
          <a:custGeom>
            <a:avLst/>
            <a:gdLst/>
            <a:ahLst/>
            <a:cxnLst/>
            <a:rect l="l" t="t" r="r" b="b"/>
            <a:pathLst>
              <a:path w="20104735" h="11308715">
                <a:moveTo>
                  <a:pt x="20104162" y="0"/>
                </a:moveTo>
                <a:lnTo>
                  <a:pt x="0" y="0"/>
                </a:lnTo>
                <a:lnTo>
                  <a:pt x="0" y="11308414"/>
                </a:lnTo>
                <a:lnTo>
                  <a:pt x="20104162" y="11308414"/>
                </a:lnTo>
                <a:lnTo>
                  <a:pt x="2010416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479" y="1093"/>
            <a:ext cx="20103943" cy="11308257"/>
          </a:xfrm>
          <a:prstGeom prst="rect">
            <a:avLst/>
          </a:prstGeom>
        </p:spPr>
      </p:pic>
      <p:sp>
        <p:nvSpPr>
          <p:cNvPr id="4" name="object 4"/>
          <p:cNvSpPr txBox="1">
            <a:spLocks noGrp="1"/>
          </p:cNvSpPr>
          <p:nvPr>
            <p:ph type="title"/>
          </p:nvPr>
        </p:nvSpPr>
        <p:spPr>
          <a:xfrm>
            <a:off x="3650002" y="908107"/>
            <a:ext cx="12802979" cy="1123384"/>
          </a:xfrm>
          <a:prstGeom prst="rect">
            <a:avLst/>
          </a:prstGeom>
        </p:spPr>
        <p:txBody>
          <a:bodyPr vert="horz" wrap="square" lIns="0" tIns="15240" rIns="0" bIns="0" rtlCol="0">
            <a:spAutoFit/>
          </a:bodyPr>
          <a:lstStyle/>
          <a:p>
            <a:pPr marL="12700" algn="ctr">
              <a:lnSpc>
                <a:spcPct val="100000"/>
              </a:lnSpc>
              <a:spcBef>
                <a:spcPts val="120"/>
              </a:spcBef>
            </a:pPr>
            <a:r>
              <a:rPr lang="en-US" sz="7200" spc="10" dirty="0">
                <a:latin typeface="TradeGothic" panose="02000806040000020004"/>
              </a:rPr>
              <a:t>2024-2025 Strategic Plan</a:t>
            </a:r>
            <a:endParaRPr sz="7200" spc="10" dirty="0">
              <a:latin typeface="TradeGothic" panose="02000806040000020004"/>
            </a:endParaRPr>
          </a:p>
        </p:txBody>
      </p:sp>
      <p:grpSp>
        <p:nvGrpSpPr>
          <p:cNvPr id="7" name="object 7"/>
          <p:cNvGrpSpPr/>
          <p:nvPr/>
        </p:nvGrpSpPr>
        <p:grpSpPr>
          <a:xfrm>
            <a:off x="156" y="9048984"/>
            <a:ext cx="20104100" cy="2259330"/>
            <a:chOff x="156" y="9048984"/>
            <a:chExt cx="20104100" cy="2259330"/>
          </a:xfrm>
        </p:grpSpPr>
        <p:sp>
          <p:nvSpPr>
            <p:cNvPr id="8" name="object 8"/>
            <p:cNvSpPr/>
            <p:nvPr/>
          </p:nvSpPr>
          <p:spPr>
            <a:xfrm>
              <a:off x="156" y="9048984"/>
              <a:ext cx="20104100" cy="2259330"/>
            </a:xfrm>
            <a:custGeom>
              <a:avLst/>
              <a:gdLst/>
              <a:ahLst/>
              <a:cxnLst/>
              <a:rect l="l" t="t" r="r" b="b"/>
              <a:pathLst>
                <a:path w="20104100" h="2259329">
                  <a:moveTo>
                    <a:pt x="20103942" y="0"/>
                  </a:moveTo>
                  <a:lnTo>
                    <a:pt x="0" y="1277638"/>
                  </a:lnTo>
                  <a:lnTo>
                    <a:pt x="0" y="2259273"/>
                  </a:lnTo>
                  <a:lnTo>
                    <a:pt x="20103942" y="2259273"/>
                  </a:lnTo>
                  <a:lnTo>
                    <a:pt x="20103942" y="0"/>
                  </a:lnTo>
                  <a:close/>
                </a:path>
              </a:pathLst>
            </a:custGeom>
            <a:solidFill>
              <a:srgbClr val="31795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object 9"/>
            <p:cNvPicPr/>
            <p:nvPr/>
          </p:nvPicPr>
          <p:blipFill>
            <a:blip r:embed="rId3" cstate="print"/>
            <a:stretch>
              <a:fillRect/>
            </a:stretch>
          </p:blipFill>
          <p:spPr>
            <a:xfrm>
              <a:off x="17518860" y="9978010"/>
              <a:ext cx="163688" cy="244104"/>
            </a:xfrm>
            <a:prstGeom prst="rect">
              <a:avLst/>
            </a:prstGeom>
          </p:spPr>
        </p:pic>
        <p:pic>
          <p:nvPicPr>
            <p:cNvPr id="10" name="object 10"/>
            <p:cNvPicPr/>
            <p:nvPr/>
          </p:nvPicPr>
          <p:blipFill>
            <a:blip r:embed="rId4" cstate="print"/>
            <a:stretch>
              <a:fillRect/>
            </a:stretch>
          </p:blipFill>
          <p:spPr>
            <a:xfrm>
              <a:off x="16987268" y="9978010"/>
              <a:ext cx="218253" cy="244104"/>
            </a:xfrm>
            <a:prstGeom prst="rect">
              <a:avLst/>
            </a:prstGeom>
          </p:spPr>
        </p:pic>
        <p:pic>
          <p:nvPicPr>
            <p:cNvPr id="11" name="object 11"/>
            <p:cNvPicPr/>
            <p:nvPr/>
          </p:nvPicPr>
          <p:blipFill>
            <a:blip r:embed="rId5" cstate="print"/>
            <a:stretch>
              <a:fillRect/>
            </a:stretch>
          </p:blipFill>
          <p:spPr>
            <a:xfrm>
              <a:off x="17235489" y="9974063"/>
              <a:ext cx="251287" cy="251999"/>
            </a:xfrm>
            <a:prstGeom prst="rect">
              <a:avLst/>
            </a:prstGeom>
          </p:spPr>
        </p:pic>
        <p:pic>
          <p:nvPicPr>
            <p:cNvPr id="12" name="object 12"/>
            <p:cNvPicPr/>
            <p:nvPr/>
          </p:nvPicPr>
          <p:blipFill>
            <a:blip r:embed="rId6" cstate="print"/>
            <a:stretch>
              <a:fillRect/>
            </a:stretch>
          </p:blipFill>
          <p:spPr>
            <a:xfrm>
              <a:off x="17723018" y="9974063"/>
              <a:ext cx="420086" cy="251999"/>
            </a:xfrm>
            <a:prstGeom prst="rect">
              <a:avLst/>
            </a:prstGeom>
          </p:spPr>
        </p:pic>
        <p:sp>
          <p:nvSpPr>
            <p:cNvPr id="13" name="object 13"/>
            <p:cNvSpPr/>
            <p:nvPr/>
          </p:nvSpPr>
          <p:spPr>
            <a:xfrm>
              <a:off x="18168672" y="9978279"/>
              <a:ext cx="163195" cy="243840"/>
            </a:xfrm>
            <a:custGeom>
              <a:avLst/>
              <a:gdLst/>
              <a:ahLst/>
              <a:cxnLst/>
              <a:rect l="l" t="t" r="r" b="b"/>
              <a:pathLst>
                <a:path w="163194" h="243840">
                  <a:moveTo>
                    <a:pt x="163118" y="194310"/>
                  </a:moveTo>
                  <a:lnTo>
                    <a:pt x="50965" y="194310"/>
                  </a:lnTo>
                  <a:lnTo>
                    <a:pt x="50965" y="0"/>
                  </a:lnTo>
                  <a:lnTo>
                    <a:pt x="0" y="0"/>
                  </a:lnTo>
                  <a:lnTo>
                    <a:pt x="0" y="194310"/>
                  </a:lnTo>
                  <a:lnTo>
                    <a:pt x="0" y="243840"/>
                  </a:lnTo>
                  <a:lnTo>
                    <a:pt x="163118" y="243840"/>
                  </a:lnTo>
                  <a:lnTo>
                    <a:pt x="163118" y="19431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object 14"/>
            <p:cNvPicPr/>
            <p:nvPr/>
          </p:nvPicPr>
          <p:blipFill>
            <a:blip r:embed="rId7" cstate="print"/>
            <a:stretch>
              <a:fillRect/>
            </a:stretch>
          </p:blipFill>
          <p:spPr>
            <a:xfrm>
              <a:off x="18356383" y="9978010"/>
              <a:ext cx="176976" cy="244104"/>
            </a:xfrm>
            <a:prstGeom prst="rect">
              <a:avLst/>
            </a:prstGeom>
          </p:spPr>
        </p:pic>
        <p:pic>
          <p:nvPicPr>
            <p:cNvPr id="15" name="object 15"/>
            <p:cNvPicPr/>
            <p:nvPr/>
          </p:nvPicPr>
          <p:blipFill>
            <a:blip r:embed="rId8" cstate="print"/>
            <a:stretch>
              <a:fillRect/>
            </a:stretch>
          </p:blipFill>
          <p:spPr>
            <a:xfrm>
              <a:off x="18636936" y="9974063"/>
              <a:ext cx="149324" cy="251999"/>
            </a:xfrm>
            <a:prstGeom prst="rect">
              <a:avLst/>
            </a:prstGeom>
          </p:spPr>
        </p:pic>
        <p:sp>
          <p:nvSpPr>
            <p:cNvPr id="16" name="object 16"/>
            <p:cNvSpPr/>
            <p:nvPr/>
          </p:nvSpPr>
          <p:spPr>
            <a:xfrm>
              <a:off x="18806008" y="9977670"/>
              <a:ext cx="746760" cy="244475"/>
            </a:xfrm>
            <a:custGeom>
              <a:avLst/>
              <a:gdLst/>
              <a:ahLst/>
              <a:cxnLst/>
              <a:rect l="l" t="t" r="r" b="b"/>
              <a:pathLst>
                <a:path w="746759" h="244475">
                  <a:moveTo>
                    <a:pt x="169430" y="0"/>
                  </a:moveTo>
                  <a:lnTo>
                    <a:pt x="0" y="0"/>
                  </a:lnTo>
                  <a:lnTo>
                    <a:pt x="0" y="49530"/>
                  </a:lnTo>
                  <a:lnTo>
                    <a:pt x="59220" y="49530"/>
                  </a:lnTo>
                  <a:lnTo>
                    <a:pt x="59220" y="243840"/>
                  </a:lnTo>
                  <a:lnTo>
                    <a:pt x="110197" y="243840"/>
                  </a:lnTo>
                  <a:lnTo>
                    <a:pt x="110197" y="49530"/>
                  </a:lnTo>
                  <a:lnTo>
                    <a:pt x="169430" y="49530"/>
                  </a:lnTo>
                  <a:lnTo>
                    <a:pt x="169430" y="0"/>
                  </a:lnTo>
                  <a:close/>
                </a:path>
                <a:path w="746759" h="244475">
                  <a:moveTo>
                    <a:pt x="397738" y="244449"/>
                  </a:moveTo>
                  <a:lnTo>
                    <a:pt x="378447" y="192405"/>
                  </a:lnTo>
                  <a:lnTo>
                    <a:pt x="360222" y="143217"/>
                  </a:lnTo>
                  <a:lnTo>
                    <a:pt x="332016" y="67119"/>
                  </a:lnTo>
                  <a:lnTo>
                    <a:pt x="307263" y="342"/>
                  </a:lnTo>
                  <a:lnTo>
                    <a:pt x="305841" y="342"/>
                  </a:lnTo>
                  <a:lnTo>
                    <a:pt x="305841" y="143217"/>
                  </a:lnTo>
                  <a:lnTo>
                    <a:pt x="251993" y="143217"/>
                  </a:lnTo>
                  <a:lnTo>
                    <a:pt x="278917" y="67119"/>
                  </a:lnTo>
                  <a:lnTo>
                    <a:pt x="305841" y="143217"/>
                  </a:lnTo>
                  <a:lnTo>
                    <a:pt x="305841" y="342"/>
                  </a:lnTo>
                  <a:lnTo>
                    <a:pt x="250202" y="342"/>
                  </a:lnTo>
                  <a:lnTo>
                    <a:pt x="159740" y="244449"/>
                  </a:lnTo>
                  <a:lnTo>
                    <a:pt x="216814" y="244449"/>
                  </a:lnTo>
                  <a:lnTo>
                    <a:pt x="235127" y="192405"/>
                  </a:lnTo>
                  <a:lnTo>
                    <a:pt x="322351" y="192405"/>
                  </a:lnTo>
                  <a:lnTo>
                    <a:pt x="340664" y="244449"/>
                  </a:lnTo>
                  <a:lnTo>
                    <a:pt x="397738" y="244449"/>
                  </a:lnTo>
                  <a:close/>
                </a:path>
                <a:path w="746759" h="244475">
                  <a:moveTo>
                    <a:pt x="557847" y="0"/>
                  </a:moveTo>
                  <a:lnTo>
                    <a:pt x="388404" y="0"/>
                  </a:lnTo>
                  <a:lnTo>
                    <a:pt x="388404" y="49530"/>
                  </a:lnTo>
                  <a:lnTo>
                    <a:pt x="447636" y="49530"/>
                  </a:lnTo>
                  <a:lnTo>
                    <a:pt x="447636" y="243840"/>
                  </a:lnTo>
                  <a:lnTo>
                    <a:pt x="498614" y="243840"/>
                  </a:lnTo>
                  <a:lnTo>
                    <a:pt x="498614" y="49530"/>
                  </a:lnTo>
                  <a:lnTo>
                    <a:pt x="557847" y="49530"/>
                  </a:lnTo>
                  <a:lnTo>
                    <a:pt x="557847" y="0"/>
                  </a:lnTo>
                  <a:close/>
                </a:path>
                <a:path w="746759" h="244475">
                  <a:moveTo>
                    <a:pt x="746163" y="609"/>
                  </a:moveTo>
                  <a:lnTo>
                    <a:pt x="591947" y="609"/>
                  </a:lnTo>
                  <a:lnTo>
                    <a:pt x="591947" y="50139"/>
                  </a:lnTo>
                  <a:lnTo>
                    <a:pt x="591947" y="97129"/>
                  </a:lnTo>
                  <a:lnTo>
                    <a:pt x="591947" y="146659"/>
                  </a:lnTo>
                  <a:lnTo>
                    <a:pt x="591947" y="194919"/>
                  </a:lnTo>
                  <a:lnTo>
                    <a:pt x="591947" y="244449"/>
                  </a:lnTo>
                  <a:lnTo>
                    <a:pt x="746163" y="244449"/>
                  </a:lnTo>
                  <a:lnTo>
                    <a:pt x="746163" y="194919"/>
                  </a:lnTo>
                  <a:lnTo>
                    <a:pt x="642912" y="194919"/>
                  </a:lnTo>
                  <a:lnTo>
                    <a:pt x="642912" y="146659"/>
                  </a:lnTo>
                  <a:lnTo>
                    <a:pt x="723684" y="146659"/>
                  </a:lnTo>
                  <a:lnTo>
                    <a:pt x="723684" y="97129"/>
                  </a:lnTo>
                  <a:lnTo>
                    <a:pt x="642912" y="97129"/>
                  </a:lnTo>
                  <a:lnTo>
                    <a:pt x="642912" y="50139"/>
                  </a:lnTo>
                  <a:lnTo>
                    <a:pt x="746163" y="50139"/>
                  </a:lnTo>
                  <a:lnTo>
                    <a:pt x="746163" y="609"/>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object 17"/>
            <p:cNvPicPr/>
            <p:nvPr/>
          </p:nvPicPr>
          <p:blipFill>
            <a:blip r:embed="rId9" cstate="print"/>
            <a:stretch>
              <a:fillRect/>
            </a:stretch>
          </p:blipFill>
          <p:spPr>
            <a:xfrm>
              <a:off x="17003896" y="10325702"/>
              <a:ext cx="150538" cy="204662"/>
            </a:xfrm>
            <a:prstGeom prst="rect">
              <a:avLst/>
            </a:prstGeom>
          </p:spPr>
        </p:pic>
        <p:pic>
          <p:nvPicPr>
            <p:cNvPr id="18" name="object 18"/>
            <p:cNvPicPr/>
            <p:nvPr/>
          </p:nvPicPr>
          <p:blipFill>
            <a:blip r:embed="rId10" cstate="print"/>
            <a:stretch>
              <a:fillRect/>
            </a:stretch>
          </p:blipFill>
          <p:spPr>
            <a:xfrm>
              <a:off x="17214014" y="10325702"/>
              <a:ext cx="169699" cy="199593"/>
            </a:xfrm>
            <a:prstGeom prst="rect">
              <a:avLst/>
            </a:prstGeom>
          </p:spPr>
        </p:pic>
        <p:sp>
          <p:nvSpPr>
            <p:cNvPr id="19" name="object 19"/>
            <p:cNvSpPr/>
            <p:nvPr/>
          </p:nvSpPr>
          <p:spPr>
            <a:xfrm>
              <a:off x="17444141" y="10325702"/>
              <a:ext cx="24130" cy="200025"/>
            </a:xfrm>
            <a:custGeom>
              <a:avLst/>
              <a:gdLst/>
              <a:ahLst/>
              <a:cxnLst/>
              <a:rect l="l" t="t" r="r" b="b"/>
              <a:pathLst>
                <a:path w="24130" h="200025">
                  <a:moveTo>
                    <a:pt x="23671" y="0"/>
                  </a:moveTo>
                  <a:lnTo>
                    <a:pt x="0" y="0"/>
                  </a:lnTo>
                  <a:lnTo>
                    <a:pt x="0" y="199593"/>
                  </a:lnTo>
                  <a:lnTo>
                    <a:pt x="23671" y="199593"/>
                  </a:lnTo>
                  <a:lnTo>
                    <a:pt x="23671"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object 20"/>
            <p:cNvPicPr/>
            <p:nvPr/>
          </p:nvPicPr>
          <p:blipFill>
            <a:blip r:embed="rId11" cstate="print"/>
            <a:stretch>
              <a:fillRect/>
            </a:stretch>
          </p:blipFill>
          <p:spPr>
            <a:xfrm>
              <a:off x="17500891" y="10325702"/>
              <a:ext cx="177322" cy="199593"/>
            </a:xfrm>
            <a:prstGeom prst="rect">
              <a:avLst/>
            </a:prstGeom>
          </p:spPr>
        </p:pic>
        <p:sp>
          <p:nvSpPr>
            <p:cNvPr id="21" name="object 21"/>
            <p:cNvSpPr/>
            <p:nvPr/>
          </p:nvSpPr>
          <p:spPr>
            <a:xfrm>
              <a:off x="17711281" y="10325713"/>
              <a:ext cx="130810" cy="199390"/>
            </a:xfrm>
            <a:custGeom>
              <a:avLst/>
              <a:gdLst/>
              <a:ahLst/>
              <a:cxnLst/>
              <a:rect l="l" t="t" r="r" b="b"/>
              <a:pathLst>
                <a:path w="130809" h="199390">
                  <a:moveTo>
                    <a:pt x="130517" y="177800"/>
                  </a:moveTo>
                  <a:lnTo>
                    <a:pt x="23685" y="177800"/>
                  </a:lnTo>
                  <a:lnTo>
                    <a:pt x="23685" y="106680"/>
                  </a:lnTo>
                  <a:lnTo>
                    <a:pt x="118681" y="106680"/>
                  </a:lnTo>
                  <a:lnTo>
                    <a:pt x="118681" y="85090"/>
                  </a:lnTo>
                  <a:lnTo>
                    <a:pt x="23685" y="85090"/>
                  </a:lnTo>
                  <a:lnTo>
                    <a:pt x="23685" y="21590"/>
                  </a:lnTo>
                  <a:lnTo>
                    <a:pt x="125450" y="21590"/>
                  </a:lnTo>
                  <a:lnTo>
                    <a:pt x="125450" y="0"/>
                  </a:lnTo>
                  <a:lnTo>
                    <a:pt x="0" y="0"/>
                  </a:lnTo>
                  <a:lnTo>
                    <a:pt x="0" y="21590"/>
                  </a:lnTo>
                  <a:lnTo>
                    <a:pt x="0" y="85090"/>
                  </a:lnTo>
                  <a:lnTo>
                    <a:pt x="0" y="106680"/>
                  </a:lnTo>
                  <a:lnTo>
                    <a:pt x="0" y="177800"/>
                  </a:lnTo>
                  <a:lnTo>
                    <a:pt x="0" y="199390"/>
                  </a:lnTo>
                  <a:lnTo>
                    <a:pt x="130517" y="199390"/>
                  </a:lnTo>
                  <a:lnTo>
                    <a:pt x="130517" y="17780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2" name="object 22"/>
            <p:cNvPicPr/>
            <p:nvPr/>
          </p:nvPicPr>
          <p:blipFill>
            <a:blip r:embed="rId12" cstate="print"/>
            <a:stretch>
              <a:fillRect/>
            </a:stretch>
          </p:blipFill>
          <p:spPr>
            <a:xfrm>
              <a:off x="17889253" y="10325702"/>
              <a:ext cx="137290" cy="199593"/>
            </a:xfrm>
            <a:prstGeom prst="rect">
              <a:avLst/>
            </a:prstGeom>
          </p:spPr>
        </p:pic>
        <p:pic>
          <p:nvPicPr>
            <p:cNvPr id="23" name="object 23"/>
            <p:cNvPicPr/>
            <p:nvPr/>
          </p:nvPicPr>
          <p:blipFill>
            <a:blip r:embed="rId13" cstate="print"/>
            <a:stretch>
              <a:fillRect/>
            </a:stretch>
          </p:blipFill>
          <p:spPr>
            <a:xfrm>
              <a:off x="18058207" y="10320624"/>
              <a:ext cx="131650" cy="209739"/>
            </a:xfrm>
            <a:prstGeom prst="rect">
              <a:avLst/>
            </a:prstGeom>
          </p:spPr>
        </p:pic>
        <p:sp>
          <p:nvSpPr>
            <p:cNvPr id="24" name="object 24"/>
            <p:cNvSpPr/>
            <p:nvPr/>
          </p:nvSpPr>
          <p:spPr>
            <a:xfrm>
              <a:off x="18239855" y="10325713"/>
              <a:ext cx="218440" cy="200025"/>
            </a:xfrm>
            <a:custGeom>
              <a:avLst/>
              <a:gdLst/>
              <a:ahLst/>
              <a:cxnLst/>
              <a:rect l="l" t="t" r="r" b="b"/>
              <a:pathLst>
                <a:path w="218440" h="200025">
                  <a:moveTo>
                    <a:pt x="23672" y="0"/>
                  </a:moveTo>
                  <a:lnTo>
                    <a:pt x="0" y="0"/>
                  </a:lnTo>
                  <a:lnTo>
                    <a:pt x="0" y="199593"/>
                  </a:lnTo>
                  <a:lnTo>
                    <a:pt x="23672" y="199593"/>
                  </a:lnTo>
                  <a:lnTo>
                    <a:pt x="23672" y="0"/>
                  </a:lnTo>
                  <a:close/>
                </a:path>
                <a:path w="218440" h="200025">
                  <a:moveTo>
                    <a:pt x="217995" y="393"/>
                  </a:moveTo>
                  <a:lnTo>
                    <a:pt x="62382" y="393"/>
                  </a:lnTo>
                  <a:lnTo>
                    <a:pt x="62382" y="21983"/>
                  </a:lnTo>
                  <a:lnTo>
                    <a:pt x="128346" y="21983"/>
                  </a:lnTo>
                  <a:lnTo>
                    <a:pt x="128346" y="199783"/>
                  </a:lnTo>
                  <a:lnTo>
                    <a:pt x="152019" y="199783"/>
                  </a:lnTo>
                  <a:lnTo>
                    <a:pt x="152019" y="21983"/>
                  </a:lnTo>
                  <a:lnTo>
                    <a:pt x="217995" y="21983"/>
                  </a:lnTo>
                  <a:lnTo>
                    <a:pt x="217995" y="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5" name="object 25"/>
            <p:cNvPicPr/>
            <p:nvPr/>
          </p:nvPicPr>
          <p:blipFill>
            <a:blip r:embed="rId14" cstate="print"/>
            <a:stretch>
              <a:fillRect/>
            </a:stretch>
          </p:blipFill>
          <p:spPr>
            <a:xfrm>
              <a:off x="18481761" y="10325702"/>
              <a:ext cx="172526" cy="199593"/>
            </a:xfrm>
            <a:prstGeom prst="rect">
              <a:avLst/>
            </a:prstGeom>
          </p:spPr>
        </p:pic>
        <p:sp>
          <p:nvSpPr>
            <p:cNvPr id="26" name="object 26"/>
            <p:cNvSpPr/>
            <p:nvPr/>
          </p:nvSpPr>
          <p:spPr>
            <a:xfrm>
              <a:off x="16055912" y="9651864"/>
              <a:ext cx="995680" cy="1200785"/>
            </a:xfrm>
            <a:custGeom>
              <a:avLst/>
              <a:gdLst/>
              <a:ahLst/>
              <a:cxnLst/>
              <a:rect l="l" t="t" r="r" b="b"/>
              <a:pathLst>
                <a:path w="995680" h="1200784">
                  <a:moveTo>
                    <a:pt x="277406" y="1036193"/>
                  </a:moveTo>
                  <a:lnTo>
                    <a:pt x="0" y="1063371"/>
                  </a:lnTo>
                  <a:lnTo>
                    <a:pt x="88366" y="1088605"/>
                  </a:lnTo>
                  <a:lnTo>
                    <a:pt x="277355" y="1057795"/>
                  </a:lnTo>
                  <a:lnTo>
                    <a:pt x="277406" y="1036193"/>
                  </a:lnTo>
                  <a:close/>
                </a:path>
                <a:path w="995680" h="1200784">
                  <a:moveTo>
                    <a:pt x="547166" y="62674"/>
                  </a:moveTo>
                  <a:lnTo>
                    <a:pt x="503224" y="54660"/>
                  </a:lnTo>
                  <a:lnTo>
                    <a:pt x="503224" y="161620"/>
                  </a:lnTo>
                  <a:lnTo>
                    <a:pt x="535520" y="165176"/>
                  </a:lnTo>
                  <a:lnTo>
                    <a:pt x="535520" y="69456"/>
                  </a:lnTo>
                  <a:lnTo>
                    <a:pt x="547166" y="62674"/>
                  </a:lnTo>
                  <a:close/>
                </a:path>
                <a:path w="995680" h="1200784">
                  <a:moveTo>
                    <a:pt x="573328" y="73279"/>
                  </a:moveTo>
                  <a:lnTo>
                    <a:pt x="548093" y="63004"/>
                  </a:lnTo>
                  <a:lnTo>
                    <a:pt x="547928" y="166738"/>
                  </a:lnTo>
                  <a:lnTo>
                    <a:pt x="573024" y="174853"/>
                  </a:lnTo>
                  <a:lnTo>
                    <a:pt x="573328" y="73279"/>
                  </a:lnTo>
                  <a:close/>
                </a:path>
                <a:path w="995680" h="1200784">
                  <a:moveTo>
                    <a:pt x="593166" y="568312"/>
                  </a:moveTo>
                  <a:lnTo>
                    <a:pt x="592861" y="559752"/>
                  </a:lnTo>
                  <a:lnTo>
                    <a:pt x="525665" y="545604"/>
                  </a:lnTo>
                  <a:lnTo>
                    <a:pt x="524421" y="272630"/>
                  </a:lnTo>
                  <a:lnTo>
                    <a:pt x="577900" y="283705"/>
                  </a:lnTo>
                  <a:lnTo>
                    <a:pt x="578205" y="275158"/>
                  </a:lnTo>
                  <a:lnTo>
                    <a:pt x="515721" y="261924"/>
                  </a:lnTo>
                  <a:lnTo>
                    <a:pt x="515899" y="270878"/>
                  </a:lnTo>
                  <a:lnTo>
                    <a:pt x="517232" y="552450"/>
                  </a:lnTo>
                  <a:lnTo>
                    <a:pt x="593166" y="568312"/>
                  </a:lnTo>
                  <a:close/>
                </a:path>
                <a:path w="995680" h="1200784">
                  <a:moveTo>
                    <a:pt x="640156" y="73837"/>
                  </a:moveTo>
                  <a:lnTo>
                    <a:pt x="614324" y="36576"/>
                  </a:lnTo>
                  <a:lnTo>
                    <a:pt x="571373" y="14871"/>
                  </a:lnTo>
                  <a:lnTo>
                    <a:pt x="515061" y="1828"/>
                  </a:lnTo>
                  <a:lnTo>
                    <a:pt x="486105" y="0"/>
                  </a:lnTo>
                  <a:lnTo>
                    <a:pt x="469747" y="901"/>
                  </a:lnTo>
                  <a:lnTo>
                    <a:pt x="469747" y="55499"/>
                  </a:lnTo>
                  <a:lnTo>
                    <a:pt x="469747" y="162318"/>
                  </a:lnTo>
                  <a:lnTo>
                    <a:pt x="469455" y="162331"/>
                  </a:lnTo>
                  <a:lnTo>
                    <a:pt x="437451" y="165862"/>
                  </a:lnTo>
                  <a:lnTo>
                    <a:pt x="437451" y="70294"/>
                  </a:lnTo>
                  <a:lnTo>
                    <a:pt x="424522" y="63677"/>
                  </a:lnTo>
                  <a:lnTo>
                    <a:pt x="424878" y="119811"/>
                  </a:lnTo>
                  <a:lnTo>
                    <a:pt x="425030" y="167220"/>
                  </a:lnTo>
                  <a:lnTo>
                    <a:pt x="424408" y="167284"/>
                  </a:lnTo>
                  <a:lnTo>
                    <a:pt x="399300" y="175412"/>
                  </a:lnTo>
                  <a:lnTo>
                    <a:pt x="399300" y="74231"/>
                  </a:lnTo>
                  <a:lnTo>
                    <a:pt x="412343" y="69100"/>
                  </a:lnTo>
                  <a:lnTo>
                    <a:pt x="415251" y="67945"/>
                  </a:lnTo>
                  <a:lnTo>
                    <a:pt x="415213" y="67792"/>
                  </a:lnTo>
                  <a:lnTo>
                    <a:pt x="424522" y="63677"/>
                  </a:lnTo>
                  <a:lnTo>
                    <a:pt x="469747" y="55499"/>
                  </a:lnTo>
                  <a:lnTo>
                    <a:pt x="469747" y="901"/>
                  </a:lnTo>
                  <a:lnTo>
                    <a:pt x="431126" y="6057"/>
                  </a:lnTo>
                  <a:lnTo>
                    <a:pt x="382016" y="23469"/>
                  </a:lnTo>
                  <a:lnTo>
                    <a:pt x="344385" y="53162"/>
                  </a:lnTo>
                  <a:lnTo>
                    <a:pt x="336575" y="86753"/>
                  </a:lnTo>
                  <a:lnTo>
                    <a:pt x="381482" y="99860"/>
                  </a:lnTo>
                  <a:lnTo>
                    <a:pt x="382193" y="189725"/>
                  </a:lnTo>
                  <a:lnTo>
                    <a:pt x="379006" y="192481"/>
                  </a:lnTo>
                  <a:lnTo>
                    <a:pt x="379031" y="204571"/>
                  </a:lnTo>
                  <a:lnTo>
                    <a:pt x="352044" y="212051"/>
                  </a:lnTo>
                  <a:lnTo>
                    <a:pt x="343433" y="650760"/>
                  </a:lnTo>
                  <a:lnTo>
                    <a:pt x="486397" y="619061"/>
                  </a:lnTo>
                  <a:lnTo>
                    <a:pt x="486397" y="190995"/>
                  </a:lnTo>
                  <a:lnTo>
                    <a:pt x="618921" y="221411"/>
                  </a:lnTo>
                  <a:lnTo>
                    <a:pt x="618731" y="207975"/>
                  </a:lnTo>
                  <a:lnTo>
                    <a:pt x="544944" y="190995"/>
                  </a:lnTo>
                  <a:lnTo>
                    <a:pt x="486397" y="177520"/>
                  </a:lnTo>
                  <a:lnTo>
                    <a:pt x="486397" y="175412"/>
                  </a:lnTo>
                  <a:lnTo>
                    <a:pt x="486397" y="165862"/>
                  </a:lnTo>
                  <a:lnTo>
                    <a:pt x="486397" y="55499"/>
                  </a:lnTo>
                  <a:lnTo>
                    <a:pt x="486397" y="7023"/>
                  </a:lnTo>
                  <a:lnTo>
                    <a:pt x="514197" y="8610"/>
                  </a:lnTo>
                  <a:lnTo>
                    <a:pt x="566724" y="20599"/>
                  </a:lnTo>
                  <a:lnTo>
                    <a:pt x="608825" y="42075"/>
                  </a:lnTo>
                  <a:lnTo>
                    <a:pt x="634669" y="79336"/>
                  </a:lnTo>
                  <a:lnTo>
                    <a:pt x="636041" y="79362"/>
                  </a:lnTo>
                  <a:lnTo>
                    <a:pt x="640156" y="73837"/>
                  </a:lnTo>
                  <a:close/>
                </a:path>
                <a:path w="995680" h="1200784">
                  <a:moveTo>
                    <a:pt x="682028" y="678027"/>
                  </a:moveTo>
                  <a:lnTo>
                    <a:pt x="486397" y="638048"/>
                  </a:lnTo>
                  <a:lnTo>
                    <a:pt x="292239" y="679157"/>
                  </a:lnTo>
                  <a:lnTo>
                    <a:pt x="292430" y="697776"/>
                  </a:lnTo>
                  <a:lnTo>
                    <a:pt x="306171" y="695439"/>
                  </a:lnTo>
                  <a:lnTo>
                    <a:pt x="307314" y="799998"/>
                  </a:lnTo>
                  <a:lnTo>
                    <a:pt x="486397" y="781507"/>
                  </a:lnTo>
                  <a:lnTo>
                    <a:pt x="486397" y="658545"/>
                  </a:lnTo>
                  <a:lnTo>
                    <a:pt x="681926" y="697776"/>
                  </a:lnTo>
                  <a:lnTo>
                    <a:pt x="682028" y="678027"/>
                  </a:lnTo>
                  <a:close/>
                </a:path>
                <a:path w="995680" h="1200784">
                  <a:moveTo>
                    <a:pt x="773125" y="1123327"/>
                  </a:moveTo>
                  <a:lnTo>
                    <a:pt x="546023" y="1066050"/>
                  </a:lnTo>
                  <a:lnTo>
                    <a:pt x="499783" y="1074864"/>
                  </a:lnTo>
                  <a:lnTo>
                    <a:pt x="486702" y="1077341"/>
                  </a:lnTo>
                  <a:lnTo>
                    <a:pt x="424586" y="1066812"/>
                  </a:lnTo>
                  <a:lnTo>
                    <a:pt x="208711" y="1121105"/>
                  </a:lnTo>
                  <a:lnTo>
                    <a:pt x="486397" y="1200708"/>
                  </a:lnTo>
                  <a:lnTo>
                    <a:pt x="773125" y="1123327"/>
                  </a:lnTo>
                  <a:close/>
                </a:path>
                <a:path w="995680" h="1200784">
                  <a:moveTo>
                    <a:pt x="995565" y="1062393"/>
                  </a:moveTo>
                  <a:lnTo>
                    <a:pt x="694613" y="1035316"/>
                  </a:lnTo>
                  <a:lnTo>
                    <a:pt x="694639" y="1055293"/>
                  </a:lnTo>
                  <a:lnTo>
                    <a:pt x="904163" y="1086942"/>
                  </a:lnTo>
                  <a:lnTo>
                    <a:pt x="995565" y="106239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object 27"/>
            <p:cNvPicPr/>
            <p:nvPr/>
          </p:nvPicPr>
          <p:blipFill>
            <a:blip r:embed="rId15" cstate="print"/>
            <a:stretch>
              <a:fillRect/>
            </a:stretch>
          </p:blipFill>
          <p:spPr>
            <a:xfrm>
              <a:off x="16605287" y="10555284"/>
              <a:ext cx="89523" cy="143448"/>
            </a:xfrm>
            <a:prstGeom prst="rect">
              <a:avLst/>
            </a:prstGeom>
          </p:spPr>
        </p:pic>
        <p:sp>
          <p:nvSpPr>
            <p:cNvPr id="28" name="object 28"/>
            <p:cNvSpPr/>
            <p:nvPr/>
          </p:nvSpPr>
          <p:spPr>
            <a:xfrm>
              <a:off x="16324229" y="10452304"/>
              <a:ext cx="436245" cy="276860"/>
            </a:xfrm>
            <a:custGeom>
              <a:avLst/>
              <a:gdLst/>
              <a:ahLst/>
              <a:cxnLst/>
              <a:rect l="l" t="t" r="r" b="b"/>
              <a:pathLst>
                <a:path w="436244" h="276859">
                  <a:moveTo>
                    <a:pt x="218084" y="92865"/>
                  </a:moveTo>
                  <a:lnTo>
                    <a:pt x="107293" y="92865"/>
                  </a:lnTo>
                  <a:lnTo>
                    <a:pt x="129583" y="97911"/>
                  </a:lnTo>
                  <a:lnTo>
                    <a:pt x="143737" y="110839"/>
                  </a:lnTo>
                  <a:lnTo>
                    <a:pt x="151591" y="128332"/>
                  </a:lnTo>
                  <a:lnTo>
                    <a:pt x="154980" y="147072"/>
                  </a:lnTo>
                  <a:lnTo>
                    <a:pt x="156193" y="257350"/>
                  </a:lnTo>
                  <a:lnTo>
                    <a:pt x="156278" y="266365"/>
                  </a:lnTo>
                  <a:lnTo>
                    <a:pt x="218084" y="276846"/>
                  </a:lnTo>
                  <a:lnTo>
                    <a:pt x="218084" y="92865"/>
                  </a:lnTo>
                  <a:close/>
                </a:path>
                <a:path w="436244" h="276859">
                  <a:moveTo>
                    <a:pt x="218084" y="0"/>
                  </a:moveTo>
                  <a:lnTo>
                    <a:pt x="0" y="20700"/>
                  </a:lnTo>
                  <a:lnTo>
                    <a:pt x="17098" y="45840"/>
                  </a:lnTo>
                  <a:lnTo>
                    <a:pt x="17098" y="205509"/>
                  </a:lnTo>
                  <a:lnTo>
                    <a:pt x="9161" y="210493"/>
                  </a:lnTo>
                  <a:lnTo>
                    <a:pt x="9046" y="257350"/>
                  </a:lnTo>
                  <a:lnTo>
                    <a:pt x="60939" y="248889"/>
                  </a:lnTo>
                  <a:lnTo>
                    <a:pt x="60458" y="154506"/>
                  </a:lnTo>
                  <a:lnTo>
                    <a:pt x="63110" y="134299"/>
                  </a:lnTo>
                  <a:lnTo>
                    <a:pt x="71432" y="114285"/>
                  </a:lnTo>
                  <a:lnTo>
                    <a:pt x="85977" y="98971"/>
                  </a:lnTo>
                  <a:lnTo>
                    <a:pt x="107293" y="92865"/>
                  </a:lnTo>
                  <a:lnTo>
                    <a:pt x="218084" y="92865"/>
                  </a:lnTo>
                  <a:lnTo>
                    <a:pt x="218084" y="17664"/>
                  </a:lnTo>
                  <a:lnTo>
                    <a:pt x="406904" y="17664"/>
                  </a:lnTo>
                  <a:lnTo>
                    <a:pt x="218084" y="0"/>
                  </a:lnTo>
                  <a:close/>
                </a:path>
                <a:path w="436244" h="276859">
                  <a:moveTo>
                    <a:pt x="406904" y="17664"/>
                  </a:moveTo>
                  <a:lnTo>
                    <a:pt x="218084" y="17664"/>
                  </a:lnTo>
                  <a:lnTo>
                    <a:pt x="424515" y="36071"/>
                  </a:lnTo>
                  <a:lnTo>
                    <a:pt x="436117" y="20397"/>
                  </a:lnTo>
                  <a:lnTo>
                    <a:pt x="406904" y="1766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7" name="TextBox 56">
            <a:extLst>
              <a:ext uri="{FF2B5EF4-FFF2-40B4-BE49-F238E27FC236}">
                <a16:creationId xmlns:a16="http://schemas.microsoft.com/office/drawing/2014/main" id="{72F24B36-FCB6-0E0D-CBBF-9724F477D83F}"/>
              </a:ext>
            </a:extLst>
          </p:cNvPr>
          <p:cNvSpPr txBox="1"/>
          <p:nvPr/>
        </p:nvSpPr>
        <p:spPr>
          <a:xfrm>
            <a:off x="2077557" y="6589565"/>
            <a:ext cx="2904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5" name="TextBox 4">
            <a:extLst>
              <a:ext uri="{FF2B5EF4-FFF2-40B4-BE49-F238E27FC236}">
                <a16:creationId xmlns:a16="http://schemas.microsoft.com/office/drawing/2014/main" id="{0D8805ED-728F-0479-F254-503B1C0140A1}"/>
              </a:ext>
            </a:extLst>
          </p:cNvPr>
          <p:cNvSpPr txBox="1"/>
          <p:nvPr/>
        </p:nvSpPr>
        <p:spPr>
          <a:xfrm>
            <a:off x="1167161" y="2832284"/>
            <a:ext cx="18012227" cy="5139869"/>
          </a:xfrm>
          <a:prstGeom prst="rect">
            <a:avLst/>
          </a:prstGeom>
          <a:noFill/>
        </p:spPr>
        <p:txBody>
          <a:bodyPr wrap="square" rtlCol="0">
            <a:spAutoFit/>
          </a:bodyPr>
          <a:lstStyle/>
          <a:p>
            <a:pPr marL="742950" marR="0" lvl="0" indent="-742950" algn="l" defTabSz="914400" rtl="0" eaLnBrk="1" fontAlgn="auto" latinLnBrk="0" hangingPunct="1">
              <a:lnSpc>
                <a:spcPct val="100000"/>
              </a:lnSpc>
              <a:spcBef>
                <a:spcPts val="0"/>
              </a:spcBef>
              <a:spcAft>
                <a:spcPts val="0"/>
              </a:spcAft>
              <a:buClrTx/>
              <a:buSzTx/>
              <a:buAutoNum type="arabicPeriod" startAt="3"/>
              <a:tabLst/>
              <a:defRPr/>
            </a:pPr>
            <a:r>
              <a:rPr lang="en-US" sz="4000" b="1" baseline="0" dirty="0">
                <a:solidFill>
                  <a:prstClr val="black"/>
                </a:solidFill>
                <a:latin typeface="Calibri"/>
              </a:rPr>
              <a:t>Increase</a:t>
            </a:r>
            <a:r>
              <a:rPr lang="en-US" sz="4000" b="1" dirty="0">
                <a:solidFill>
                  <a:prstClr val="black"/>
                </a:solidFill>
                <a:latin typeface="Calibri"/>
              </a:rPr>
              <a:t> Faculty Unity across Disciplines</a:t>
            </a:r>
          </a:p>
          <a:p>
            <a:pPr marL="971550" lvl="1" indent="-514350">
              <a:buFont typeface="Arial" panose="020B0604020202020204" pitchFamily="34" charset="0"/>
              <a:buChar char="•"/>
            </a:pPr>
            <a:r>
              <a:rPr lang="en-US" sz="3200" dirty="0">
                <a:latin typeface="Aptos" panose="020B0004020202020204" pitchFamily="34" charset="0"/>
                <a:ea typeface="Aptos" panose="020B0004020202020204" pitchFamily="34" charset="0"/>
                <a:cs typeface="Aptos" panose="020B0004020202020204" pitchFamily="34" charset="0"/>
              </a:rPr>
              <a:t>Faculty Unity is needed to focus on having a unified voice for advocacy of mutual issues, collaborative efforts, and mutual support.</a:t>
            </a:r>
          </a:p>
          <a:p>
            <a:pPr marL="971550" lvl="1" indent="-514350">
              <a:buFont typeface="Arial" panose="020B0604020202020204" pitchFamily="34" charset="0"/>
              <a:buChar char="•"/>
            </a:pPr>
            <a:r>
              <a:rPr lang="en-US" sz="3200" dirty="0">
                <a:latin typeface="Aptos" panose="020B0004020202020204" pitchFamily="34" charset="0"/>
                <a:ea typeface="Aptos" panose="020B0004020202020204" pitchFamily="34" charset="0"/>
                <a:cs typeface="Aptos" panose="020B0004020202020204" pitchFamily="34" charset="0"/>
              </a:rPr>
              <a:t>The FS Executive Committee had planned different strategies, activities and support initiatives but we are uncertain if they can happen since our budget proposal was unilaterally denied.</a:t>
            </a:r>
          </a:p>
          <a:p>
            <a:pPr lvl="1"/>
            <a:endParaRPr lang="en-US" sz="3200" b="1" i="1" dirty="0">
              <a:solidFill>
                <a:prstClr val="black"/>
              </a:solidFill>
              <a:latin typeface="Aptos" panose="020B0004020202020204" pitchFamily="34" charset="0"/>
            </a:endParaRPr>
          </a:p>
          <a:p>
            <a:pPr lvl="1"/>
            <a:endParaRPr lang="en-US" sz="3200" b="1" i="1" dirty="0">
              <a:solidFill>
                <a:prstClr val="black"/>
              </a:solidFill>
              <a:latin typeface="Aptos" panose="020B0004020202020204" pitchFamily="34" charset="0"/>
            </a:endParaRPr>
          </a:p>
          <a:p>
            <a:pPr lvl="1"/>
            <a:endParaRPr lang="en-US" sz="3200" b="1" i="1" dirty="0">
              <a:solidFill>
                <a:prstClr val="black"/>
              </a:solidFill>
              <a:latin typeface="Aptos" panose="020B0004020202020204" pitchFamily="34" charset="0"/>
            </a:endParaRPr>
          </a:p>
          <a:p>
            <a:pPr lvl="1"/>
            <a:endParaRPr lang="en-US" sz="3200" b="1" i="1" dirty="0">
              <a:solidFill>
                <a:prstClr val="black"/>
              </a:solidFill>
              <a:latin typeface="Aptos" panose="020B0004020202020204" pitchFamily="34" charset="0"/>
            </a:endParaRPr>
          </a:p>
          <a:p>
            <a:pPr lvl="1" algn="ctr"/>
            <a:r>
              <a:rPr lang="en-US" sz="3200" b="1" i="1" dirty="0">
                <a:latin typeface="Aptos" panose="020B0004020202020204" pitchFamily="34" charset="0"/>
              </a:rPr>
              <a:t>Plans for these strategic initiatives may alter depending on University support.</a:t>
            </a:r>
            <a:endParaRPr kumimoji="0" lang="en-US" sz="4000" b="1" i="1"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11286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E0CDB-B6A8-F533-889A-7D65AD1A0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C81C10-0EB9-766B-7002-71F9D5FB1016}"/>
              </a:ext>
            </a:extLst>
          </p:cNvPr>
          <p:cNvSpPr>
            <a:spLocks noGrp="1"/>
          </p:cNvSpPr>
          <p:nvPr>
            <p:ph type="title"/>
          </p:nvPr>
        </p:nvSpPr>
        <p:spPr>
          <a:xfrm>
            <a:off x="938704" y="620256"/>
            <a:ext cx="18226691" cy="2246769"/>
          </a:xfrm>
        </p:spPr>
        <p:txBody>
          <a:bodyPr/>
          <a:lstStyle/>
          <a:p>
            <a:pPr algn="ctr"/>
            <a:r>
              <a:rPr lang="en-US" sz="7200" spc="10" dirty="0">
                <a:solidFill>
                  <a:srgbClr val="FFC000"/>
                </a:solidFill>
                <a:latin typeface="TradeGothic" panose="02000806040000020004"/>
              </a:rPr>
              <a:t>Current Critical Issues</a:t>
            </a:r>
            <a:br>
              <a:rPr lang="en-US" sz="7200" spc="10" dirty="0">
                <a:solidFill>
                  <a:srgbClr val="FFC000"/>
                </a:solidFill>
                <a:latin typeface="TradeGothic" panose="02000806040000020004"/>
              </a:rPr>
            </a:br>
            <a:endParaRPr lang="en-US" dirty="0">
              <a:solidFill>
                <a:srgbClr val="FF0000"/>
              </a:solidFill>
            </a:endParaRPr>
          </a:p>
        </p:txBody>
      </p:sp>
      <p:sp>
        <p:nvSpPr>
          <p:cNvPr id="3" name="Text Placeholder 2">
            <a:extLst>
              <a:ext uri="{FF2B5EF4-FFF2-40B4-BE49-F238E27FC236}">
                <a16:creationId xmlns:a16="http://schemas.microsoft.com/office/drawing/2014/main" id="{A1B6C4F9-23D8-3F48-E74F-187083903301}"/>
              </a:ext>
            </a:extLst>
          </p:cNvPr>
          <p:cNvSpPr>
            <a:spLocks noGrp="1"/>
          </p:cNvSpPr>
          <p:nvPr>
            <p:ph type="body" idx="1"/>
          </p:nvPr>
        </p:nvSpPr>
        <p:spPr>
          <a:xfrm>
            <a:off x="938704" y="2867025"/>
            <a:ext cx="11106758" cy="6771084"/>
          </a:xfrm>
        </p:spPr>
        <p:txBody>
          <a:bodyPr/>
          <a:lstStyle/>
          <a:p>
            <a:pPr marL="285750" indent="-285750">
              <a:buFont typeface="Wingdings" panose="05000000000000000000" pitchFamily="2" charset="2"/>
              <a:buChar char="Ø"/>
            </a:pPr>
            <a:r>
              <a:rPr lang="en-US" sz="4000" dirty="0">
                <a:solidFill>
                  <a:schemeClr val="bg1"/>
                </a:solidFill>
              </a:rPr>
              <a:t>Sabbatical Report Response</a:t>
            </a:r>
          </a:p>
          <a:p>
            <a:pPr marL="285750" indent="-285750">
              <a:buFont typeface="Wingdings" panose="05000000000000000000" pitchFamily="2" charset="2"/>
              <a:buChar char="Ø"/>
            </a:pPr>
            <a:r>
              <a:rPr lang="en-US" sz="4000" dirty="0">
                <a:solidFill>
                  <a:schemeClr val="bg1"/>
                </a:solidFill>
              </a:rPr>
              <a:t> Academic Calendar Issues </a:t>
            </a:r>
          </a:p>
          <a:p>
            <a:pPr marL="285750" indent="-285750">
              <a:buFont typeface="Wingdings" panose="05000000000000000000" pitchFamily="2" charset="2"/>
              <a:buChar char="Ø"/>
            </a:pPr>
            <a:r>
              <a:rPr lang="en-US" sz="4000" dirty="0">
                <a:solidFill>
                  <a:schemeClr val="bg1"/>
                </a:solidFill>
              </a:rPr>
              <a:t>Faculty Emeritus Selection Process</a:t>
            </a:r>
          </a:p>
          <a:p>
            <a:pPr marL="285750" indent="-285750">
              <a:buFont typeface="Wingdings" panose="05000000000000000000" pitchFamily="2" charset="2"/>
              <a:buChar char="Ø"/>
            </a:pPr>
            <a:r>
              <a:rPr lang="en-US" sz="4000" dirty="0">
                <a:solidFill>
                  <a:schemeClr val="bg1"/>
                </a:solidFill>
              </a:rPr>
              <a:t>Sabbatical Application </a:t>
            </a:r>
          </a:p>
          <a:p>
            <a:pPr marL="285750" indent="-285750">
              <a:buFont typeface="Wingdings" panose="05000000000000000000" pitchFamily="2" charset="2"/>
              <a:buChar char="Ø"/>
            </a:pPr>
            <a:r>
              <a:rPr lang="en-US" sz="4000" dirty="0">
                <a:solidFill>
                  <a:schemeClr val="bg1"/>
                </a:solidFill>
              </a:rPr>
              <a:t>Student violence at Brambleton Center (Culture of Care?)</a:t>
            </a:r>
          </a:p>
          <a:p>
            <a:pPr marL="285750" indent="-285750">
              <a:buFont typeface="Wingdings" panose="05000000000000000000" pitchFamily="2" charset="2"/>
              <a:buChar char="Ø"/>
            </a:pPr>
            <a:r>
              <a:rPr lang="en-US" sz="4000" dirty="0">
                <a:solidFill>
                  <a:schemeClr val="bg1"/>
                </a:solidFill>
              </a:rPr>
              <a:t>Town hall meeting with the President regarding national impact on NSU</a:t>
            </a:r>
          </a:p>
          <a:p>
            <a:pPr marL="285750" indent="-285750">
              <a:buFont typeface="Wingdings" panose="05000000000000000000" pitchFamily="2" charset="2"/>
              <a:buChar char="Ø"/>
            </a:pPr>
            <a:r>
              <a:rPr lang="en-US" sz="4000" dirty="0">
                <a:solidFill>
                  <a:schemeClr val="bg1"/>
                </a:solidFill>
              </a:rPr>
              <a:t>Carrying on elections for the upcoming year</a:t>
            </a:r>
          </a:p>
          <a:p>
            <a:pPr marL="285750" indent="-285750">
              <a:buFont typeface="Wingdings" panose="05000000000000000000" pitchFamily="2" charset="2"/>
              <a:buChar char="Ø"/>
            </a:pPr>
            <a:r>
              <a:rPr lang="en-US" sz="4000" dirty="0">
                <a:solidFill>
                  <a:schemeClr val="bg1"/>
                </a:solidFill>
              </a:rPr>
              <a:t>Accounts Payable issues (reimbursements)</a:t>
            </a:r>
          </a:p>
          <a:p>
            <a:endParaRPr lang="en-US" sz="4000" dirty="0">
              <a:solidFill>
                <a:schemeClr val="bg1"/>
              </a:solidFill>
            </a:endParaRPr>
          </a:p>
        </p:txBody>
      </p:sp>
      <p:pic>
        <p:nvPicPr>
          <p:cNvPr id="6" name="Picture 5" descr="A close-up of words&#10;&#10;Description automatically generated">
            <a:extLst>
              <a:ext uri="{FF2B5EF4-FFF2-40B4-BE49-F238E27FC236}">
                <a16:creationId xmlns:a16="http://schemas.microsoft.com/office/drawing/2014/main" id="{F1D1E88F-10C1-FC8B-BD80-8AD66D6E2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8540" y="3448050"/>
            <a:ext cx="5891916" cy="4413250"/>
          </a:xfrm>
          <a:prstGeom prst="rect">
            <a:avLst/>
          </a:prstGeom>
        </p:spPr>
      </p:pic>
    </p:spTree>
    <p:extLst>
      <p:ext uri="{BB962C8B-B14F-4D97-AF65-F5344CB8AC3E}">
        <p14:creationId xmlns:p14="http://schemas.microsoft.com/office/powerpoint/2010/main" val="352103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58e5eb3-814b-44b1-860a-7ec07ed8a52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FEF7D4076BF143B7D40C8DC0459597" ma:contentTypeVersion="11" ma:contentTypeDescription="Create a new document." ma:contentTypeScope="" ma:versionID="cdc58a7bb9801993427ae95bdd69e904">
  <xsd:schema xmlns:xsd="http://www.w3.org/2001/XMLSchema" xmlns:xs="http://www.w3.org/2001/XMLSchema" xmlns:p="http://schemas.microsoft.com/office/2006/metadata/properties" xmlns:ns3="258e5eb3-814b-44b1-860a-7ec07ed8a52e" xmlns:ns4="d8a3d4d0-0b69-430a-ac21-9c91fe509557" targetNamespace="http://schemas.microsoft.com/office/2006/metadata/properties" ma:root="true" ma:fieldsID="f745ad8abbcfdd9004b23ebe4f5b2fc5" ns3:_="" ns4:_="">
    <xsd:import namespace="258e5eb3-814b-44b1-860a-7ec07ed8a52e"/>
    <xsd:import namespace="d8a3d4d0-0b69-430a-ac21-9c91fe50955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e5eb3-814b-44b1-860a-7ec07ed8a5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a3d4d0-0b69-430a-ac21-9c91fe50955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111323-ADE8-4F10-9832-9A2CD2E56B1E}">
  <ds:schemaRefs>
    <ds:schemaRef ds:uri="258e5eb3-814b-44b1-860a-7ec07ed8a52e"/>
    <ds:schemaRef ds:uri="d8a3d4d0-0b69-430a-ac21-9c91fe5095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88F7953-1AC0-4EA5-A787-7C7C6E6199BF}">
  <ds:schemaRefs>
    <ds:schemaRef ds:uri="http://schemas.microsoft.com/sharepoint/v3/contenttype/forms"/>
  </ds:schemaRefs>
</ds:datastoreItem>
</file>

<file path=customXml/itemProps3.xml><?xml version="1.0" encoding="utf-8"?>
<ds:datastoreItem xmlns:ds="http://schemas.openxmlformats.org/officeDocument/2006/customXml" ds:itemID="{376459C1-3F0A-4B60-A077-090F9EB77143}">
  <ds:schemaRefs>
    <ds:schemaRef ds:uri="258e5eb3-814b-44b1-860a-7ec07ed8a52e"/>
    <ds:schemaRef ds:uri="d8a3d4d0-0b69-430a-ac21-9c91fe5095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5017</TotalTime>
  <Words>928</Words>
  <Application>Microsoft Office PowerPoint</Application>
  <PresentationFormat>Custom</PresentationFormat>
  <Paragraphs>118</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Eina03-Regular</vt:lpstr>
      <vt:lpstr>Aptos</vt:lpstr>
      <vt:lpstr>Wingdings</vt:lpstr>
      <vt:lpstr>Calibri</vt:lpstr>
      <vt:lpstr>Arial</vt:lpstr>
      <vt:lpstr>TradeGothic</vt:lpstr>
      <vt:lpstr>Avenir LT Std 65 Medium</vt:lpstr>
      <vt:lpstr>Office Theme</vt:lpstr>
      <vt:lpstr>PowerPoint Presentation</vt:lpstr>
      <vt:lpstr>NSU Faculty Senate Salutes:  Professor Carol Pretlow</vt:lpstr>
      <vt:lpstr>NSU Faculty Senate Salutes:  Professor Milton Ferguson, Sr.</vt:lpstr>
      <vt:lpstr>2024-2025  Faculty Senate Elected Officers</vt:lpstr>
      <vt:lpstr>2024-2025 Faculty Senate Executive Committee</vt:lpstr>
      <vt:lpstr>2024-2025 Faculty Senators</vt:lpstr>
      <vt:lpstr>2024-2025 Strategic Plan</vt:lpstr>
      <vt:lpstr>2024-2025 Strategic Plan</vt:lpstr>
      <vt:lpstr>Current Critical Issues </vt:lpstr>
      <vt:lpstr>Semester Accomplishments</vt:lpstr>
      <vt:lpstr>Semester Accomplishments (cont.)</vt:lpstr>
      <vt:lpstr>Faculty Spotlight: Dr. Sheila A. 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1</dc:title>
  <dc:creator>setze</dc:creator>
  <cp:lastModifiedBy>Barnes, Felicia</cp:lastModifiedBy>
  <cp:revision>155</cp:revision>
  <dcterms:created xsi:type="dcterms:W3CDTF">2021-08-09T02:08:53Z</dcterms:created>
  <dcterms:modified xsi:type="dcterms:W3CDTF">2025-05-07T14:49:16Z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2021-08-08T00:00:00Z</vt:filetime>
  </property>
  <property fmtid="{D5CDD505-2E9C-101B-9397-08002B2CF9AE}" pid="3" name="Creator">
    <vt:lpwstr>QuarkXPress(R) 17.0</vt:lpwstr>
  </property>
  <property fmtid="{D5CDD505-2E9C-101B-9397-08002B2CF9AE}" pid="4" name="LastSaved">
    <vt:filetime>2021-08-09T00:00:00Z</vt:filetime>
  </property>
  <property fmtid="{D5CDD505-2E9C-101B-9397-08002B2CF9AE}" pid="5" name="ContentTypeId">
    <vt:lpwstr>0x01010087FEF7D4076BF143B7D40C8DC0459597</vt:lpwstr>
  </property>
</Properties>
</file>