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8.jpg" ContentType="image/jpg"/>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7"/>
  </p:notesMasterIdLst>
  <p:sldIdLst>
    <p:sldId id="273" r:id="rId5"/>
    <p:sldId id="303" r:id="rId6"/>
    <p:sldId id="302" r:id="rId7"/>
    <p:sldId id="262" r:id="rId8"/>
    <p:sldId id="277" r:id="rId9"/>
    <p:sldId id="278" r:id="rId10"/>
    <p:sldId id="295" r:id="rId11"/>
    <p:sldId id="296" r:id="rId12"/>
    <p:sldId id="286" r:id="rId13"/>
    <p:sldId id="297" r:id="rId14"/>
    <p:sldId id="299" r:id="rId15"/>
    <p:sldId id="301" r:id="rId16"/>
  </p:sldIdLst>
  <p:sldSz cx="20104100" cy="11309350"/>
  <p:notesSz cx="20104100" cy="11309350"/>
  <p:embeddedFontLst>
    <p:embeddedFont>
      <p:font typeface="TradeGothic" panose="02000806040000020004"/>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9504B4-FD72-46BE-A644-634B12AA2010}">
          <p14:sldIdLst>
            <p14:sldId id="273"/>
            <p14:sldId id="303"/>
            <p14:sldId id="302"/>
            <p14:sldId id="262"/>
            <p14:sldId id="277"/>
            <p14:sldId id="278"/>
            <p14:sldId id="295"/>
            <p14:sldId id="296"/>
            <p14:sldId id="286"/>
            <p14:sldId id="297"/>
            <p14:sldId id="299"/>
            <p14:sldId id="301"/>
          </p14:sldIdLst>
        </p14:section>
        <p14:section name="Untitled Section" id="{E7342BFD-667E-486A-BAF5-328F2506C74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8"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D5A24B7F-F454-4D87-B0C2-2C05263F27DD}" type="datetimeFigureOut">
              <a:rPr lang="en-US" smtClean="0"/>
              <a:t>5/7/2025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96F85BFF-5386-4FF9-8671-ACB31324084B}" type="slidenum">
              <a:rPr lang="en-US" smtClean="0"/>
              <a:t>‹#›</a:t>
            </a:fld>
            <a:endParaRPr lang="en-US"/>
          </a:p>
        </p:txBody>
      </p:sp>
    </p:spTree>
    <p:extLst>
      <p:ext uri="{BB962C8B-B14F-4D97-AF65-F5344CB8AC3E}">
        <p14:creationId xmlns:p14="http://schemas.microsoft.com/office/powerpoint/2010/main" val="3867893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85BFF-5386-4FF9-8671-ACB31324084B}" type="slidenum">
              <a:rPr lang="en-US" smtClean="0"/>
              <a:t>2</a:t>
            </a:fld>
            <a:endParaRPr lang="en-US"/>
          </a:p>
        </p:txBody>
      </p:sp>
    </p:spTree>
    <p:extLst>
      <p:ext uri="{BB962C8B-B14F-4D97-AF65-F5344CB8AC3E}">
        <p14:creationId xmlns:p14="http://schemas.microsoft.com/office/powerpoint/2010/main" val="899730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85BFF-5386-4FF9-8671-ACB31324084B}" type="slidenum">
              <a:rPr lang="en-US" smtClean="0"/>
              <a:t>3</a:t>
            </a:fld>
            <a:endParaRPr lang="en-US"/>
          </a:p>
        </p:txBody>
      </p:sp>
    </p:spTree>
    <p:extLst>
      <p:ext uri="{BB962C8B-B14F-4D97-AF65-F5344CB8AC3E}">
        <p14:creationId xmlns:p14="http://schemas.microsoft.com/office/powerpoint/2010/main" val="899730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F85BFF-5386-4FF9-8671-ACB31324084B}" type="slidenum">
              <a:rPr lang="en-US" smtClean="0"/>
              <a:t>10</a:t>
            </a:fld>
            <a:endParaRPr lang="en-US"/>
          </a:p>
        </p:txBody>
      </p:sp>
    </p:spTree>
    <p:extLst>
      <p:ext uri="{BB962C8B-B14F-4D97-AF65-F5344CB8AC3E}">
        <p14:creationId xmlns:p14="http://schemas.microsoft.com/office/powerpoint/2010/main" val="1045741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76003-6535-CAF0-3050-15969982F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26E6A-F150-1445-539B-B2B60F00D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10B2-6039-CAD3-E285-BD3A852F5F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7EBC44-0EC6-1998-ADF7-BBBE5BC68F7D}"/>
              </a:ext>
            </a:extLst>
          </p:cNvPr>
          <p:cNvSpPr>
            <a:spLocks noGrp="1"/>
          </p:cNvSpPr>
          <p:nvPr>
            <p:ph type="sldNum" sz="quarter" idx="5"/>
          </p:nvPr>
        </p:nvSpPr>
        <p:spPr/>
        <p:txBody>
          <a:bodyPr/>
          <a:lstStyle/>
          <a:p>
            <a:fld id="{96F85BFF-5386-4FF9-8671-ACB31324084B}" type="slidenum">
              <a:rPr lang="en-US" smtClean="0"/>
              <a:t>11</a:t>
            </a:fld>
            <a:endParaRPr lang="en-US"/>
          </a:p>
        </p:txBody>
      </p:sp>
    </p:spTree>
    <p:extLst>
      <p:ext uri="{BB962C8B-B14F-4D97-AF65-F5344CB8AC3E}">
        <p14:creationId xmlns:p14="http://schemas.microsoft.com/office/powerpoint/2010/main" val="6850645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FCCE43"/>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435813" y="376947"/>
            <a:ext cx="9668286" cy="10931310"/>
          </a:xfrm>
          <a:prstGeom prst="rect">
            <a:avLst/>
          </a:prstGeom>
        </p:spPr>
      </p:pic>
      <p:sp>
        <p:nvSpPr>
          <p:cNvPr id="18" name="bg object 18"/>
          <p:cNvSpPr/>
          <p:nvPr/>
        </p:nvSpPr>
        <p:spPr>
          <a:xfrm>
            <a:off x="156" y="0"/>
            <a:ext cx="12073890" cy="11308715"/>
          </a:xfrm>
          <a:custGeom>
            <a:avLst/>
            <a:gdLst/>
            <a:ahLst/>
            <a:cxnLst/>
            <a:rect l="l" t="t" r="r" b="b"/>
            <a:pathLst>
              <a:path w="12073890" h="11308715">
                <a:moveTo>
                  <a:pt x="10779191" y="0"/>
                </a:moveTo>
                <a:lnTo>
                  <a:pt x="0" y="0"/>
                </a:lnTo>
                <a:lnTo>
                  <a:pt x="0" y="11308256"/>
                </a:lnTo>
                <a:lnTo>
                  <a:pt x="12073621" y="11308256"/>
                </a:lnTo>
                <a:lnTo>
                  <a:pt x="10779191" y="0"/>
                </a:lnTo>
                <a:close/>
              </a:path>
            </a:pathLst>
          </a:custGeom>
          <a:solidFill>
            <a:srgbClr val="317957"/>
          </a:solidFill>
        </p:spPr>
        <p:txBody>
          <a:bodyPr wrap="square" lIns="0" tIns="0" rIns="0" bIns="0" rtlCol="0"/>
          <a:lstStyle/>
          <a:p>
            <a:endParaRPr/>
          </a:p>
        </p:txBody>
      </p:sp>
      <p:sp>
        <p:nvSpPr>
          <p:cNvPr id="2" name="Holder 2"/>
          <p:cNvSpPr>
            <a:spLocks noGrp="1"/>
          </p:cNvSpPr>
          <p:nvPr>
            <p:ph type="ctrTitle"/>
          </p:nvPr>
        </p:nvSpPr>
        <p:spPr>
          <a:xfrm>
            <a:off x="1139368" y="1986201"/>
            <a:ext cx="8595360" cy="4142104"/>
          </a:xfrm>
          <a:prstGeom prst="rect">
            <a:avLst/>
          </a:prstGeom>
        </p:spPr>
        <p:txBody>
          <a:bodyPr wrap="square" lIns="0" tIns="0" rIns="0" bIns="0">
            <a:spAutoFit/>
          </a:bodyPr>
          <a:lstStyle>
            <a:lvl1pPr>
              <a:defRPr sz="16100" b="1" i="0">
                <a:solidFill>
                  <a:schemeClr val="bg1"/>
                </a:solidFill>
                <a:latin typeface="TradeGothic"/>
                <a:cs typeface="TradeGothic"/>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sp>
        <p:nvSpPr>
          <p:cNvPr id="2" name="Holder 2"/>
          <p:cNvSpPr>
            <a:spLocks noGrp="1"/>
          </p:cNvSpPr>
          <p:nvPr>
            <p:ph type="title"/>
          </p:nvPr>
        </p:nvSpPr>
        <p:spPr>
          <a:xfrm>
            <a:off x="5755199" y="1370549"/>
            <a:ext cx="8593701" cy="1156335"/>
          </a:xfrm>
          <a:prstGeom prst="rect">
            <a:avLst/>
          </a:prstGeom>
        </p:spPr>
        <p:txBody>
          <a:bodyPr wrap="square" lIns="0" tIns="0" rIns="0" bIns="0">
            <a:spAutoFit/>
          </a:bodyPr>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18" Type="http://schemas.openxmlformats.org/officeDocument/2006/relationships/image" Target="../media/image32.jpeg"/><Relationship Id="rId3" Type="http://schemas.openxmlformats.org/officeDocument/2006/relationships/image" Target="../media/image3.png"/><Relationship Id="rId21" Type="http://schemas.openxmlformats.org/officeDocument/2006/relationships/image" Target="../media/image35.jpeg"/><Relationship Id="rId7" Type="http://schemas.openxmlformats.org/officeDocument/2006/relationships/image" Target="../media/image22.png"/><Relationship Id="rId12" Type="http://schemas.openxmlformats.org/officeDocument/2006/relationships/image" Target="../media/image26.png"/><Relationship Id="rId17" Type="http://schemas.openxmlformats.org/officeDocument/2006/relationships/image" Target="../media/image31.jpeg"/><Relationship Id="rId2" Type="http://schemas.openxmlformats.org/officeDocument/2006/relationships/image" Target="../media/image18.jpg"/><Relationship Id="rId16" Type="http://schemas.openxmlformats.org/officeDocument/2006/relationships/image" Target="../media/image30.jpg"/><Relationship Id="rId20" Type="http://schemas.openxmlformats.org/officeDocument/2006/relationships/image" Target="../media/image34.jpe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23" Type="http://schemas.openxmlformats.org/officeDocument/2006/relationships/image" Target="../media/image37.jpg"/><Relationship Id="rId10" Type="http://schemas.openxmlformats.org/officeDocument/2006/relationships/image" Target="../media/image10.png"/><Relationship Id="rId19" Type="http://schemas.openxmlformats.org/officeDocument/2006/relationships/image" Target="../media/image33.jp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 Id="rId22" Type="http://schemas.openxmlformats.org/officeDocument/2006/relationships/image" Target="../media/image36.jp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8.jp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10.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8.jpg"/><Relationship Id="rId16" Type="http://schemas.openxmlformats.org/officeDocument/2006/relationships/image" Target="../media/image38.jp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10.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8.jp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10.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8.jp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29.png"/><Relationship Id="rId10" Type="http://schemas.openxmlformats.org/officeDocument/2006/relationships/image" Target="../media/image10.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p:cNvPicPr>
            <a:picLocks noChangeAspect="1"/>
          </p:cNvPicPr>
          <p:nvPr/>
        </p:nvPicPr>
        <p:blipFill>
          <a:blip r:embed="rId2">
            <a:extLst>
              <a:ext uri="{28A0092B-C50C-407E-A947-70E740481C1C}">
                <a14:useLocalDpi xmlns:a14="http://schemas.microsoft.com/office/drawing/2010/main" val="0"/>
              </a:ext>
            </a:extLst>
          </a:blip>
          <a:srcRect l="12300" r="12300"/>
          <a:stretch/>
        </p:blipFill>
        <p:spPr>
          <a:xfrm>
            <a:off x="5106473" y="-10734"/>
            <a:ext cx="15034345" cy="11320084"/>
          </a:xfrm>
          <a:prstGeom prst="rect">
            <a:avLst/>
          </a:prstGeom>
        </p:spPr>
      </p:pic>
      <p:sp>
        <p:nvSpPr>
          <p:cNvPr id="2" name="object 2"/>
          <p:cNvSpPr/>
          <p:nvPr/>
        </p:nvSpPr>
        <p:spPr>
          <a:xfrm>
            <a:off x="0" y="0"/>
            <a:ext cx="10585294" cy="11328146"/>
          </a:xfrm>
          <a:custGeom>
            <a:avLst/>
            <a:gdLst/>
            <a:ahLst/>
            <a:cxnLst/>
            <a:rect l="l" t="t" r="r" b="b"/>
            <a:pathLst>
              <a:path w="10036810" h="11308715">
                <a:moveTo>
                  <a:pt x="8960095" y="0"/>
                </a:moveTo>
                <a:lnTo>
                  <a:pt x="0" y="0"/>
                </a:lnTo>
                <a:lnTo>
                  <a:pt x="0" y="11308256"/>
                </a:lnTo>
                <a:lnTo>
                  <a:pt x="10036210" y="11308256"/>
                </a:lnTo>
                <a:lnTo>
                  <a:pt x="8960095"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31" name="object 5"/>
          <p:cNvGrpSpPr/>
          <p:nvPr/>
        </p:nvGrpSpPr>
        <p:grpSpPr>
          <a:xfrm>
            <a:off x="527050" y="9693275"/>
            <a:ext cx="3496310" cy="1200785"/>
            <a:chOff x="1241695" y="8599693"/>
            <a:chExt cx="3496310" cy="1200785"/>
          </a:xfrm>
        </p:grpSpPr>
        <p:pic>
          <p:nvPicPr>
            <p:cNvPr id="32" name="object 6"/>
            <p:cNvPicPr/>
            <p:nvPr/>
          </p:nvPicPr>
          <p:blipFill>
            <a:blip r:embed="rId3" cstate="print"/>
            <a:stretch>
              <a:fillRect/>
            </a:stretch>
          </p:blipFill>
          <p:spPr>
            <a:xfrm>
              <a:off x="2704636" y="8925848"/>
              <a:ext cx="163690" cy="244103"/>
            </a:xfrm>
            <a:prstGeom prst="rect">
              <a:avLst/>
            </a:prstGeom>
          </p:spPr>
        </p:pic>
        <p:pic>
          <p:nvPicPr>
            <p:cNvPr id="33" name="object 7"/>
            <p:cNvPicPr/>
            <p:nvPr/>
          </p:nvPicPr>
          <p:blipFill>
            <a:blip r:embed="rId4" cstate="print"/>
            <a:stretch>
              <a:fillRect/>
            </a:stretch>
          </p:blipFill>
          <p:spPr>
            <a:xfrm>
              <a:off x="2173049" y="8925848"/>
              <a:ext cx="218251" cy="244103"/>
            </a:xfrm>
            <a:prstGeom prst="rect">
              <a:avLst/>
            </a:prstGeom>
          </p:spPr>
        </p:pic>
        <p:pic>
          <p:nvPicPr>
            <p:cNvPr id="34" name="object 8"/>
            <p:cNvPicPr/>
            <p:nvPr/>
          </p:nvPicPr>
          <p:blipFill>
            <a:blip r:embed="rId5" cstate="print"/>
            <a:stretch>
              <a:fillRect/>
            </a:stretch>
          </p:blipFill>
          <p:spPr>
            <a:xfrm>
              <a:off x="2421267" y="8921899"/>
              <a:ext cx="251287" cy="251999"/>
            </a:xfrm>
            <a:prstGeom prst="rect">
              <a:avLst/>
            </a:prstGeom>
          </p:spPr>
        </p:pic>
        <p:pic>
          <p:nvPicPr>
            <p:cNvPr id="35" name="object 9"/>
            <p:cNvPicPr/>
            <p:nvPr/>
          </p:nvPicPr>
          <p:blipFill>
            <a:blip r:embed="rId6" cstate="print"/>
            <a:stretch>
              <a:fillRect/>
            </a:stretch>
          </p:blipFill>
          <p:spPr>
            <a:xfrm>
              <a:off x="2908797" y="8921899"/>
              <a:ext cx="420085" cy="251999"/>
            </a:xfrm>
            <a:prstGeom prst="rect">
              <a:avLst/>
            </a:prstGeom>
          </p:spPr>
        </p:pic>
        <p:sp>
          <p:nvSpPr>
            <p:cNvPr id="36" name="object 10"/>
            <p:cNvSpPr/>
            <p:nvPr/>
          </p:nvSpPr>
          <p:spPr>
            <a:xfrm>
              <a:off x="3354451" y="8926123"/>
              <a:ext cx="163195" cy="243840"/>
            </a:xfrm>
            <a:custGeom>
              <a:avLst/>
              <a:gdLst/>
              <a:ahLst/>
              <a:cxnLst/>
              <a:rect l="l" t="t" r="r" b="b"/>
              <a:pathLst>
                <a:path w="163195"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11"/>
            <p:cNvPicPr/>
            <p:nvPr/>
          </p:nvPicPr>
          <p:blipFill>
            <a:blip r:embed="rId7" cstate="print"/>
            <a:stretch>
              <a:fillRect/>
            </a:stretch>
          </p:blipFill>
          <p:spPr>
            <a:xfrm>
              <a:off x="3542161" y="8925847"/>
              <a:ext cx="176976" cy="244104"/>
            </a:xfrm>
            <a:prstGeom prst="rect">
              <a:avLst/>
            </a:prstGeom>
          </p:spPr>
        </p:pic>
        <p:pic>
          <p:nvPicPr>
            <p:cNvPr id="38" name="object 12"/>
            <p:cNvPicPr/>
            <p:nvPr/>
          </p:nvPicPr>
          <p:blipFill>
            <a:blip r:embed="rId8" cstate="print"/>
            <a:stretch>
              <a:fillRect/>
            </a:stretch>
          </p:blipFill>
          <p:spPr>
            <a:xfrm>
              <a:off x="3822704" y="8921899"/>
              <a:ext cx="149332" cy="251999"/>
            </a:xfrm>
            <a:prstGeom prst="rect">
              <a:avLst/>
            </a:prstGeom>
          </p:spPr>
        </p:pic>
        <p:sp>
          <p:nvSpPr>
            <p:cNvPr id="39" name="object 13"/>
            <p:cNvSpPr/>
            <p:nvPr/>
          </p:nvSpPr>
          <p:spPr>
            <a:xfrm>
              <a:off x="3991775" y="8925501"/>
              <a:ext cx="746760" cy="244475"/>
            </a:xfrm>
            <a:custGeom>
              <a:avLst/>
              <a:gdLst/>
              <a:ahLst/>
              <a:cxnLst/>
              <a:rect l="l" t="t" r="r" b="b"/>
              <a:pathLst>
                <a:path w="746760" h="244475">
                  <a:moveTo>
                    <a:pt x="169443" y="0"/>
                  </a:moveTo>
                  <a:lnTo>
                    <a:pt x="0" y="0"/>
                  </a:lnTo>
                  <a:lnTo>
                    <a:pt x="0" y="49530"/>
                  </a:lnTo>
                  <a:lnTo>
                    <a:pt x="59232" y="49530"/>
                  </a:lnTo>
                  <a:lnTo>
                    <a:pt x="59232" y="243840"/>
                  </a:lnTo>
                  <a:lnTo>
                    <a:pt x="110210" y="243840"/>
                  </a:lnTo>
                  <a:lnTo>
                    <a:pt x="110210" y="49530"/>
                  </a:lnTo>
                  <a:lnTo>
                    <a:pt x="169443" y="49530"/>
                  </a:lnTo>
                  <a:lnTo>
                    <a:pt x="169443" y="0"/>
                  </a:lnTo>
                  <a:close/>
                </a:path>
                <a:path w="746760" h="244475">
                  <a:moveTo>
                    <a:pt x="397751" y="244462"/>
                  </a:moveTo>
                  <a:lnTo>
                    <a:pt x="378460" y="192405"/>
                  </a:lnTo>
                  <a:lnTo>
                    <a:pt x="360235" y="143230"/>
                  </a:lnTo>
                  <a:lnTo>
                    <a:pt x="332028" y="67119"/>
                  </a:lnTo>
                  <a:lnTo>
                    <a:pt x="307276" y="355"/>
                  </a:lnTo>
                  <a:lnTo>
                    <a:pt x="305841" y="355"/>
                  </a:lnTo>
                  <a:lnTo>
                    <a:pt x="305841" y="143230"/>
                  </a:lnTo>
                  <a:lnTo>
                    <a:pt x="252006" y="143230"/>
                  </a:lnTo>
                  <a:lnTo>
                    <a:pt x="278930" y="67119"/>
                  </a:lnTo>
                  <a:lnTo>
                    <a:pt x="305841" y="143230"/>
                  </a:lnTo>
                  <a:lnTo>
                    <a:pt x="305841" y="355"/>
                  </a:lnTo>
                  <a:lnTo>
                    <a:pt x="250202" y="355"/>
                  </a:lnTo>
                  <a:lnTo>
                    <a:pt x="159753" y="244462"/>
                  </a:lnTo>
                  <a:lnTo>
                    <a:pt x="216827" y="244462"/>
                  </a:lnTo>
                  <a:lnTo>
                    <a:pt x="235127" y="192405"/>
                  </a:lnTo>
                  <a:lnTo>
                    <a:pt x="322364" y="192405"/>
                  </a:lnTo>
                  <a:lnTo>
                    <a:pt x="340677" y="244462"/>
                  </a:lnTo>
                  <a:lnTo>
                    <a:pt x="397751" y="244462"/>
                  </a:lnTo>
                  <a:close/>
                </a:path>
                <a:path w="746760" h="244475">
                  <a:moveTo>
                    <a:pt x="557847" y="0"/>
                  </a:moveTo>
                  <a:lnTo>
                    <a:pt x="388416" y="0"/>
                  </a:lnTo>
                  <a:lnTo>
                    <a:pt x="388416" y="49530"/>
                  </a:lnTo>
                  <a:lnTo>
                    <a:pt x="447649" y="49530"/>
                  </a:lnTo>
                  <a:lnTo>
                    <a:pt x="447649" y="243840"/>
                  </a:lnTo>
                  <a:lnTo>
                    <a:pt x="498614" y="243840"/>
                  </a:lnTo>
                  <a:lnTo>
                    <a:pt x="498614" y="49530"/>
                  </a:lnTo>
                  <a:lnTo>
                    <a:pt x="557847" y="49530"/>
                  </a:lnTo>
                  <a:lnTo>
                    <a:pt x="557847" y="0"/>
                  </a:lnTo>
                  <a:close/>
                </a:path>
                <a:path w="746760" h="244475">
                  <a:moveTo>
                    <a:pt x="746175" y="622"/>
                  </a:moveTo>
                  <a:lnTo>
                    <a:pt x="591959" y="622"/>
                  </a:lnTo>
                  <a:lnTo>
                    <a:pt x="591959" y="50152"/>
                  </a:lnTo>
                  <a:lnTo>
                    <a:pt x="591959" y="97142"/>
                  </a:lnTo>
                  <a:lnTo>
                    <a:pt x="591959" y="146672"/>
                  </a:lnTo>
                  <a:lnTo>
                    <a:pt x="591959" y="194932"/>
                  </a:lnTo>
                  <a:lnTo>
                    <a:pt x="591959" y="244462"/>
                  </a:lnTo>
                  <a:lnTo>
                    <a:pt x="746175" y="244462"/>
                  </a:lnTo>
                  <a:lnTo>
                    <a:pt x="746175" y="194932"/>
                  </a:lnTo>
                  <a:lnTo>
                    <a:pt x="642924" y="194932"/>
                  </a:lnTo>
                  <a:lnTo>
                    <a:pt x="642924" y="146672"/>
                  </a:lnTo>
                  <a:lnTo>
                    <a:pt x="723696" y="146672"/>
                  </a:lnTo>
                  <a:lnTo>
                    <a:pt x="723696" y="97142"/>
                  </a:lnTo>
                  <a:lnTo>
                    <a:pt x="642924" y="97142"/>
                  </a:lnTo>
                  <a:lnTo>
                    <a:pt x="642924" y="50152"/>
                  </a:lnTo>
                  <a:lnTo>
                    <a:pt x="746175" y="50152"/>
                  </a:lnTo>
                  <a:lnTo>
                    <a:pt x="746175" y="62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0" name="object 14"/>
            <p:cNvPicPr/>
            <p:nvPr/>
          </p:nvPicPr>
          <p:blipFill>
            <a:blip r:embed="rId9" cstate="print"/>
            <a:stretch>
              <a:fillRect/>
            </a:stretch>
          </p:blipFill>
          <p:spPr>
            <a:xfrm>
              <a:off x="2189675" y="9273528"/>
              <a:ext cx="150538" cy="204671"/>
            </a:xfrm>
            <a:prstGeom prst="rect">
              <a:avLst/>
            </a:prstGeom>
          </p:spPr>
        </p:pic>
        <p:pic>
          <p:nvPicPr>
            <p:cNvPr id="41" name="object 15"/>
            <p:cNvPicPr/>
            <p:nvPr/>
          </p:nvPicPr>
          <p:blipFill>
            <a:blip r:embed="rId10" cstate="print"/>
            <a:stretch>
              <a:fillRect/>
            </a:stretch>
          </p:blipFill>
          <p:spPr>
            <a:xfrm>
              <a:off x="2399792" y="9273528"/>
              <a:ext cx="169699" cy="199593"/>
            </a:xfrm>
            <a:prstGeom prst="rect">
              <a:avLst/>
            </a:prstGeom>
          </p:spPr>
        </p:pic>
        <p:sp>
          <p:nvSpPr>
            <p:cNvPr id="42" name="object 16"/>
            <p:cNvSpPr/>
            <p:nvPr/>
          </p:nvSpPr>
          <p:spPr>
            <a:xfrm>
              <a:off x="2629918" y="9273528"/>
              <a:ext cx="24130" cy="200025"/>
            </a:xfrm>
            <a:custGeom>
              <a:avLst/>
              <a:gdLst/>
              <a:ahLst/>
              <a:cxnLst/>
              <a:rect l="l" t="t" r="r" b="b"/>
              <a:pathLst>
                <a:path w="24130" h="200025">
                  <a:moveTo>
                    <a:pt x="23674" y="0"/>
                  </a:moveTo>
                  <a:lnTo>
                    <a:pt x="0" y="0"/>
                  </a:lnTo>
                  <a:lnTo>
                    <a:pt x="0" y="199593"/>
                  </a:lnTo>
                  <a:lnTo>
                    <a:pt x="23674" y="199593"/>
                  </a:lnTo>
                  <a:lnTo>
                    <a:pt x="2367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17"/>
            <p:cNvPicPr/>
            <p:nvPr/>
          </p:nvPicPr>
          <p:blipFill>
            <a:blip r:embed="rId11" cstate="print"/>
            <a:stretch>
              <a:fillRect/>
            </a:stretch>
          </p:blipFill>
          <p:spPr>
            <a:xfrm>
              <a:off x="2686669" y="9273528"/>
              <a:ext cx="177322" cy="199593"/>
            </a:xfrm>
            <a:prstGeom prst="rect">
              <a:avLst/>
            </a:prstGeom>
          </p:spPr>
        </p:pic>
        <p:sp>
          <p:nvSpPr>
            <p:cNvPr id="44" name="object 18"/>
            <p:cNvSpPr/>
            <p:nvPr/>
          </p:nvSpPr>
          <p:spPr>
            <a:xfrm>
              <a:off x="2897060" y="9273532"/>
              <a:ext cx="130810" cy="199390"/>
            </a:xfrm>
            <a:custGeom>
              <a:avLst/>
              <a:gdLst/>
              <a:ahLst/>
              <a:cxnLst/>
              <a:rect l="l" t="t" r="r" b="b"/>
              <a:pathLst>
                <a:path w="130810" h="199390">
                  <a:moveTo>
                    <a:pt x="130517" y="177800"/>
                  </a:moveTo>
                  <a:lnTo>
                    <a:pt x="23660" y="177800"/>
                  </a:lnTo>
                  <a:lnTo>
                    <a:pt x="23660" y="106680"/>
                  </a:lnTo>
                  <a:lnTo>
                    <a:pt x="118681" y="106680"/>
                  </a:lnTo>
                  <a:lnTo>
                    <a:pt x="118681" y="85090"/>
                  </a:lnTo>
                  <a:lnTo>
                    <a:pt x="23660" y="85090"/>
                  </a:lnTo>
                  <a:lnTo>
                    <a:pt x="23660" y="21590"/>
                  </a:lnTo>
                  <a:lnTo>
                    <a:pt x="125437" y="21590"/>
                  </a:lnTo>
                  <a:lnTo>
                    <a:pt x="125437"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19"/>
            <p:cNvPicPr/>
            <p:nvPr/>
          </p:nvPicPr>
          <p:blipFill>
            <a:blip r:embed="rId12" cstate="print"/>
            <a:stretch>
              <a:fillRect/>
            </a:stretch>
          </p:blipFill>
          <p:spPr>
            <a:xfrm>
              <a:off x="3075031" y="9273528"/>
              <a:ext cx="137291" cy="199593"/>
            </a:xfrm>
            <a:prstGeom prst="rect">
              <a:avLst/>
            </a:prstGeom>
          </p:spPr>
        </p:pic>
        <p:pic>
          <p:nvPicPr>
            <p:cNvPr id="46" name="object 20"/>
            <p:cNvPicPr/>
            <p:nvPr/>
          </p:nvPicPr>
          <p:blipFill>
            <a:blip r:embed="rId13" cstate="print"/>
            <a:stretch>
              <a:fillRect/>
            </a:stretch>
          </p:blipFill>
          <p:spPr>
            <a:xfrm>
              <a:off x="3243986" y="9268461"/>
              <a:ext cx="131646" cy="209738"/>
            </a:xfrm>
            <a:prstGeom prst="rect">
              <a:avLst/>
            </a:prstGeom>
          </p:spPr>
        </p:pic>
        <p:sp>
          <p:nvSpPr>
            <p:cNvPr id="47" name="object 21"/>
            <p:cNvSpPr/>
            <p:nvPr/>
          </p:nvSpPr>
          <p:spPr>
            <a:xfrm>
              <a:off x="3425621" y="9273532"/>
              <a:ext cx="218440" cy="200025"/>
            </a:xfrm>
            <a:custGeom>
              <a:avLst/>
              <a:gdLst/>
              <a:ahLst/>
              <a:cxnLst/>
              <a:rect l="l" t="t" r="r" b="b"/>
              <a:pathLst>
                <a:path w="218439" h="200025">
                  <a:moveTo>
                    <a:pt x="23672" y="0"/>
                  </a:moveTo>
                  <a:lnTo>
                    <a:pt x="0" y="0"/>
                  </a:lnTo>
                  <a:lnTo>
                    <a:pt x="0" y="199593"/>
                  </a:lnTo>
                  <a:lnTo>
                    <a:pt x="23672" y="199593"/>
                  </a:lnTo>
                  <a:lnTo>
                    <a:pt x="23672" y="0"/>
                  </a:lnTo>
                  <a:close/>
                </a:path>
                <a:path w="218439" h="200025">
                  <a:moveTo>
                    <a:pt x="218008" y="406"/>
                  </a:moveTo>
                  <a:lnTo>
                    <a:pt x="62395" y="406"/>
                  </a:lnTo>
                  <a:lnTo>
                    <a:pt x="62395" y="21996"/>
                  </a:lnTo>
                  <a:lnTo>
                    <a:pt x="128358" y="21996"/>
                  </a:lnTo>
                  <a:lnTo>
                    <a:pt x="128358" y="199796"/>
                  </a:lnTo>
                  <a:lnTo>
                    <a:pt x="152031" y="199796"/>
                  </a:lnTo>
                  <a:lnTo>
                    <a:pt x="152031" y="21996"/>
                  </a:lnTo>
                  <a:lnTo>
                    <a:pt x="218008" y="21996"/>
                  </a:lnTo>
                  <a:lnTo>
                    <a:pt x="218008" y="406"/>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8" name="object 22"/>
            <p:cNvPicPr/>
            <p:nvPr/>
          </p:nvPicPr>
          <p:blipFill>
            <a:blip r:embed="rId14" cstate="print"/>
            <a:stretch>
              <a:fillRect/>
            </a:stretch>
          </p:blipFill>
          <p:spPr>
            <a:xfrm>
              <a:off x="3667536" y="9273528"/>
              <a:ext cx="172526" cy="199593"/>
            </a:xfrm>
            <a:prstGeom prst="rect">
              <a:avLst/>
            </a:prstGeom>
          </p:spPr>
        </p:pic>
        <p:sp>
          <p:nvSpPr>
            <p:cNvPr id="49" name="object 23"/>
            <p:cNvSpPr/>
            <p:nvPr/>
          </p:nvSpPr>
          <p:spPr>
            <a:xfrm>
              <a:off x="1450403" y="9635012"/>
              <a:ext cx="787400" cy="165735"/>
            </a:xfrm>
            <a:custGeom>
              <a:avLst/>
              <a:gdLst/>
              <a:ahLst/>
              <a:cxnLst/>
              <a:rect l="l" t="t" r="r" b="b"/>
              <a:pathLst>
                <a:path w="787400" h="165734">
                  <a:moveTo>
                    <a:pt x="564400" y="88011"/>
                  </a:moveTo>
                  <a:lnTo>
                    <a:pt x="337299" y="30746"/>
                  </a:lnTo>
                  <a:lnTo>
                    <a:pt x="291058" y="39547"/>
                  </a:lnTo>
                  <a:lnTo>
                    <a:pt x="277990" y="42037"/>
                  </a:lnTo>
                  <a:lnTo>
                    <a:pt x="215874" y="31496"/>
                  </a:lnTo>
                  <a:lnTo>
                    <a:pt x="0" y="85788"/>
                  </a:lnTo>
                  <a:lnTo>
                    <a:pt x="277685" y="165404"/>
                  </a:lnTo>
                  <a:lnTo>
                    <a:pt x="564400" y="88011"/>
                  </a:lnTo>
                  <a:close/>
                </a:path>
                <a:path w="787400" h="165734">
                  <a:moveTo>
                    <a:pt x="786853" y="27076"/>
                  </a:moveTo>
                  <a:lnTo>
                    <a:pt x="485889" y="0"/>
                  </a:lnTo>
                  <a:lnTo>
                    <a:pt x="485927" y="19977"/>
                  </a:lnTo>
                  <a:lnTo>
                    <a:pt x="695439" y="51638"/>
                  </a:lnTo>
                  <a:lnTo>
                    <a:pt x="786853" y="27076"/>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24"/>
            <p:cNvSpPr/>
            <p:nvPr/>
          </p:nvSpPr>
          <p:spPr>
            <a:xfrm>
              <a:off x="1533931" y="8599695"/>
              <a:ext cx="389890" cy="800100"/>
            </a:xfrm>
            <a:custGeom>
              <a:avLst/>
              <a:gdLst/>
              <a:ahLst/>
              <a:cxnLst/>
              <a:rect l="l" t="t" r="r" b="b"/>
              <a:pathLst>
                <a:path w="389889" h="800100">
                  <a:moveTo>
                    <a:pt x="254927" y="62687"/>
                  </a:moveTo>
                  <a:lnTo>
                    <a:pt x="210985" y="54648"/>
                  </a:lnTo>
                  <a:lnTo>
                    <a:pt x="210985" y="161620"/>
                  </a:lnTo>
                  <a:lnTo>
                    <a:pt x="243268" y="165176"/>
                  </a:lnTo>
                  <a:lnTo>
                    <a:pt x="243268" y="69469"/>
                  </a:lnTo>
                  <a:lnTo>
                    <a:pt x="254927" y="62687"/>
                  </a:lnTo>
                  <a:close/>
                </a:path>
                <a:path w="389889" h="800100">
                  <a:moveTo>
                    <a:pt x="281089" y="73291"/>
                  </a:moveTo>
                  <a:lnTo>
                    <a:pt x="255854" y="63004"/>
                  </a:lnTo>
                  <a:lnTo>
                    <a:pt x="255689" y="166725"/>
                  </a:lnTo>
                  <a:lnTo>
                    <a:pt x="280784" y="174853"/>
                  </a:lnTo>
                  <a:lnTo>
                    <a:pt x="281089" y="73291"/>
                  </a:lnTo>
                  <a:close/>
                </a:path>
                <a:path w="389889" h="800100">
                  <a:moveTo>
                    <a:pt x="347916" y="73837"/>
                  </a:moveTo>
                  <a:lnTo>
                    <a:pt x="322084" y="36588"/>
                  </a:lnTo>
                  <a:lnTo>
                    <a:pt x="279120" y="14871"/>
                  </a:lnTo>
                  <a:lnTo>
                    <a:pt x="222808" y="1828"/>
                  </a:lnTo>
                  <a:lnTo>
                    <a:pt x="194157" y="0"/>
                  </a:lnTo>
                  <a:lnTo>
                    <a:pt x="193865" y="0"/>
                  </a:lnTo>
                  <a:lnTo>
                    <a:pt x="177495" y="914"/>
                  </a:lnTo>
                  <a:lnTo>
                    <a:pt x="177495" y="55499"/>
                  </a:lnTo>
                  <a:lnTo>
                    <a:pt x="177495" y="162318"/>
                  </a:lnTo>
                  <a:lnTo>
                    <a:pt x="177215" y="162331"/>
                  </a:lnTo>
                  <a:lnTo>
                    <a:pt x="145199" y="165862"/>
                  </a:lnTo>
                  <a:lnTo>
                    <a:pt x="145199" y="70307"/>
                  </a:lnTo>
                  <a:lnTo>
                    <a:pt x="132283" y="63677"/>
                  </a:lnTo>
                  <a:lnTo>
                    <a:pt x="132626" y="119799"/>
                  </a:lnTo>
                  <a:lnTo>
                    <a:pt x="132791" y="167220"/>
                  </a:lnTo>
                  <a:lnTo>
                    <a:pt x="132156" y="167297"/>
                  </a:lnTo>
                  <a:lnTo>
                    <a:pt x="107048" y="175425"/>
                  </a:lnTo>
                  <a:lnTo>
                    <a:pt x="107048" y="74244"/>
                  </a:lnTo>
                  <a:lnTo>
                    <a:pt x="120091" y="69088"/>
                  </a:lnTo>
                  <a:lnTo>
                    <a:pt x="123012" y="67945"/>
                  </a:lnTo>
                  <a:lnTo>
                    <a:pt x="122974" y="67792"/>
                  </a:lnTo>
                  <a:lnTo>
                    <a:pt x="132283" y="63677"/>
                  </a:lnTo>
                  <a:lnTo>
                    <a:pt x="177495" y="55499"/>
                  </a:lnTo>
                  <a:lnTo>
                    <a:pt x="177495" y="914"/>
                  </a:lnTo>
                  <a:lnTo>
                    <a:pt x="138887" y="6057"/>
                  </a:lnTo>
                  <a:lnTo>
                    <a:pt x="89776" y="23456"/>
                  </a:lnTo>
                  <a:lnTo>
                    <a:pt x="52133" y="53162"/>
                  </a:lnTo>
                  <a:lnTo>
                    <a:pt x="44323" y="86741"/>
                  </a:lnTo>
                  <a:lnTo>
                    <a:pt x="89242" y="99860"/>
                  </a:lnTo>
                  <a:lnTo>
                    <a:pt x="89954" y="189725"/>
                  </a:lnTo>
                  <a:lnTo>
                    <a:pt x="86753" y="192481"/>
                  </a:lnTo>
                  <a:lnTo>
                    <a:pt x="86791" y="204571"/>
                  </a:lnTo>
                  <a:lnTo>
                    <a:pt x="59791" y="212051"/>
                  </a:lnTo>
                  <a:lnTo>
                    <a:pt x="51181" y="650748"/>
                  </a:lnTo>
                  <a:lnTo>
                    <a:pt x="194157" y="619061"/>
                  </a:lnTo>
                  <a:lnTo>
                    <a:pt x="194157" y="190995"/>
                  </a:lnTo>
                  <a:lnTo>
                    <a:pt x="326682" y="221424"/>
                  </a:lnTo>
                  <a:lnTo>
                    <a:pt x="326478" y="207975"/>
                  </a:lnTo>
                  <a:lnTo>
                    <a:pt x="252742" y="190995"/>
                  </a:lnTo>
                  <a:lnTo>
                    <a:pt x="194157" y="177520"/>
                  </a:lnTo>
                  <a:lnTo>
                    <a:pt x="194157" y="175425"/>
                  </a:lnTo>
                  <a:lnTo>
                    <a:pt x="194157" y="165862"/>
                  </a:lnTo>
                  <a:lnTo>
                    <a:pt x="194157" y="55499"/>
                  </a:lnTo>
                  <a:lnTo>
                    <a:pt x="194157" y="7023"/>
                  </a:lnTo>
                  <a:lnTo>
                    <a:pt x="221957" y="8610"/>
                  </a:lnTo>
                  <a:lnTo>
                    <a:pt x="274485" y="20612"/>
                  </a:lnTo>
                  <a:lnTo>
                    <a:pt x="316585" y="42087"/>
                  </a:lnTo>
                  <a:lnTo>
                    <a:pt x="342430" y="79336"/>
                  </a:lnTo>
                  <a:lnTo>
                    <a:pt x="343801" y="79362"/>
                  </a:lnTo>
                  <a:lnTo>
                    <a:pt x="347916" y="73837"/>
                  </a:lnTo>
                  <a:close/>
                </a:path>
                <a:path w="389889" h="800100">
                  <a:moveTo>
                    <a:pt x="389788" y="678040"/>
                  </a:moveTo>
                  <a:lnTo>
                    <a:pt x="194157" y="638048"/>
                  </a:lnTo>
                  <a:lnTo>
                    <a:pt x="0" y="679157"/>
                  </a:lnTo>
                  <a:lnTo>
                    <a:pt x="203" y="697788"/>
                  </a:lnTo>
                  <a:lnTo>
                    <a:pt x="13931" y="695439"/>
                  </a:lnTo>
                  <a:lnTo>
                    <a:pt x="15074" y="799998"/>
                  </a:lnTo>
                  <a:lnTo>
                    <a:pt x="194157" y="781507"/>
                  </a:lnTo>
                  <a:lnTo>
                    <a:pt x="194157" y="658558"/>
                  </a:lnTo>
                  <a:lnTo>
                    <a:pt x="389674" y="697788"/>
                  </a:lnTo>
                  <a:lnTo>
                    <a:pt x="389788" y="67804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25"/>
            <p:cNvSpPr/>
            <p:nvPr/>
          </p:nvSpPr>
          <p:spPr>
            <a:xfrm>
              <a:off x="1241695" y="9635879"/>
              <a:ext cx="277495" cy="52705"/>
            </a:xfrm>
            <a:custGeom>
              <a:avLst/>
              <a:gdLst/>
              <a:ahLst/>
              <a:cxnLst/>
              <a:rect l="l" t="t" r="r" b="b"/>
              <a:pathLst>
                <a:path w="277494" h="52704">
                  <a:moveTo>
                    <a:pt x="277412" y="0"/>
                  </a:moveTo>
                  <a:lnTo>
                    <a:pt x="0" y="27171"/>
                  </a:lnTo>
                  <a:lnTo>
                    <a:pt x="88373" y="52427"/>
                  </a:lnTo>
                  <a:lnTo>
                    <a:pt x="277357" y="21611"/>
                  </a:lnTo>
                  <a:lnTo>
                    <a:pt x="277412" y="0"/>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26"/>
            <p:cNvSpPr/>
            <p:nvPr/>
          </p:nvSpPr>
          <p:spPr>
            <a:xfrm>
              <a:off x="1757410" y="8861619"/>
              <a:ext cx="77470" cy="306705"/>
            </a:xfrm>
            <a:custGeom>
              <a:avLst/>
              <a:gdLst/>
              <a:ahLst/>
              <a:cxnLst/>
              <a:rect l="l" t="t" r="r" b="b"/>
              <a:pathLst>
                <a:path w="77469" h="306704">
                  <a:moveTo>
                    <a:pt x="0" y="0"/>
                  </a:moveTo>
                  <a:lnTo>
                    <a:pt x="186" y="8952"/>
                  </a:lnTo>
                  <a:lnTo>
                    <a:pt x="1519" y="290521"/>
                  </a:lnTo>
                  <a:lnTo>
                    <a:pt x="77451" y="306374"/>
                  </a:lnTo>
                  <a:lnTo>
                    <a:pt x="77146" y="297830"/>
                  </a:lnTo>
                  <a:lnTo>
                    <a:pt x="9946" y="283684"/>
                  </a:lnTo>
                  <a:lnTo>
                    <a:pt x="8700" y="10711"/>
                  </a:lnTo>
                  <a:lnTo>
                    <a:pt x="62185" y="21779"/>
                  </a:lnTo>
                  <a:lnTo>
                    <a:pt x="62491" y="13224"/>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3" name="object 27"/>
            <p:cNvPicPr/>
            <p:nvPr/>
          </p:nvPicPr>
          <p:blipFill>
            <a:blip r:embed="rId15" cstate="print"/>
            <a:stretch>
              <a:fillRect/>
            </a:stretch>
          </p:blipFill>
          <p:spPr>
            <a:xfrm>
              <a:off x="1791066" y="9503110"/>
              <a:ext cx="89524" cy="143449"/>
            </a:xfrm>
            <a:prstGeom prst="rect">
              <a:avLst/>
            </a:prstGeom>
          </p:spPr>
        </p:pic>
        <p:sp>
          <p:nvSpPr>
            <p:cNvPr id="54" name="object 28"/>
            <p:cNvSpPr/>
            <p:nvPr/>
          </p:nvSpPr>
          <p:spPr>
            <a:xfrm>
              <a:off x="1510008" y="9400130"/>
              <a:ext cx="436245" cy="276860"/>
            </a:xfrm>
            <a:custGeom>
              <a:avLst/>
              <a:gdLst/>
              <a:ahLst/>
              <a:cxnLst/>
              <a:rect l="l" t="t" r="r" b="b"/>
              <a:pathLst>
                <a:path w="436244" h="276859">
                  <a:moveTo>
                    <a:pt x="218084" y="92875"/>
                  </a:moveTo>
                  <a:lnTo>
                    <a:pt x="107293" y="92875"/>
                  </a:lnTo>
                  <a:lnTo>
                    <a:pt x="129582" y="97922"/>
                  </a:lnTo>
                  <a:lnTo>
                    <a:pt x="143736" y="110849"/>
                  </a:lnTo>
                  <a:lnTo>
                    <a:pt x="151589" y="128342"/>
                  </a:lnTo>
                  <a:lnTo>
                    <a:pt x="154978" y="147082"/>
                  </a:lnTo>
                  <a:lnTo>
                    <a:pt x="156178" y="257360"/>
                  </a:lnTo>
                  <a:lnTo>
                    <a:pt x="156286" y="265873"/>
                  </a:lnTo>
                  <a:lnTo>
                    <a:pt x="156276" y="266375"/>
                  </a:lnTo>
                  <a:lnTo>
                    <a:pt x="218084" y="276857"/>
                  </a:lnTo>
                  <a:lnTo>
                    <a:pt x="218084" y="92875"/>
                  </a:lnTo>
                  <a:close/>
                </a:path>
                <a:path w="436244" h="276859">
                  <a:moveTo>
                    <a:pt x="218084" y="0"/>
                  </a:moveTo>
                  <a:lnTo>
                    <a:pt x="0" y="20711"/>
                  </a:lnTo>
                  <a:lnTo>
                    <a:pt x="17098" y="45840"/>
                  </a:lnTo>
                  <a:lnTo>
                    <a:pt x="17098" y="205519"/>
                  </a:lnTo>
                  <a:lnTo>
                    <a:pt x="9161" y="210493"/>
                  </a:lnTo>
                  <a:lnTo>
                    <a:pt x="9046" y="257360"/>
                  </a:lnTo>
                  <a:lnTo>
                    <a:pt x="60939" y="248889"/>
                  </a:lnTo>
                  <a:lnTo>
                    <a:pt x="60458" y="154506"/>
                  </a:lnTo>
                  <a:lnTo>
                    <a:pt x="63110" y="134305"/>
                  </a:lnTo>
                  <a:lnTo>
                    <a:pt x="71432" y="114294"/>
                  </a:lnTo>
                  <a:lnTo>
                    <a:pt x="85977" y="98981"/>
                  </a:lnTo>
                  <a:lnTo>
                    <a:pt x="107293" y="92875"/>
                  </a:lnTo>
                  <a:lnTo>
                    <a:pt x="218084" y="92875"/>
                  </a:lnTo>
                  <a:lnTo>
                    <a:pt x="218084" y="17674"/>
                  </a:lnTo>
                  <a:lnTo>
                    <a:pt x="407016" y="17674"/>
                  </a:lnTo>
                  <a:lnTo>
                    <a:pt x="218084" y="0"/>
                  </a:lnTo>
                  <a:close/>
                </a:path>
                <a:path w="436244" h="276859">
                  <a:moveTo>
                    <a:pt x="407016" y="17674"/>
                  </a:moveTo>
                  <a:lnTo>
                    <a:pt x="218084" y="17674"/>
                  </a:lnTo>
                  <a:lnTo>
                    <a:pt x="424515" y="36082"/>
                  </a:lnTo>
                  <a:lnTo>
                    <a:pt x="436117" y="20397"/>
                  </a:lnTo>
                  <a:lnTo>
                    <a:pt x="407016" y="1767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3">
            <a:extLst>
              <a:ext uri="{FF2B5EF4-FFF2-40B4-BE49-F238E27FC236}">
                <a16:creationId xmlns:a16="http://schemas.microsoft.com/office/drawing/2014/main" id="{A5DDF343-989D-90D2-EB85-BAE185A1D581}"/>
              </a:ext>
            </a:extLst>
          </p:cNvPr>
          <p:cNvSpPr txBox="1"/>
          <p:nvPr/>
        </p:nvSpPr>
        <p:spPr>
          <a:xfrm>
            <a:off x="353669" y="815973"/>
            <a:ext cx="8820063" cy="2123658"/>
          </a:xfrm>
          <a:prstGeom prst="rect">
            <a:avLst/>
          </a:prstGeom>
          <a:noFill/>
        </p:spPr>
        <p:txBody>
          <a:bodyPr wrap="square" rtlCol="0">
            <a:spAutoFit/>
          </a:bodyPr>
          <a:lstStyle/>
          <a:p>
            <a:pPr algn="ctr"/>
            <a:r>
              <a:rPr lang="en-US" sz="6600" b="1" dirty="0">
                <a:solidFill>
                  <a:srgbClr val="FFC000"/>
                </a:solidFill>
                <a:effectLst>
                  <a:outerShdw blurRad="38100" dist="38100" dir="2700000" algn="tl">
                    <a:srgbClr val="000000">
                      <a:alpha val="43137"/>
                    </a:srgbClr>
                  </a:outerShdw>
                </a:effectLst>
              </a:rPr>
              <a:t>Norfolk State University </a:t>
            </a:r>
          </a:p>
          <a:p>
            <a:pPr algn="ctr"/>
            <a:r>
              <a:rPr lang="en-US" sz="6600" b="1" dirty="0">
                <a:solidFill>
                  <a:srgbClr val="FFC000"/>
                </a:solidFill>
                <a:effectLst>
                  <a:outerShdw blurRad="38100" dist="38100" dir="2700000" algn="tl">
                    <a:srgbClr val="000000">
                      <a:alpha val="43137"/>
                    </a:srgbClr>
                  </a:outerShdw>
                </a:effectLst>
              </a:rPr>
              <a:t>Faculty Senate</a:t>
            </a:r>
          </a:p>
        </p:txBody>
      </p:sp>
      <p:sp>
        <p:nvSpPr>
          <p:cNvPr id="5" name="TextBox 4">
            <a:extLst>
              <a:ext uri="{FF2B5EF4-FFF2-40B4-BE49-F238E27FC236}">
                <a16:creationId xmlns:a16="http://schemas.microsoft.com/office/drawing/2014/main" id="{6CC216B7-C465-B77B-7405-A9C76420601E}"/>
              </a:ext>
            </a:extLst>
          </p:cNvPr>
          <p:cNvSpPr txBox="1"/>
          <p:nvPr/>
        </p:nvSpPr>
        <p:spPr>
          <a:xfrm>
            <a:off x="701091" y="6825568"/>
            <a:ext cx="8785034" cy="1569660"/>
          </a:xfrm>
          <a:prstGeom prst="rect">
            <a:avLst/>
          </a:prstGeom>
          <a:noFill/>
        </p:spPr>
        <p:txBody>
          <a:bodyPr wrap="none" rtlCol="0">
            <a:spAutoFit/>
          </a:bodyPr>
          <a:lstStyle/>
          <a:p>
            <a:pPr algn="ctr"/>
            <a:r>
              <a:rPr lang="en-US" sz="4800" b="1" dirty="0">
                <a:solidFill>
                  <a:srgbClr val="FFC000"/>
                </a:solidFill>
              </a:rPr>
              <a:t>President: Robert K. Perkins, PhD </a:t>
            </a:r>
          </a:p>
          <a:p>
            <a:pPr algn="ctr"/>
            <a:r>
              <a:rPr lang="en-US" sz="4800" b="1" dirty="0">
                <a:solidFill>
                  <a:srgbClr val="FFC000"/>
                </a:solidFill>
              </a:rPr>
              <a:t>March 7, 2025</a:t>
            </a:r>
          </a:p>
        </p:txBody>
      </p:sp>
      <p:sp>
        <p:nvSpPr>
          <p:cNvPr id="7" name="TextBox 6">
            <a:extLst>
              <a:ext uri="{FF2B5EF4-FFF2-40B4-BE49-F238E27FC236}">
                <a16:creationId xmlns:a16="http://schemas.microsoft.com/office/drawing/2014/main" id="{B80CD67D-92BB-C52F-E6F4-4957B119F895}"/>
              </a:ext>
            </a:extLst>
          </p:cNvPr>
          <p:cNvSpPr txBox="1"/>
          <p:nvPr/>
        </p:nvSpPr>
        <p:spPr>
          <a:xfrm>
            <a:off x="0" y="4039132"/>
            <a:ext cx="9592840" cy="1200329"/>
          </a:xfrm>
          <a:prstGeom prst="rect">
            <a:avLst/>
          </a:prstGeom>
          <a:noFill/>
        </p:spPr>
        <p:txBody>
          <a:bodyPr wrap="square" rtlCol="0">
            <a:spAutoFit/>
          </a:bodyPr>
          <a:lstStyle/>
          <a:p>
            <a:pPr algn="ctr"/>
            <a:r>
              <a:rPr lang="en-US" sz="7200" b="1" dirty="0">
                <a:solidFill>
                  <a:schemeClr val="bg1">
                    <a:lumMod val="95000"/>
                  </a:schemeClr>
                </a:solidFill>
                <a:effectLst>
                  <a:outerShdw blurRad="38100" dist="38100" dir="2700000" algn="tl">
                    <a:srgbClr val="000000">
                      <a:alpha val="43137"/>
                    </a:srgbClr>
                  </a:outerShdw>
                </a:effectLst>
              </a:rPr>
              <a:t>BOV Meeting</a:t>
            </a:r>
          </a:p>
        </p:txBody>
      </p:sp>
      <p:sp>
        <p:nvSpPr>
          <p:cNvPr id="6" name="TextBox 5">
            <a:extLst>
              <a:ext uri="{FF2B5EF4-FFF2-40B4-BE49-F238E27FC236}">
                <a16:creationId xmlns:a16="http://schemas.microsoft.com/office/drawing/2014/main" id="{A1160AE8-E37E-3AB2-E797-54C6913A2ED4}"/>
              </a:ext>
            </a:extLst>
          </p:cNvPr>
          <p:cNvSpPr txBox="1"/>
          <p:nvPr/>
        </p:nvSpPr>
        <p:spPr>
          <a:xfrm>
            <a:off x="5033596" y="5468787"/>
            <a:ext cx="10067192" cy="369332"/>
          </a:xfrm>
          <a:prstGeom prst="rect">
            <a:avLst/>
          </a:prstGeom>
          <a:noFill/>
        </p:spPr>
        <p:txBody>
          <a:bodyPr wrap="square">
            <a:spAutoFit/>
          </a:bodyPr>
          <a:lstStyle/>
          <a:p>
            <a:r>
              <a:rPr lang="en-US" dirty="0"/>
              <a:t> </a:t>
            </a:r>
          </a:p>
        </p:txBody>
      </p:sp>
    </p:spTree>
    <p:extLst>
      <p:ext uri="{BB962C8B-B14F-4D97-AF65-F5344CB8AC3E}">
        <p14:creationId xmlns:p14="http://schemas.microsoft.com/office/powerpoint/2010/main" val="224576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8D25F-41AF-82C5-7E0F-89FB03F21B71}"/>
              </a:ext>
            </a:extLst>
          </p:cNvPr>
          <p:cNvSpPr>
            <a:spLocks noGrp="1"/>
          </p:cNvSpPr>
          <p:nvPr>
            <p:ph type="ctrTitle"/>
          </p:nvPr>
        </p:nvSpPr>
        <p:spPr>
          <a:xfrm>
            <a:off x="1056241" y="589663"/>
            <a:ext cx="8595360" cy="2868432"/>
          </a:xfrm>
        </p:spPr>
        <p:txBody>
          <a:bodyPr wrap="square">
            <a:normAutofit/>
          </a:bodyPr>
          <a:lstStyle/>
          <a:p>
            <a:pPr algn="ctr">
              <a:lnSpc>
                <a:spcPct val="90000"/>
              </a:lnSpc>
            </a:pPr>
            <a:r>
              <a:rPr lang="en-US" sz="8900" dirty="0"/>
              <a:t>Semester Accomplishments</a:t>
            </a:r>
          </a:p>
        </p:txBody>
      </p:sp>
      <p:sp>
        <p:nvSpPr>
          <p:cNvPr id="6" name="Text Placeholder 5">
            <a:extLst>
              <a:ext uri="{FF2B5EF4-FFF2-40B4-BE49-F238E27FC236}">
                <a16:creationId xmlns:a16="http://schemas.microsoft.com/office/drawing/2014/main" id="{28072866-585B-84B3-19AD-BB156ABF4074}"/>
              </a:ext>
            </a:extLst>
          </p:cNvPr>
          <p:cNvSpPr>
            <a:spLocks noGrp="1"/>
          </p:cNvSpPr>
          <p:nvPr>
            <p:ph type="subTitle" idx="4"/>
          </p:nvPr>
        </p:nvSpPr>
        <p:spPr>
          <a:xfrm>
            <a:off x="631780" y="3744780"/>
            <a:ext cx="10536262" cy="7178143"/>
          </a:xfrm>
        </p:spPr>
        <p:txBody>
          <a:bodyPr wrap="square">
            <a:normAutofit lnSpcReduction="10000"/>
          </a:bodyPr>
          <a:lstStyle/>
          <a:p>
            <a:pPr marL="571500" indent="-571500">
              <a:spcAft>
                <a:spcPts val="600"/>
              </a:spcAft>
              <a:buFont typeface="Arial" panose="020B0604020202020204" pitchFamily="34" charset="0"/>
              <a:buChar char="•"/>
            </a:pPr>
            <a:r>
              <a:rPr lang="en-US" sz="3600" dirty="0"/>
              <a:t>Assisted in correcting serious University calendar issues</a:t>
            </a:r>
          </a:p>
          <a:p>
            <a:pPr marL="571500" indent="-571500">
              <a:spcAft>
                <a:spcPts val="600"/>
              </a:spcAft>
              <a:buFont typeface="Arial" panose="020B0604020202020204" pitchFamily="34" charset="0"/>
              <a:buChar char="•"/>
            </a:pPr>
            <a:r>
              <a:rPr lang="en-US" sz="3600" dirty="0"/>
              <a:t>Created a AI Academic Committee Ad Hoc</a:t>
            </a:r>
          </a:p>
          <a:p>
            <a:pPr marL="1028700" lvl="1" indent="-571500">
              <a:spcAft>
                <a:spcPts val="600"/>
              </a:spcAft>
              <a:buFont typeface="Arial" panose="020B0604020202020204" pitchFamily="34" charset="0"/>
              <a:buChar char="•"/>
            </a:pPr>
            <a:r>
              <a:rPr lang="en-US" sz="3600" dirty="0"/>
              <a:t>Led by Dr. Claude Turner, Computer Scientist</a:t>
            </a:r>
          </a:p>
          <a:p>
            <a:pPr marL="1028700" lvl="1" indent="-571500">
              <a:spcAft>
                <a:spcPts val="600"/>
              </a:spcAft>
              <a:buFont typeface="Arial" panose="020B0604020202020204" pitchFamily="34" charset="0"/>
              <a:buChar char="•"/>
            </a:pPr>
            <a:r>
              <a:rPr lang="en-US" sz="3600" dirty="0"/>
              <a:t>Representative from each college are members</a:t>
            </a:r>
          </a:p>
          <a:p>
            <a:pPr marL="571500" indent="-571500">
              <a:spcAft>
                <a:spcPts val="600"/>
              </a:spcAft>
              <a:buFont typeface="Arial" panose="020B0604020202020204" pitchFamily="34" charset="0"/>
              <a:buChar char="•"/>
            </a:pPr>
            <a:r>
              <a:rPr lang="en-US" sz="3600" dirty="0"/>
              <a:t>Assisted in developing the newly adopted General Education Curriculum </a:t>
            </a:r>
          </a:p>
          <a:p>
            <a:pPr marL="571500" indent="-571500">
              <a:spcAft>
                <a:spcPts val="600"/>
              </a:spcAft>
              <a:buFont typeface="Arial" panose="020B0604020202020204" pitchFamily="34" charset="0"/>
              <a:buChar char="•"/>
            </a:pPr>
            <a:r>
              <a:rPr lang="en-US" sz="3600" dirty="0"/>
              <a:t>Reactivated our membership with the State Faculty Senate</a:t>
            </a:r>
          </a:p>
          <a:p>
            <a:pPr marL="1028700" lvl="1" indent="-571500">
              <a:spcAft>
                <a:spcPts val="600"/>
              </a:spcAft>
              <a:buFont typeface="Arial" panose="020B0604020202020204" pitchFamily="34" charset="0"/>
              <a:buChar char="•"/>
            </a:pPr>
            <a:r>
              <a:rPr lang="en-US" sz="3600" dirty="0"/>
              <a:t>Led by Dr. Colita Fairfax</a:t>
            </a:r>
          </a:p>
          <a:p>
            <a:pPr marL="1028700" lvl="1" indent="-571500">
              <a:spcAft>
                <a:spcPts val="600"/>
              </a:spcAft>
              <a:buFont typeface="Arial" panose="020B0604020202020204" pitchFamily="34" charset="0"/>
              <a:buChar char="•"/>
            </a:pPr>
            <a:r>
              <a:rPr lang="en-US" sz="3600" dirty="0"/>
              <a:t>Three Senators attended the training in Richmond on January 10</a:t>
            </a:r>
            <a:r>
              <a:rPr lang="en-US" sz="3600" baseline="30000" dirty="0"/>
              <a:t>th</a:t>
            </a:r>
          </a:p>
          <a:p>
            <a:pPr>
              <a:spcAft>
                <a:spcPts val="600"/>
              </a:spcAft>
            </a:pPr>
            <a:endParaRPr lang="en-US" sz="3600" baseline="30000" dirty="0"/>
          </a:p>
          <a:p>
            <a:pPr marL="571500" indent="-571500">
              <a:spcAft>
                <a:spcPts val="600"/>
              </a:spcAft>
              <a:buFont typeface="Arial" panose="020B0604020202020204" pitchFamily="34" charset="0"/>
              <a:buChar char="•"/>
            </a:pPr>
            <a:endParaRPr lang="en-US" sz="3600" baseline="30000" dirty="0"/>
          </a:p>
          <a:p>
            <a:pPr marL="571500" indent="-571500">
              <a:spcAft>
                <a:spcPts val="600"/>
              </a:spcAft>
              <a:buFont typeface="Arial" panose="020B0604020202020204" pitchFamily="34" charset="0"/>
              <a:buChar char="•"/>
            </a:pPr>
            <a:endParaRPr lang="en-US" sz="3600" baseline="30000" dirty="0"/>
          </a:p>
          <a:p>
            <a:pPr marL="1028700" lvl="1" indent="-571500">
              <a:spcAft>
                <a:spcPts val="600"/>
              </a:spcAft>
              <a:buFont typeface="Arial" panose="020B0604020202020204" pitchFamily="34" charset="0"/>
              <a:buChar char="•"/>
            </a:pPr>
            <a:endParaRPr lang="en-US" sz="3600" dirty="0"/>
          </a:p>
          <a:p>
            <a:pPr>
              <a:spcAft>
                <a:spcPts val="600"/>
              </a:spcAft>
            </a:pPr>
            <a:endParaRPr lang="en-US" dirty="0"/>
          </a:p>
        </p:txBody>
      </p:sp>
    </p:spTree>
    <p:extLst>
      <p:ext uri="{BB962C8B-B14F-4D97-AF65-F5344CB8AC3E}">
        <p14:creationId xmlns:p14="http://schemas.microsoft.com/office/powerpoint/2010/main" val="782507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C2FDD-1327-FD1C-9D2E-2C1038D4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10441-DDBC-42C9-96D8-3133CBB6CDC3}"/>
              </a:ext>
            </a:extLst>
          </p:cNvPr>
          <p:cNvSpPr>
            <a:spLocks noGrp="1"/>
          </p:cNvSpPr>
          <p:nvPr>
            <p:ph type="ctrTitle"/>
          </p:nvPr>
        </p:nvSpPr>
        <p:spPr>
          <a:xfrm>
            <a:off x="1111658" y="421909"/>
            <a:ext cx="8595360" cy="3252098"/>
          </a:xfrm>
        </p:spPr>
        <p:txBody>
          <a:bodyPr wrap="square">
            <a:normAutofit fontScale="90000"/>
          </a:bodyPr>
          <a:lstStyle/>
          <a:p>
            <a:pPr algn="ctr">
              <a:lnSpc>
                <a:spcPct val="90000"/>
              </a:lnSpc>
            </a:pPr>
            <a:r>
              <a:rPr lang="en-US" sz="8900" dirty="0"/>
              <a:t>Semester Accomplishments (cont.)</a:t>
            </a:r>
          </a:p>
        </p:txBody>
      </p:sp>
      <p:sp>
        <p:nvSpPr>
          <p:cNvPr id="6" name="Text Placeholder 5">
            <a:extLst>
              <a:ext uri="{FF2B5EF4-FFF2-40B4-BE49-F238E27FC236}">
                <a16:creationId xmlns:a16="http://schemas.microsoft.com/office/drawing/2014/main" id="{EFFC71E4-FB53-388F-96B7-BA34D7346A12}"/>
              </a:ext>
            </a:extLst>
          </p:cNvPr>
          <p:cNvSpPr>
            <a:spLocks noGrp="1"/>
          </p:cNvSpPr>
          <p:nvPr>
            <p:ph type="subTitle" idx="4"/>
          </p:nvPr>
        </p:nvSpPr>
        <p:spPr>
          <a:xfrm>
            <a:off x="631780" y="4087091"/>
            <a:ext cx="10536262" cy="6835832"/>
          </a:xfrm>
        </p:spPr>
        <p:txBody>
          <a:bodyPr wrap="square">
            <a:normAutofit/>
          </a:bodyPr>
          <a:lstStyle/>
          <a:p>
            <a:pPr marL="571500" indent="-571500">
              <a:spcAft>
                <a:spcPts val="600"/>
              </a:spcAft>
              <a:buFont typeface="Arial" panose="020B0604020202020204" pitchFamily="34" charset="0"/>
              <a:buChar char="•"/>
            </a:pPr>
            <a:r>
              <a:rPr lang="en-US" sz="3600" dirty="0"/>
              <a:t>Partnering with Student Affairs for an initiative to increase the retention and graduation rates and inclusivity of black male students on campus.</a:t>
            </a:r>
          </a:p>
          <a:p>
            <a:pPr marL="571500" indent="-571500">
              <a:spcAft>
                <a:spcPts val="600"/>
              </a:spcAft>
              <a:buFont typeface="Arial" panose="020B0604020202020204" pitchFamily="34" charset="0"/>
              <a:buChar char="•"/>
            </a:pPr>
            <a:r>
              <a:rPr lang="en-US" sz="3600" dirty="0"/>
              <a:t>Working with Allied Health to bring the 2024 </a:t>
            </a:r>
            <a:r>
              <a:rPr lang="en-US" sz="3600" i="1" dirty="0">
                <a:solidFill>
                  <a:srgbClr val="000000"/>
                </a:solidFill>
                <a:effectLst/>
                <a:latin typeface="Calibri" panose="020F0502020204030204" pitchFamily="34" charset="0"/>
                <a:ea typeface="Times New Roman" panose="02020603050405020304" pitchFamily="18" charset="0"/>
              </a:rPr>
              <a:t>National Society of Allied Health (NSAH) to NSU</a:t>
            </a:r>
          </a:p>
          <a:p>
            <a:pPr marL="571500"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Reestablished our membership with the American Association of University Professors (AAUP)</a:t>
            </a:r>
          </a:p>
          <a:p>
            <a:pPr marL="1028700" lvl="1"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Led by Dr. Batrina Martin (President)</a:t>
            </a:r>
          </a:p>
          <a:p>
            <a:pPr marL="1028700" lvl="1" indent="-571500">
              <a:spcAft>
                <a:spcPts val="600"/>
              </a:spcAft>
              <a:buFont typeface="Arial" panose="020B0604020202020204" pitchFamily="34" charset="0"/>
              <a:buChar char="•"/>
            </a:pPr>
            <a:r>
              <a:rPr lang="en-US" sz="3600" i="1" dirty="0">
                <a:solidFill>
                  <a:srgbClr val="000000"/>
                </a:solidFill>
                <a:latin typeface="Calibri" panose="020F0502020204030204" pitchFamily="34" charset="0"/>
              </a:rPr>
              <a:t>Plan to be reinstated by the date of the regional conference</a:t>
            </a:r>
            <a:endParaRPr lang="en-US" sz="3600" dirty="0"/>
          </a:p>
          <a:p>
            <a:pPr>
              <a:spcAft>
                <a:spcPts val="600"/>
              </a:spcAft>
            </a:pPr>
            <a:endParaRPr lang="en-US" sz="3600" baseline="30000" dirty="0"/>
          </a:p>
          <a:p>
            <a:pPr marL="571500" indent="-571500">
              <a:spcAft>
                <a:spcPts val="600"/>
              </a:spcAft>
              <a:buFont typeface="Arial" panose="020B0604020202020204" pitchFamily="34" charset="0"/>
              <a:buChar char="•"/>
            </a:pPr>
            <a:endParaRPr lang="en-US" sz="3600" baseline="30000" dirty="0"/>
          </a:p>
          <a:p>
            <a:pPr marL="571500" indent="-571500">
              <a:spcAft>
                <a:spcPts val="600"/>
              </a:spcAft>
              <a:buFont typeface="Arial" panose="020B0604020202020204" pitchFamily="34" charset="0"/>
              <a:buChar char="•"/>
            </a:pPr>
            <a:endParaRPr lang="en-US" sz="3600" baseline="30000" dirty="0"/>
          </a:p>
          <a:p>
            <a:pPr marL="1028700" lvl="1" indent="-571500">
              <a:spcAft>
                <a:spcPts val="600"/>
              </a:spcAft>
              <a:buFont typeface="Arial" panose="020B0604020202020204" pitchFamily="34" charset="0"/>
              <a:buChar char="•"/>
            </a:pPr>
            <a:endParaRPr lang="en-US" sz="3600" dirty="0"/>
          </a:p>
          <a:p>
            <a:pPr>
              <a:spcAft>
                <a:spcPts val="600"/>
              </a:spcAft>
            </a:pPr>
            <a:endParaRPr lang="en-US" dirty="0"/>
          </a:p>
        </p:txBody>
      </p:sp>
    </p:spTree>
    <p:extLst>
      <p:ext uri="{BB962C8B-B14F-4D97-AF65-F5344CB8AC3E}">
        <p14:creationId xmlns:p14="http://schemas.microsoft.com/office/powerpoint/2010/main" val="29791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21CD3-5F72-3584-A7C2-625E41518BD3}"/>
              </a:ext>
            </a:extLst>
          </p:cNvPr>
          <p:cNvSpPr>
            <a:spLocks noGrp="1"/>
          </p:cNvSpPr>
          <p:nvPr>
            <p:ph type="title"/>
          </p:nvPr>
        </p:nvSpPr>
        <p:spPr>
          <a:xfrm>
            <a:off x="10460200" y="227601"/>
            <a:ext cx="8593701" cy="2942706"/>
          </a:xfrm>
        </p:spPr>
        <p:txBody>
          <a:bodyPr wrap="square" anchor="ctr">
            <a:normAutofit/>
          </a:bodyPr>
          <a:lstStyle/>
          <a:p>
            <a:pPr algn="ctr"/>
            <a:r>
              <a:rPr lang="en-US" sz="6000" dirty="0">
                <a:solidFill>
                  <a:schemeClr val="tx1"/>
                </a:solidFill>
              </a:rPr>
              <a:t>Faculty Spotlight:</a:t>
            </a:r>
            <a:br>
              <a:rPr lang="en-US" sz="6000" dirty="0">
                <a:solidFill>
                  <a:schemeClr val="tx1"/>
                </a:solidFill>
              </a:rPr>
            </a:br>
            <a:r>
              <a:rPr lang="en-US" i="1" dirty="0">
                <a:solidFill>
                  <a:srgbClr val="FFC000"/>
                </a:solidFill>
              </a:rPr>
              <a:t>Dr. Sheila A. Ward</a:t>
            </a:r>
          </a:p>
        </p:txBody>
      </p:sp>
      <p:pic>
        <p:nvPicPr>
          <p:cNvPr id="8" name="Picture 7" descr="A person leaning on a railing&#10;&#10;Description automatically generated">
            <a:extLst>
              <a:ext uri="{FF2B5EF4-FFF2-40B4-BE49-F238E27FC236}">
                <a16:creationId xmlns:a16="http://schemas.microsoft.com/office/drawing/2014/main" id="{21845C3F-1570-23EC-0A46-9D42B20DECFD}"/>
              </a:ext>
            </a:extLst>
          </p:cNvPr>
          <p:cNvPicPr>
            <a:picLocks noChangeAspect="1"/>
          </p:cNvPicPr>
          <p:nvPr/>
        </p:nvPicPr>
        <p:blipFill>
          <a:blip r:embed="rId2">
            <a:extLst>
              <a:ext uri="{28A0092B-C50C-407E-A947-70E740481C1C}">
                <a14:useLocalDpi xmlns:a14="http://schemas.microsoft.com/office/drawing/2010/main" val="0"/>
              </a:ext>
            </a:extLst>
          </a:blip>
          <a:srcRect l="22324" t="10584" r="23423"/>
          <a:stretch/>
        </p:blipFill>
        <p:spPr>
          <a:xfrm>
            <a:off x="315882" y="598517"/>
            <a:ext cx="9210503" cy="10112316"/>
          </a:xfrm>
          <a:prstGeom prst="rect">
            <a:avLst/>
          </a:prstGeom>
        </p:spPr>
      </p:pic>
      <p:sp>
        <p:nvSpPr>
          <p:cNvPr id="9" name="TextBox 8">
            <a:extLst>
              <a:ext uri="{FF2B5EF4-FFF2-40B4-BE49-F238E27FC236}">
                <a16:creationId xmlns:a16="http://schemas.microsoft.com/office/drawing/2014/main" id="{FAC3DDEA-09E9-2D1B-2739-1FE6311498C1}"/>
              </a:ext>
            </a:extLst>
          </p:cNvPr>
          <p:cNvSpPr txBox="1"/>
          <p:nvPr/>
        </p:nvSpPr>
        <p:spPr>
          <a:xfrm>
            <a:off x="10460200" y="2948635"/>
            <a:ext cx="9005453" cy="7540526"/>
          </a:xfrm>
          <a:prstGeom prst="rect">
            <a:avLst/>
          </a:prstGeom>
          <a:noFill/>
        </p:spPr>
        <p:txBody>
          <a:bodyPr wrap="square" rtlCol="0">
            <a:spAutoFit/>
          </a:bodyPr>
          <a:lstStyle/>
          <a:p>
            <a:pPr marL="285750" indent="-285750">
              <a:buFont typeface="Arial" panose="020B0604020202020204" pitchFamily="34" charset="0"/>
              <a:buChar cha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T</a:t>
            </a: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enured Professor in the Department of Health, Physical Education and Exercise Science </a:t>
            </a:r>
          </a:p>
          <a:p>
            <a:pPr marL="285750" indent="-285750">
              <a:buFont typeface="Arial" panose="020B0604020202020204" pitchFamily="34" charset="0"/>
              <a:buChar char="•"/>
            </a:pP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Project Director of the NSU Health and Wellness Initiative for Women</a:t>
            </a:r>
          </a:p>
          <a:p>
            <a:pPr marL="285750" indent="-285750">
              <a:buFont typeface="Arial" panose="020B0604020202020204" pitchFamily="34" charset="0"/>
              <a:buChar char="•"/>
            </a:pPr>
            <a:r>
              <a:rPr lang="en-US" sz="36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Newly Named </a:t>
            </a:r>
            <a:r>
              <a:rPr lang="en-US" sz="3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Trauma-Informed Healing-Centered Approaches Program Evaluator for the Virginia Department of Health</a:t>
            </a:r>
          </a:p>
          <a:p>
            <a:pPr marL="742950" lvl="1" indent="-285750">
              <a:buFont typeface="Arial" panose="020B0604020202020204" pitchFamily="34" charset="0"/>
              <a:buChar char="•"/>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Collects and interprets complex evaluation data related to the effectiveness of the Trauma Informed Healing Centered Approaches (TIHCA) Program on Biomedical and Quality of Life indicators and funded agencies advancement along Trauma Informed metrics. Work with TIC staff and various external partners.</a:t>
            </a:r>
          </a:p>
        </p:txBody>
      </p:sp>
    </p:spTree>
    <p:extLst>
      <p:ext uri="{BB962C8B-B14F-4D97-AF65-F5344CB8AC3E}">
        <p14:creationId xmlns:p14="http://schemas.microsoft.com/office/powerpoint/2010/main" val="2903464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03E8F-15DE-E045-F527-56D9B9A6F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3D2B9-FBB9-F355-DCF2-CB2217C9E833}"/>
              </a:ext>
            </a:extLst>
          </p:cNvPr>
          <p:cNvSpPr>
            <a:spLocks noGrp="1"/>
          </p:cNvSpPr>
          <p:nvPr>
            <p:ph type="title"/>
          </p:nvPr>
        </p:nvSpPr>
        <p:spPr>
          <a:xfrm>
            <a:off x="10368546" y="430973"/>
            <a:ext cx="8593701" cy="2942706"/>
          </a:xfrm>
        </p:spPr>
        <p:txBody>
          <a:bodyPr wrap="square" anchor="ctr">
            <a:normAutofit fontScale="90000"/>
          </a:bodyPr>
          <a:lstStyle/>
          <a:p>
            <a:pPr algn="ctr"/>
            <a:r>
              <a:rPr lang="en-US" sz="6000" dirty="0">
                <a:solidFill>
                  <a:schemeClr val="tx1"/>
                </a:solidFill>
              </a:rPr>
              <a:t>NSU Faculty Senate Salutes:</a:t>
            </a:r>
            <a:br>
              <a:rPr lang="en-US" sz="6000" dirty="0">
                <a:solidFill>
                  <a:schemeClr val="tx1"/>
                </a:solidFill>
              </a:rPr>
            </a:br>
            <a:br>
              <a:rPr lang="en-US" sz="6000" dirty="0">
                <a:solidFill>
                  <a:schemeClr val="tx1"/>
                </a:solidFill>
              </a:rPr>
            </a:br>
            <a:r>
              <a:rPr lang="en-US" sz="6000" dirty="0">
                <a:solidFill>
                  <a:srgbClr val="FFC000"/>
                </a:solidFill>
              </a:rPr>
              <a:t>Professor Carol Pretlow</a:t>
            </a:r>
            <a:endParaRPr lang="en-US" i="1" dirty="0">
              <a:solidFill>
                <a:srgbClr val="FFC000"/>
              </a:solidFill>
            </a:endParaRPr>
          </a:p>
        </p:txBody>
      </p:sp>
      <p:sp>
        <p:nvSpPr>
          <p:cNvPr id="9" name="TextBox 8">
            <a:extLst>
              <a:ext uri="{FF2B5EF4-FFF2-40B4-BE49-F238E27FC236}">
                <a16:creationId xmlns:a16="http://schemas.microsoft.com/office/drawing/2014/main" id="{A46E9252-4073-CA2A-13BD-C3AADEEB8600}"/>
              </a:ext>
            </a:extLst>
          </p:cNvPr>
          <p:cNvSpPr txBox="1"/>
          <p:nvPr/>
        </p:nvSpPr>
        <p:spPr>
          <a:xfrm>
            <a:off x="9407771" y="3584072"/>
            <a:ext cx="10142076" cy="72943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Tenured Professor in the Political Science Department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Alumnus of NSU (Mass Communications)</a:t>
            </a:r>
            <a:endPar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Law Professor and Constitutional Expert</a:t>
            </a:r>
            <a:endPar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Advocate for traditional Pedagogy and Learning Styles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She was an independent fashion consult, independent talk show host for WAVY-TV and WRAP Radio 85; and was a commentator of WHRO’S Another View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Loved by generations of students and alumni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Staple in the community </a:t>
            </a: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for social justice issues</a:t>
            </a:r>
            <a:endParaRPr kumimoji="0" lang="en-US" sz="2800" b="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Friend to the NSU Faculty Senate</a:t>
            </a:r>
          </a:p>
        </p:txBody>
      </p:sp>
      <p:pic>
        <p:nvPicPr>
          <p:cNvPr id="4" name="Picture 3" descr="A person sitting in a chair&#10;&#10;Description automatically generated">
            <a:extLst>
              <a:ext uri="{FF2B5EF4-FFF2-40B4-BE49-F238E27FC236}">
                <a16:creationId xmlns:a16="http://schemas.microsoft.com/office/drawing/2014/main" id="{B51852D7-4CF0-E28E-6410-BDB225705E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809" y="430973"/>
            <a:ext cx="7835553" cy="1044740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91160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03E8F-15DE-E045-F527-56D9B9A6F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3D2B9-FBB9-F355-DCF2-CB2217C9E833}"/>
              </a:ext>
            </a:extLst>
          </p:cNvPr>
          <p:cNvSpPr>
            <a:spLocks noGrp="1"/>
          </p:cNvSpPr>
          <p:nvPr>
            <p:ph type="title"/>
          </p:nvPr>
        </p:nvSpPr>
        <p:spPr>
          <a:xfrm>
            <a:off x="10052050" y="660356"/>
            <a:ext cx="8991942" cy="2942706"/>
          </a:xfrm>
        </p:spPr>
        <p:txBody>
          <a:bodyPr wrap="square" anchor="ctr">
            <a:normAutofit fontScale="90000"/>
          </a:bodyPr>
          <a:lstStyle/>
          <a:p>
            <a:pPr algn="ctr"/>
            <a:r>
              <a:rPr lang="en-US" sz="6000" dirty="0">
                <a:solidFill>
                  <a:schemeClr val="tx1"/>
                </a:solidFill>
              </a:rPr>
              <a:t>NSU Faculty Senate Salutes:</a:t>
            </a:r>
            <a:br>
              <a:rPr lang="en-US" sz="6000" dirty="0">
                <a:solidFill>
                  <a:schemeClr val="tx1"/>
                </a:solidFill>
              </a:rPr>
            </a:br>
            <a:br>
              <a:rPr lang="en-US" sz="6000" dirty="0">
                <a:solidFill>
                  <a:schemeClr val="tx1"/>
                </a:solidFill>
              </a:rPr>
            </a:br>
            <a:r>
              <a:rPr lang="en-US" sz="6000" dirty="0">
                <a:solidFill>
                  <a:srgbClr val="FFC000"/>
                </a:solidFill>
              </a:rPr>
              <a:t>Professor Milton Ferguson, Sr.</a:t>
            </a:r>
            <a:endParaRPr lang="en-US" i="1" dirty="0">
              <a:solidFill>
                <a:srgbClr val="FFC000"/>
              </a:solidFill>
            </a:endParaRPr>
          </a:p>
        </p:txBody>
      </p:sp>
      <p:sp>
        <p:nvSpPr>
          <p:cNvPr id="9" name="TextBox 8">
            <a:extLst>
              <a:ext uri="{FF2B5EF4-FFF2-40B4-BE49-F238E27FC236}">
                <a16:creationId xmlns:a16="http://schemas.microsoft.com/office/drawing/2014/main" id="{A46E9252-4073-CA2A-13BD-C3AADEEB8600}"/>
              </a:ext>
            </a:extLst>
          </p:cNvPr>
          <p:cNvSpPr txBox="1"/>
          <p:nvPr/>
        </p:nvSpPr>
        <p:spPr>
          <a:xfrm>
            <a:off x="9460521" y="3948719"/>
            <a:ext cx="10269415" cy="67403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Tenured Professor of Physics in the Physics Department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Alumnus of NSU</a:t>
            </a:r>
            <a:endPar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He served 60+ years as a faculty member at NSU, making him the longest-serving professor in the history of NSU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Devoted husband</a:t>
            </a: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 </a:t>
            </a:r>
            <a:r>
              <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father of four and grandfather of seven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He served as a valuable mentor to many junior faculty members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i="0" u="none" strike="noStrike" kern="1200" cap="none" spc="0" normalizeH="0" baseline="0" noProof="0" dirty="0">
                <a:ln>
                  <a:noFill/>
                </a:ln>
                <a:solidFill>
                  <a:srgbClr val="000000"/>
                </a:solidFill>
                <a:effectLst/>
                <a:uLnTx/>
                <a:uFillTx/>
                <a:latin typeface="Aptos" panose="020B0004020202020204" pitchFamily="34" charset="0"/>
                <a:ea typeface="Times New Roman" panose="02020603050405020304" pitchFamily="18" charset="0"/>
                <a:cs typeface="Aptos" panose="020B0004020202020204" pitchFamily="34" charset="0"/>
              </a:rPr>
              <a:t>He was known as pure gentleman on  campus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000000"/>
                </a:solidFill>
                <a:latin typeface="Aptos" panose="020B0004020202020204" pitchFamily="34" charset="0"/>
                <a:ea typeface="Times New Roman" panose="02020603050405020304" pitchFamily="18" charset="0"/>
                <a:cs typeface="Aptos" panose="020B0004020202020204" pitchFamily="34" charset="0"/>
              </a:rPr>
              <a:t>NSU Faculty Senator at the time of his death</a:t>
            </a:r>
          </a:p>
        </p:txBody>
      </p:sp>
      <p:pic>
        <p:nvPicPr>
          <p:cNvPr id="4" name="Picture 3">
            <a:extLst>
              <a:ext uri="{FF2B5EF4-FFF2-40B4-BE49-F238E27FC236}">
                <a16:creationId xmlns:a16="http://schemas.microsoft.com/office/drawing/2014/main" id="{B51852D7-4CF0-E28E-6410-BDB225705E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7809" y="430973"/>
            <a:ext cx="7835553" cy="1044740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755476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2659694" y="377361"/>
            <a:ext cx="14114918"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a:t>
            </a:r>
            <a:br>
              <a:rPr lang="en-US" sz="9600" spc="10" dirty="0">
                <a:latin typeface="TradeGothic" panose="02000806040000020004"/>
              </a:rPr>
            </a:br>
            <a:r>
              <a:rPr lang="en-US" sz="9600" spc="10" dirty="0">
                <a:latin typeface="TradeGothic" panose="02000806040000020004"/>
              </a:rPr>
              <a:t>Faculty Senate Elected Officers</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endParaRPr/>
            </a:p>
          </p:txBody>
        </p:sp>
      </p:grpSp>
      <p:pic>
        <p:nvPicPr>
          <p:cNvPr id="44" name="Picture 43" descr="A person smiling at the camera&#10;&#10;Description automatically generated">
            <a:extLst>
              <a:ext uri="{FF2B5EF4-FFF2-40B4-BE49-F238E27FC236}">
                <a16:creationId xmlns:a16="http://schemas.microsoft.com/office/drawing/2014/main" id="{78F1631E-2D93-AA4C-1362-5A03F877F53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29514" y="3809972"/>
            <a:ext cx="1991523" cy="2489404"/>
          </a:xfrm>
          <a:prstGeom prst="rect">
            <a:avLst/>
          </a:prstGeom>
        </p:spPr>
      </p:pic>
      <p:pic>
        <p:nvPicPr>
          <p:cNvPr id="46" name="Picture 45" descr="A person smiling at the camera&#10;&#10;Description automatically generated">
            <a:extLst>
              <a:ext uri="{FF2B5EF4-FFF2-40B4-BE49-F238E27FC236}">
                <a16:creationId xmlns:a16="http://schemas.microsoft.com/office/drawing/2014/main" id="{BA7AFCE4-E2C1-02D5-8F0F-9B9C4C6259F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634644" y="3881402"/>
            <a:ext cx="2006442" cy="2484550"/>
          </a:xfrm>
          <a:prstGeom prst="rect">
            <a:avLst/>
          </a:prstGeom>
        </p:spPr>
      </p:pic>
      <p:pic>
        <p:nvPicPr>
          <p:cNvPr id="48" name="Picture 47" descr="A person in a suit and tie&#10;&#10;Description automatically generated">
            <a:extLst>
              <a:ext uri="{FF2B5EF4-FFF2-40B4-BE49-F238E27FC236}">
                <a16:creationId xmlns:a16="http://schemas.microsoft.com/office/drawing/2014/main" id="{7AA9D59E-198F-6DBF-B79E-F10474DD87B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39344" t="13331" r="21814" b="24192"/>
          <a:stretch/>
        </p:blipFill>
        <p:spPr>
          <a:xfrm>
            <a:off x="10193060" y="3865653"/>
            <a:ext cx="2030722" cy="2433723"/>
          </a:xfrm>
          <a:prstGeom prst="rect">
            <a:avLst/>
          </a:prstGeom>
        </p:spPr>
      </p:pic>
      <p:pic>
        <p:nvPicPr>
          <p:cNvPr id="50" name="Picture 49" descr="A close-up of a person smiling&#10;&#10;Description automatically generated">
            <a:extLst>
              <a:ext uri="{FF2B5EF4-FFF2-40B4-BE49-F238E27FC236}">
                <a16:creationId xmlns:a16="http://schemas.microsoft.com/office/drawing/2014/main" id="{E6897B13-465B-955F-A7DE-FB6A6B6879C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166911" y="3884699"/>
            <a:ext cx="2025474" cy="2467819"/>
          </a:xfrm>
          <a:prstGeom prst="rect">
            <a:avLst/>
          </a:prstGeom>
        </p:spPr>
      </p:pic>
      <p:pic>
        <p:nvPicPr>
          <p:cNvPr id="52" name="Picture 51" descr="Medium shot of a person smiling&#10;&#10;Description automatically generated">
            <a:extLst>
              <a:ext uri="{FF2B5EF4-FFF2-40B4-BE49-F238E27FC236}">
                <a16:creationId xmlns:a16="http://schemas.microsoft.com/office/drawing/2014/main" id="{BF2895A0-5AFD-8681-DB38-110D139F9EB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691679" y="3863769"/>
            <a:ext cx="2025474" cy="2509681"/>
          </a:xfrm>
          <a:prstGeom prst="rect">
            <a:avLst/>
          </a:prstGeom>
        </p:spPr>
      </p:pic>
      <p:pic>
        <p:nvPicPr>
          <p:cNvPr id="54" name="Picture 53" descr="A person in a suit and bow tie&#10;&#10;Description automatically generated">
            <a:extLst>
              <a:ext uri="{FF2B5EF4-FFF2-40B4-BE49-F238E27FC236}">
                <a16:creationId xmlns:a16="http://schemas.microsoft.com/office/drawing/2014/main" id="{00FAE4CB-DEB4-6007-C056-E058F7CCEAE1}"/>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4273" t="1940" r="10954" b="35657"/>
          <a:stretch/>
        </p:blipFill>
        <p:spPr>
          <a:xfrm>
            <a:off x="354845" y="3798233"/>
            <a:ext cx="2079773" cy="2486770"/>
          </a:xfrm>
          <a:prstGeom prst="rect">
            <a:avLst/>
          </a:prstGeom>
        </p:spPr>
      </p:pic>
      <p:pic>
        <p:nvPicPr>
          <p:cNvPr id="56" name="Picture 55" descr="A person wearing a tie and glasses&#10;&#10;Description automatically generated">
            <a:extLst>
              <a:ext uri="{FF2B5EF4-FFF2-40B4-BE49-F238E27FC236}">
                <a16:creationId xmlns:a16="http://schemas.microsoft.com/office/drawing/2014/main" id="{B837C34A-0FF3-71AD-F1AA-C8EE02A56D9D}"/>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30588" t="4216" r="24765" b="24193"/>
          <a:stretch/>
        </p:blipFill>
        <p:spPr>
          <a:xfrm>
            <a:off x="5183385" y="3804732"/>
            <a:ext cx="2145946" cy="2456409"/>
          </a:xfrm>
          <a:prstGeom prst="rect">
            <a:avLst/>
          </a:prstGeom>
        </p:spPr>
      </p:pic>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r>
              <a:rPr lang="en-US" dirty="0"/>
              <a:t>  </a:t>
            </a:r>
          </a:p>
        </p:txBody>
      </p:sp>
      <p:sp>
        <p:nvSpPr>
          <p:cNvPr id="58" name="TextBox 57">
            <a:extLst>
              <a:ext uri="{FF2B5EF4-FFF2-40B4-BE49-F238E27FC236}">
                <a16:creationId xmlns:a16="http://schemas.microsoft.com/office/drawing/2014/main" id="{FF40226D-7259-8F5D-5C2F-2F00F5823D13}"/>
              </a:ext>
            </a:extLst>
          </p:cNvPr>
          <p:cNvSpPr txBox="1"/>
          <p:nvPr/>
        </p:nvSpPr>
        <p:spPr>
          <a:xfrm>
            <a:off x="306998" y="6579252"/>
            <a:ext cx="2147576" cy="923330"/>
          </a:xfrm>
          <a:prstGeom prst="rect">
            <a:avLst/>
          </a:prstGeom>
          <a:noFill/>
        </p:spPr>
        <p:txBody>
          <a:bodyPr wrap="none" rtlCol="0">
            <a:spAutoFit/>
          </a:bodyPr>
          <a:lstStyle/>
          <a:p>
            <a:pPr algn="ctr"/>
            <a:r>
              <a:rPr lang="en-US" b="1" dirty="0"/>
              <a:t>Dr. Robert K. Perkins</a:t>
            </a:r>
          </a:p>
          <a:p>
            <a:pPr algn="ctr"/>
            <a:r>
              <a:rPr lang="en-US" b="1" dirty="0"/>
              <a:t>COLA</a:t>
            </a:r>
          </a:p>
          <a:p>
            <a:pPr algn="ctr"/>
            <a:r>
              <a:rPr lang="en-US" b="1" dirty="0"/>
              <a:t>President </a:t>
            </a:r>
          </a:p>
        </p:txBody>
      </p:sp>
      <p:sp>
        <p:nvSpPr>
          <p:cNvPr id="59" name="TextBox 58">
            <a:extLst>
              <a:ext uri="{FF2B5EF4-FFF2-40B4-BE49-F238E27FC236}">
                <a16:creationId xmlns:a16="http://schemas.microsoft.com/office/drawing/2014/main" id="{52E5163A-50FA-2C83-AB03-1160EE4D9DC0}"/>
              </a:ext>
            </a:extLst>
          </p:cNvPr>
          <p:cNvSpPr txBox="1"/>
          <p:nvPr/>
        </p:nvSpPr>
        <p:spPr>
          <a:xfrm>
            <a:off x="2769962" y="6579252"/>
            <a:ext cx="2070760" cy="923330"/>
          </a:xfrm>
          <a:prstGeom prst="rect">
            <a:avLst/>
          </a:prstGeom>
          <a:noFill/>
        </p:spPr>
        <p:txBody>
          <a:bodyPr wrap="none" rtlCol="0">
            <a:spAutoFit/>
          </a:bodyPr>
          <a:lstStyle/>
          <a:p>
            <a:pPr algn="ctr"/>
            <a:r>
              <a:rPr lang="en-US" b="1" dirty="0"/>
              <a:t>Dr. Shaun Anderson</a:t>
            </a:r>
          </a:p>
          <a:p>
            <a:pPr algn="ctr"/>
            <a:r>
              <a:rPr lang="en-US" b="1" dirty="0"/>
              <a:t>SOED</a:t>
            </a:r>
          </a:p>
          <a:p>
            <a:pPr algn="ctr"/>
            <a:r>
              <a:rPr lang="en-US" b="1" dirty="0"/>
              <a:t>Vice President</a:t>
            </a:r>
          </a:p>
        </p:txBody>
      </p:sp>
      <p:sp>
        <p:nvSpPr>
          <p:cNvPr id="60" name="TextBox 59">
            <a:extLst>
              <a:ext uri="{FF2B5EF4-FFF2-40B4-BE49-F238E27FC236}">
                <a16:creationId xmlns:a16="http://schemas.microsoft.com/office/drawing/2014/main" id="{D2DE583F-C77A-2B61-04A2-F5B09220AB65}"/>
              </a:ext>
            </a:extLst>
          </p:cNvPr>
          <p:cNvSpPr txBox="1"/>
          <p:nvPr/>
        </p:nvSpPr>
        <p:spPr>
          <a:xfrm>
            <a:off x="5328201" y="6469209"/>
            <a:ext cx="1691232" cy="923330"/>
          </a:xfrm>
          <a:prstGeom prst="rect">
            <a:avLst/>
          </a:prstGeom>
          <a:noFill/>
        </p:spPr>
        <p:txBody>
          <a:bodyPr wrap="none" rtlCol="0">
            <a:spAutoFit/>
          </a:bodyPr>
          <a:lstStyle/>
          <a:p>
            <a:pPr algn="ctr"/>
            <a:r>
              <a:rPr lang="en-US" b="1" dirty="0"/>
              <a:t>Dr. Charles Ford</a:t>
            </a:r>
          </a:p>
          <a:p>
            <a:pPr algn="ctr"/>
            <a:r>
              <a:rPr lang="en-US" b="1" dirty="0"/>
              <a:t>COLA</a:t>
            </a:r>
          </a:p>
          <a:p>
            <a:pPr algn="ctr"/>
            <a:r>
              <a:rPr lang="en-US" b="1" dirty="0"/>
              <a:t>Secretary</a:t>
            </a:r>
          </a:p>
        </p:txBody>
      </p:sp>
      <p:sp>
        <p:nvSpPr>
          <p:cNvPr id="61" name="TextBox 60">
            <a:extLst>
              <a:ext uri="{FF2B5EF4-FFF2-40B4-BE49-F238E27FC236}">
                <a16:creationId xmlns:a16="http://schemas.microsoft.com/office/drawing/2014/main" id="{4A2EC0E4-2BB7-EA53-9D73-AE21B348B7C4}"/>
              </a:ext>
            </a:extLst>
          </p:cNvPr>
          <p:cNvSpPr txBox="1"/>
          <p:nvPr/>
        </p:nvSpPr>
        <p:spPr>
          <a:xfrm>
            <a:off x="7329331" y="6531971"/>
            <a:ext cx="2668551" cy="923330"/>
          </a:xfrm>
          <a:prstGeom prst="rect">
            <a:avLst/>
          </a:prstGeom>
          <a:noFill/>
        </p:spPr>
        <p:txBody>
          <a:bodyPr wrap="none" rtlCol="0">
            <a:spAutoFit/>
          </a:bodyPr>
          <a:lstStyle/>
          <a:p>
            <a:pPr algn="ctr"/>
            <a:r>
              <a:rPr lang="en-US" b="1" dirty="0"/>
              <a:t>Dr. Audrey Douglas-Cooke</a:t>
            </a:r>
          </a:p>
          <a:p>
            <a:pPr algn="ctr"/>
            <a:r>
              <a:rPr lang="en-US" b="1" dirty="0"/>
              <a:t>CSET</a:t>
            </a:r>
          </a:p>
          <a:p>
            <a:pPr algn="ctr"/>
            <a:r>
              <a:rPr lang="en-US" b="1" dirty="0"/>
              <a:t>Assistant Secretary</a:t>
            </a:r>
          </a:p>
        </p:txBody>
      </p:sp>
      <p:sp>
        <p:nvSpPr>
          <p:cNvPr id="62" name="TextBox 61">
            <a:extLst>
              <a:ext uri="{FF2B5EF4-FFF2-40B4-BE49-F238E27FC236}">
                <a16:creationId xmlns:a16="http://schemas.microsoft.com/office/drawing/2014/main" id="{D9BC9543-DD9A-77DE-DC6A-76455E0EED94}"/>
              </a:ext>
            </a:extLst>
          </p:cNvPr>
          <p:cNvSpPr txBox="1"/>
          <p:nvPr/>
        </p:nvSpPr>
        <p:spPr>
          <a:xfrm>
            <a:off x="10247297" y="6531971"/>
            <a:ext cx="1692323" cy="923330"/>
          </a:xfrm>
          <a:prstGeom prst="rect">
            <a:avLst/>
          </a:prstGeom>
          <a:noFill/>
        </p:spPr>
        <p:txBody>
          <a:bodyPr wrap="none" rtlCol="0">
            <a:spAutoFit/>
          </a:bodyPr>
          <a:lstStyle/>
          <a:p>
            <a:pPr algn="ctr"/>
            <a:r>
              <a:rPr lang="en-US" b="1" dirty="0"/>
              <a:t>Dr. John Kamiru</a:t>
            </a:r>
          </a:p>
          <a:p>
            <a:pPr algn="ctr"/>
            <a:r>
              <a:rPr lang="en-US" b="1" dirty="0"/>
              <a:t>BUS</a:t>
            </a:r>
          </a:p>
          <a:p>
            <a:pPr algn="ctr"/>
            <a:r>
              <a:rPr lang="en-US" b="1" dirty="0"/>
              <a:t>Treasurer</a:t>
            </a:r>
          </a:p>
        </p:txBody>
      </p:sp>
      <p:sp>
        <p:nvSpPr>
          <p:cNvPr id="64" name="TextBox 63">
            <a:extLst>
              <a:ext uri="{FF2B5EF4-FFF2-40B4-BE49-F238E27FC236}">
                <a16:creationId xmlns:a16="http://schemas.microsoft.com/office/drawing/2014/main" id="{105BB92D-617C-3271-F2AB-6E56730FC268}"/>
              </a:ext>
            </a:extLst>
          </p:cNvPr>
          <p:cNvSpPr txBox="1"/>
          <p:nvPr/>
        </p:nvSpPr>
        <p:spPr>
          <a:xfrm>
            <a:off x="12486491" y="6497232"/>
            <a:ext cx="2165080" cy="923330"/>
          </a:xfrm>
          <a:prstGeom prst="rect">
            <a:avLst/>
          </a:prstGeom>
          <a:noFill/>
        </p:spPr>
        <p:txBody>
          <a:bodyPr wrap="none" rtlCol="0">
            <a:spAutoFit/>
          </a:bodyPr>
          <a:lstStyle/>
          <a:p>
            <a:pPr algn="ctr"/>
            <a:r>
              <a:rPr lang="en-US" b="1" dirty="0"/>
              <a:t>Dr. Colita Fairfax</a:t>
            </a:r>
          </a:p>
          <a:p>
            <a:pPr algn="ctr"/>
            <a:r>
              <a:rPr lang="en-US" b="1" dirty="0"/>
              <a:t>SWK</a:t>
            </a:r>
          </a:p>
          <a:p>
            <a:pPr algn="ctr"/>
            <a:r>
              <a:rPr lang="en-US" b="1" dirty="0"/>
              <a:t>State Representative</a:t>
            </a:r>
          </a:p>
        </p:txBody>
      </p:sp>
      <p:sp>
        <p:nvSpPr>
          <p:cNvPr id="65" name="TextBox 64">
            <a:extLst>
              <a:ext uri="{FF2B5EF4-FFF2-40B4-BE49-F238E27FC236}">
                <a16:creationId xmlns:a16="http://schemas.microsoft.com/office/drawing/2014/main" id="{3143D1CD-5DC6-B40D-2B1A-32E371CCA683}"/>
              </a:ext>
            </a:extLst>
          </p:cNvPr>
          <p:cNvSpPr txBox="1"/>
          <p:nvPr/>
        </p:nvSpPr>
        <p:spPr>
          <a:xfrm>
            <a:off x="14732832" y="6517598"/>
            <a:ext cx="2833148" cy="923330"/>
          </a:xfrm>
          <a:prstGeom prst="rect">
            <a:avLst/>
          </a:prstGeom>
          <a:noFill/>
        </p:spPr>
        <p:txBody>
          <a:bodyPr wrap="none" rtlCol="0">
            <a:spAutoFit/>
          </a:bodyPr>
          <a:lstStyle/>
          <a:p>
            <a:pPr algn="ctr"/>
            <a:r>
              <a:rPr lang="en-US" b="1" dirty="0"/>
              <a:t>Dr. Sandra Williamson-Ashe</a:t>
            </a:r>
          </a:p>
          <a:p>
            <a:pPr algn="ctr"/>
            <a:r>
              <a:rPr lang="en-US" b="1" dirty="0"/>
              <a:t>SWK</a:t>
            </a:r>
          </a:p>
          <a:p>
            <a:pPr algn="ctr"/>
            <a:r>
              <a:rPr lang="en-US" b="1" dirty="0"/>
              <a:t>Executive Council</a:t>
            </a:r>
          </a:p>
        </p:txBody>
      </p:sp>
      <p:pic>
        <p:nvPicPr>
          <p:cNvPr id="67" name="Picture 66" descr="A person in a pink jacket&#10;&#10;Description automatically generated">
            <a:extLst>
              <a:ext uri="{FF2B5EF4-FFF2-40B4-BE49-F238E27FC236}">
                <a16:creationId xmlns:a16="http://schemas.microsoft.com/office/drawing/2014/main" id="{A0D70476-27B4-4E20-18D6-F2BED657A0C0}"/>
              </a:ext>
            </a:extLst>
          </p:cNvPr>
          <p:cNvPicPr>
            <a:picLocks noChangeAspect="1"/>
          </p:cNvPicPr>
          <p:nvPr/>
        </p:nvPicPr>
        <p:blipFill rotWithShape="1">
          <a:blip r:embed="rId23">
            <a:extLst>
              <a:ext uri="{28A0092B-C50C-407E-A947-70E740481C1C}">
                <a14:useLocalDpi xmlns:a14="http://schemas.microsoft.com/office/drawing/2010/main" val="0"/>
              </a:ext>
            </a:extLst>
          </a:blip>
          <a:srcRect l="6965" t="3685" r="4692"/>
          <a:stretch/>
        </p:blipFill>
        <p:spPr>
          <a:xfrm>
            <a:off x="17652045" y="3869096"/>
            <a:ext cx="2119105" cy="2467819"/>
          </a:xfrm>
          <a:prstGeom prst="rect">
            <a:avLst/>
          </a:prstGeom>
        </p:spPr>
      </p:pic>
      <p:sp>
        <p:nvSpPr>
          <p:cNvPr id="68" name="TextBox 67">
            <a:extLst>
              <a:ext uri="{FF2B5EF4-FFF2-40B4-BE49-F238E27FC236}">
                <a16:creationId xmlns:a16="http://schemas.microsoft.com/office/drawing/2014/main" id="{F58261CF-DDF4-96D0-E2EB-C121DB044175}"/>
              </a:ext>
            </a:extLst>
          </p:cNvPr>
          <p:cNvSpPr txBox="1"/>
          <p:nvPr/>
        </p:nvSpPr>
        <p:spPr>
          <a:xfrm>
            <a:off x="17711281" y="6517598"/>
            <a:ext cx="1844159" cy="923330"/>
          </a:xfrm>
          <a:prstGeom prst="rect">
            <a:avLst/>
          </a:prstGeom>
          <a:noFill/>
        </p:spPr>
        <p:txBody>
          <a:bodyPr wrap="none" rtlCol="0">
            <a:spAutoFit/>
          </a:bodyPr>
          <a:lstStyle/>
          <a:p>
            <a:pPr algn="ctr"/>
            <a:r>
              <a:rPr lang="en-US" b="1" dirty="0"/>
              <a:t>Dr. Felisa Smith</a:t>
            </a:r>
          </a:p>
          <a:p>
            <a:pPr algn="ctr"/>
            <a:r>
              <a:rPr lang="en-US" b="1" dirty="0"/>
              <a:t>CSET</a:t>
            </a:r>
          </a:p>
          <a:p>
            <a:pPr algn="ctr"/>
            <a:r>
              <a:rPr lang="en-US" b="1" dirty="0"/>
              <a:t>Executive Council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ppt_x"/>
                                          </p:val>
                                        </p:tav>
                                        <p:tav tm="100000">
                                          <p:val>
                                            <p:strVal val="#ppt_x"/>
                                          </p:val>
                                        </p:tav>
                                      </p:tavLst>
                                    </p:anim>
                                    <p:anim calcmode="lin" valueType="num">
                                      <p:cBhvr additive="base">
                                        <p:cTn id="1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ppt_x"/>
                                          </p:val>
                                        </p:tav>
                                        <p:tav tm="100000">
                                          <p:val>
                                            <p:strVal val="#ppt_x"/>
                                          </p:val>
                                        </p:tav>
                                      </p:tavLst>
                                    </p:anim>
                                    <p:anim calcmode="lin" valueType="num">
                                      <p:cBhvr additive="base">
                                        <p:cTn id="2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500" fill="hold"/>
                                        <p:tgtEl>
                                          <p:spTgt spid="52"/>
                                        </p:tgtEl>
                                        <p:attrNameLst>
                                          <p:attrName>ppt_x</p:attrName>
                                        </p:attrNameLst>
                                      </p:cBhvr>
                                      <p:tavLst>
                                        <p:tav tm="0">
                                          <p:val>
                                            <p:strVal val="#ppt_x"/>
                                          </p:val>
                                        </p:tav>
                                        <p:tav tm="100000">
                                          <p:val>
                                            <p:strVal val="#ppt_x"/>
                                          </p:val>
                                        </p:tav>
                                      </p:tavLst>
                                    </p:anim>
                                    <p:anim calcmode="lin" valueType="num">
                                      <p:cBhvr additive="base">
                                        <p:cTn id="2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ppt_x"/>
                                          </p:val>
                                        </p:tav>
                                        <p:tav tm="100000">
                                          <p:val>
                                            <p:strVal val="#ppt_x"/>
                                          </p:val>
                                        </p:tav>
                                      </p:tavLst>
                                    </p:anim>
                                    <p:anim calcmode="lin" valueType="num">
                                      <p:cBhvr additive="base">
                                        <p:cTn id="3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500" fill="hold"/>
                                        <p:tgtEl>
                                          <p:spTgt spid="50"/>
                                        </p:tgtEl>
                                        <p:attrNameLst>
                                          <p:attrName>ppt_x</p:attrName>
                                        </p:attrNameLst>
                                      </p:cBhvr>
                                      <p:tavLst>
                                        <p:tav tm="0">
                                          <p:val>
                                            <p:strVal val="#ppt_x"/>
                                          </p:val>
                                        </p:tav>
                                        <p:tav tm="100000">
                                          <p:val>
                                            <p:strVal val="#ppt_x"/>
                                          </p:val>
                                        </p:tav>
                                      </p:tavLst>
                                    </p:anim>
                                    <p:anim calcmode="lin" valueType="num">
                                      <p:cBhvr additive="base">
                                        <p:cTn id="4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additive="base">
                                        <p:cTn id="49" dur="500" fill="hold"/>
                                        <p:tgtEl>
                                          <p:spTgt spid="67"/>
                                        </p:tgtEl>
                                        <p:attrNameLst>
                                          <p:attrName>ppt_x</p:attrName>
                                        </p:attrNameLst>
                                      </p:cBhvr>
                                      <p:tavLst>
                                        <p:tav tm="0">
                                          <p:val>
                                            <p:strVal val="#ppt_x"/>
                                          </p:val>
                                        </p:tav>
                                        <p:tav tm="100000">
                                          <p:val>
                                            <p:strVal val="#ppt_x"/>
                                          </p:val>
                                        </p:tav>
                                      </p:tavLst>
                                    </p:anim>
                                    <p:anim calcmode="lin" valueType="num">
                                      <p:cBhvr additive="base">
                                        <p:cTn id="50"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Faculty Senate Executive Committee</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4028025"/>
            <a:ext cx="18012227" cy="4401205"/>
          </a:xfrm>
          <a:prstGeom prst="rect">
            <a:avLst/>
          </a:prstGeom>
          <a:noFill/>
        </p:spPr>
        <p:txBody>
          <a:bodyPr wrap="square" rtlCol="0">
            <a:spAutoFit/>
          </a:bodyPr>
          <a:lstStyle/>
          <a:p>
            <a:r>
              <a:rPr lang="en-US" sz="4000" dirty="0"/>
              <a:t>•</a:t>
            </a:r>
            <a:r>
              <a:rPr lang="en-US" dirty="0"/>
              <a:t>	</a:t>
            </a:r>
            <a:r>
              <a:rPr lang="en-US" sz="4000" dirty="0"/>
              <a:t>Constitution and Bylaws					Cathy Jackson (COLA)</a:t>
            </a:r>
          </a:p>
          <a:p>
            <a:r>
              <a:rPr lang="en-US" sz="4000" dirty="0"/>
              <a:t>•	Elections and Nominations				Michael Parker (CSET)</a:t>
            </a:r>
          </a:p>
          <a:p>
            <a:r>
              <a:rPr lang="en-US" sz="4000" dirty="0"/>
              <a:t>•	Faculty Evaluation Policies and Procedures 	Cynthia Burwell (EDU)</a:t>
            </a:r>
          </a:p>
          <a:p>
            <a:r>
              <a:rPr lang="en-US" sz="4000" dirty="0"/>
              <a:t>•	Faculty Handbook Revision				Cassandra Newby-Alexander (COLA)</a:t>
            </a:r>
          </a:p>
          <a:p>
            <a:r>
              <a:rPr lang="en-US" sz="4000" dirty="0"/>
              <a:t>•	Faculty Status and Welfare					Batrina Martin (CSET)</a:t>
            </a:r>
          </a:p>
          <a:p>
            <a:r>
              <a:rPr lang="en-US" sz="4000" dirty="0"/>
              <a:t>•	Grievance Advisory						Colita Fairfax (SWK)</a:t>
            </a:r>
          </a:p>
          <a:p>
            <a:r>
              <a:rPr lang="en-US" sz="4000" dirty="0"/>
              <a:t>•	Graduate School Representative			Timothy Goler (COLA)</a:t>
            </a:r>
          </a:p>
        </p:txBody>
      </p:sp>
    </p:spTree>
    <p:extLst>
      <p:ext uri="{BB962C8B-B14F-4D97-AF65-F5344CB8AC3E}">
        <p14:creationId xmlns:p14="http://schemas.microsoft.com/office/powerpoint/2010/main" val="101542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650560" y="463459"/>
            <a:ext cx="12802979" cy="1492716"/>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2024-2025 Faculty Senators</a:t>
            </a:r>
            <a:endParaRPr sz="9600" spc="10" dirty="0">
              <a:latin typeface="TradeGothic" panose="02000806040000020004"/>
            </a:endParaRPr>
          </a:p>
        </p:txBody>
      </p:sp>
      <p:grpSp>
        <p:nvGrpSpPr>
          <p:cNvPr id="7" name="object 7"/>
          <p:cNvGrpSpPr/>
          <p:nvPr/>
        </p:nvGrpSpPr>
        <p:grpSpPr>
          <a:xfrm>
            <a:off x="-633" y="10000342"/>
            <a:ext cx="20104734" cy="130900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5" descr="A close-up of a list&#10;&#10;Description automatically generated">
            <a:extLst>
              <a:ext uri="{FF2B5EF4-FFF2-40B4-BE49-F238E27FC236}">
                <a16:creationId xmlns:a16="http://schemas.microsoft.com/office/drawing/2014/main" id="{D2D58805-B5E7-6F9D-06F9-B39574E650BF}"/>
              </a:ext>
            </a:extLst>
          </p:cNvPr>
          <p:cNvPicPr>
            <a:picLocks noChangeAspect="1"/>
          </p:cNvPicPr>
          <p:nvPr/>
        </p:nvPicPr>
        <p:blipFill rotWithShape="1">
          <a:blip r:embed="rId16">
            <a:extLst>
              <a:ext uri="{28A0092B-C50C-407E-A947-70E740481C1C}">
                <a14:useLocalDpi xmlns:a14="http://schemas.microsoft.com/office/drawing/2010/main" val="0"/>
              </a:ext>
            </a:extLst>
          </a:blip>
          <a:srcRect l="11702" t="9579" r="7681" b="47202"/>
          <a:stretch/>
        </p:blipFill>
        <p:spPr>
          <a:xfrm>
            <a:off x="4280520" y="1992439"/>
            <a:ext cx="11542427" cy="8007903"/>
          </a:xfrm>
          <a:prstGeom prst="rect">
            <a:avLst/>
          </a:prstGeom>
        </p:spPr>
      </p:pic>
    </p:spTree>
    <p:extLst>
      <p:ext uri="{BB962C8B-B14F-4D97-AF65-F5344CB8AC3E}">
        <p14:creationId xmlns:p14="http://schemas.microsoft.com/office/powerpoint/2010/main" val="342083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225886"/>
            <a:ext cx="20104100" cy="208242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317840" y="1862220"/>
            <a:ext cx="18012227" cy="7725192"/>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dirty="0">
                <a:solidFill>
                  <a:prstClr val="black"/>
                </a:solidFill>
                <a:latin typeface="Calibri"/>
              </a:rPr>
              <a:t>Actualizing and Emphasizing Shared Governance</a:t>
            </a:r>
          </a:p>
          <a:p>
            <a:pPr marL="1200150" lvl="1" indent="-742950">
              <a:buFont typeface="Arial" panose="020B0604020202020204" pitchFamily="34" charset="0"/>
              <a:buChar char="•"/>
            </a:pPr>
            <a:r>
              <a:rPr lang="en-US" sz="3200" dirty="0"/>
              <a:t>"Shared governance" in higher education refers to structures and processes through which faculty, professional staff, administration, governing boards and, sometimes, students and staff participate in the development of policies and in decision-making that affect the institution</a:t>
            </a:r>
            <a:r>
              <a:rPr lang="en-US" dirty="0"/>
              <a:t>.</a:t>
            </a:r>
          </a:p>
          <a:p>
            <a:pPr marL="1200150" lvl="1" indent="-742950">
              <a:buFont typeface="Arial" panose="020B0604020202020204" pitchFamily="34" charset="0"/>
              <a:buChar char="•"/>
            </a:pPr>
            <a:r>
              <a:rPr lang="en-US" sz="3200" dirty="0"/>
              <a:t>It brings stakeholders together around passion for the institution and ensures the inclusion of a range of voices and ideas in the formulation of goals, priorities, and strategies.</a:t>
            </a:r>
            <a:endParaRPr lang="en-US" sz="3200" dirty="0">
              <a:solidFill>
                <a:prstClr val="black"/>
              </a:solidFill>
              <a:latin typeface="Calibri"/>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noProof="0" dirty="0">
                <a:solidFill>
                  <a:prstClr val="black"/>
                </a:solidFill>
                <a:latin typeface="Calibri"/>
              </a:rPr>
              <a:t>Examining and Incorporating </a:t>
            </a:r>
            <a:r>
              <a:rPr kumimoji="0" lang="en-US" sz="4000" b="1" i="0" u="none" strike="noStrike" kern="1200" cap="none" spc="0" normalizeH="0" baseline="0" noProof="0" dirty="0">
                <a:ln>
                  <a:noFill/>
                </a:ln>
                <a:solidFill>
                  <a:prstClr val="black"/>
                </a:solidFill>
                <a:effectLst/>
                <a:uLnTx/>
                <a:uFillTx/>
                <a:latin typeface="Calibri"/>
              </a:rPr>
              <a:t>Artificial</a:t>
            </a:r>
            <a:r>
              <a:rPr kumimoji="0" lang="en-US" sz="4000" b="1" i="0" u="none" strike="noStrike" kern="1200" cap="none" spc="0" normalizeH="0" noProof="0" dirty="0">
                <a:ln>
                  <a:noFill/>
                </a:ln>
                <a:solidFill>
                  <a:prstClr val="black"/>
                </a:solidFill>
                <a:effectLst/>
                <a:uLnTx/>
                <a:uFillTx/>
                <a:latin typeface="Calibri"/>
              </a:rPr>
              <a:t> Intelligence in the Learning Experience</a:t>
            </a:r>
          </a:p>
          <a:p>
            <a:pPr marL="1200150" lvl="1" indent="-742950">
              <a:buFont typeface="Arial" panose="020B0604020202020204" pitchFamily="34" charset="0"/>
              <a:buChar char="•"/>
            </a:pPr>
            <a:r>
              <a:rPr lang="en-US" sz="3200" i="1" dirty="0">
                <a:solidFill>
                  <a:prstClr val="black"/>
                </a:solidFill>
              </a:rPr>
              <a:t>Assessment:</a:t>
            </a:r>
            <a:r>
              <a:rPr lang="en-US" sz="3200" b="1" dirty="0">
                <a:solidFill>
                  <a:prstClr val="black"/>
                </a:solidFill>
              </a:rPr>
              <a:t> </a:t>
            </a:r>
            <a:r>
              <a:rPr lang="en-US" sz="3200" dirty="0">
                <a:solidFill>
                  <a:prstClr val="black"/>
                </a:solidFill>
              </a:rPr>
              <a:t>The rise of AI will inspire the revision and rethinking of teaching and assessment methods. Faculty can use AI platforms to diversify student assessments, including formative, normative, and ipsative evaluations. </a:t>
            </a:r>
          </a:p>
          <a:p>
            <a:pPr marL="1200150" lvl="1" indent="-742950">
              <a:buFont typeface="Arial" panose="020B0604020202020204" pitchFamily="34" charset="0"/>
              <a:buChar char="•"/>
            </a:pPr>
            <a:r>
              <a:rPr lang="en-US" sz="3200" i="1" dirty="0">
                <a:solidFill>
                  <a:srgbClr val="1B1B1B"/>
                </a:solidFill>
                <a:latin typeface="Eina03-Regular"/>
              </a:rPr>
              <a:t>Critical Thinking: </a:t>
            </a:r>
            <a:r>
              <a:rPr lang="en-US" sz="3200" dirty="0">
                <a:solidFill>
                  <a:srgbClr val="1B1B1B"/>
                </a:solidFill>
                <a:latin typeface="Eina03-Regular"/>
              </a:rPr>
              <a:t>Using AI as a complementary tool may improve students’ learning process while challenging their critical thinking abilities. </a:t>
            </a:r>
          </a:p>
          <a:p>
            <a:pPr marL="1200150" lvl="1" indent="-742950">
              <a:buFont typeface="Arial" panose="020B0604020202020204" pitchFamily="34" charset="0"/>
              <a:buChar char="•"/>
            </a:pPr>
            <a:r>
              <a:rPr lang="en-US" sz="3200" i="1" dirty="0">
                <a:solidFill>
                  <a:srgbClr val="1B1B1B"/>
                </a:solidFill>
                <a:latin typeface="Eina03-Regular"/>
              </a:rPr>
              <a:t>Adaptability:</a:t>
            </a:r>
            <a:r>
              <a:rPr lang="en-US" sz="3200" dirty="0">
                <a:solidFill>
                  <a:srgbClr val="1B1B1B"/>
                </a:solidFill>
                <a:latin typeface="Eina03-Regular"/>
              </a:rPr>
              <a:t> There is an urgent need to prepare the future users, designers, and shapers of these technologies to keep up with the pace of change. An essential part of teaching students to use AI is to introduce them to new platforms and functionalities as these innovations arise.</a:t>
            </a:r>
            <a:endParaRPr lang="en-US" sz="3200" dirty="0">
              <a:solidFill>
                <a:prstClr val="black"/>
              </a:solidFill>
            </a:endParaRPr>
          </a:p>
        </p:txBody>
      </p:sp>
    </p:spTree>
    <p:extLst>
      <p:ext uri="{BB962C8B-B14F-4D97-AF65-F5344CB8AC3E}">
        <p14:creationId xmlns:p14="http://schemas.microsoft.com/office/powerpoint/2010/main" val="175858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479" y="1093"/>
            <a:ext cx="20103943" cy="11308257"/>
          </a:xfrm>
          <a:prstGeom prst="rect">
            <a:avLst/>
          </a:prstGeom>
        </p:spPr>
      </p:pic>
      <p:sp>
        <p:nvSpPr>
          <p:cNvPr id="4" name="object 4"/>
          <p:cNvSpPr txBox="1">
            <a:spLocks noGrp="1"/>
          </p:cNvSpPr>
          <p:nvPr>
            <p:ph type="title"/>
          </p:nvPr>
        </p:nvSpPr>
        <p:spPr>
          <a:xfrm>
            <a:off x="3650002" y="90810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2832284"/>
            <a:ext cx="18012227" cy="5139869"/>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AutoNum type="arabicPeriod" startAt="3"/>
              <a:tabLst/>
              <a:defRPr/>
            </a:pPr>
            <a:r>
              <a:rPr lang="en-US" sz="4000" b="1" baseline="0" dirty="0">
                <a:solidFill>
                  <a:prstClr val="black"/>
                </a:solidFill>
                <a:latin typeface="Calibri"/>
              </a:rPr>
              <a:t>Increase</a:t>
            </a:r>
            <a:r>
              <a:rPr lang="en-US" sz="4000" b="1" dirty="0">
                <a:solidFill>
                  <a:prstClr val="black"/>
                </a:solidFill>
                <a:latin typeface="Calibri"/>
              </a:rPr>
              <a:t> Faculty Unity across Disciplines</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Faculty Unity is needed to focus on having a unified voice for advocacy of mutual issues, collaborative efforts, and mutual support.</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The FS Executive Committee had planned different strategies, activities and support initiatives but we are uncertain if they can happen since our budget proposal was unilaterally denied.</a:t>
            </a: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lgn="ctr"/>
            <a:r>
              <a:rPr lang="en-US" sz="3200" b="1" i="1" dirty="0">
                <a:latin typeface="Aptos" panose="020B0004020202020204" pitchFamily="34" charset="0"/>
              </a:rPr>
              <a:t>Plans for these strategic initiatives may alter depending on University support.</a:t>
            </a:r>
            <a:endParaRPr kumimoji="0" lang="en-US" sz="4000" b="1" i="1" u="none" strike="noStrike" kern="1200" cap="none" spc="0" normalizeH="0" baseline="0" noProof="0" dirty="0">
              <a:ln>
                <a:noFill/>
              </a:ln>
              <a:effectLst/>
              <a:uLnTx/>
              <a:uFillTx/>
              <a:latin typeface="Calibri"/>
            </a:endParaRPr>
          </a:p>
        </p:txBody>
      </p:sp>
    </p:spTree>
    <p:extLst>
      <p:ext uri="{BB962C8B-B14F-4D97-AF65-F5344CB8AC3E}">
        <p14:creationId xmlns:p14="http://schemas.microsoft.com/office/powerpoint/2010/main" val="112861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E0CDB-B6A8-F533-889A-7D65AD1A0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81C10-0EB9-766B-7002-71F9D5FB1016}"/>
              </a:ext>
            </a:extLst>
          </p:cNvPr>
          <p:cNvSpPr>
            <a:spLocks noGrp="1"/>
          </p:cNvSpPr>
          <p:nvPr>
            <p:ph type="title"/>
          </p:nvPr>
        </p:nvSpPr>
        <p:spPr>
          <a:xfrm>
            <a:off x="938704" y="620256"/>
            <a:ext cx="18226691" cy="2246769"/>
          </a:xfrm>
        </p:spPr>
        <p:txBody>
          <a:bodyPr/>
          <a:lstStyle/>
          <a:p>
            <a:pPr algn="ctr"/>
            <a:r>
              <a:rPr lang="en-US" sz="7200" spc="10" dirty="0">
                <a:solidFill>
                  <a:srgbClr val="FFC000"/>
                </a:solidFill>
                <a:latin typeface="TradeGothic" panose="02000806040000020004"/>
              </a:rPr>
              <a:t>Current Critical Issues</a:t>
            </a:r>
            <a:br>
              <a:rPr lang="en-US" sz="7200" spc="10" dirty="0">
                <a:solidFill>
                  <a:srgbClr val="FFC000"/>
                </a:solidFill>
                <a:latin typeface="TradeGothic" panose="02000806040000020004"/>
              </a:rPr>
            </a:br>
            <a:endParaRPr lang="en-US" dirty="0">
              <a:solidFill>
                <a:srgbClr val="FF0000"/>
              </a:solidFill>
            </a:endParaRPr>
          </a:p>
        </p:txBody>
      </p:sp>
      <p:sp>
        <p:nvSpPr>
          <p:cNvPr id="3" name="Text Placeholder 2">
            <a:extLst>
              <a:ext uri="{FF2B5EF4-FFF2-40B4-BE49-F238E27FC236}">
                <a16:creationId xmlns:a16="http://schemas.microsoft.com/office/drawing/2014/main" id="{A1B6C4F9-23D8-3F48-E74F-187083903301}"/>
              </a:ext>
            </a:extLst>
          </p:cNvPr>
          <p:cNvSpPr>
            <a:spLocks noGrp="1"/>
          </p:cNvSpPr>
          <p:nvPr>
            <p:ph type="body" idx="1"/>
          </p:nvPr>
        </p:nvSpPr>
        <p:spPr>
          <a:xfrm>
            <a:off x="938704" y="2867025"/>
            <a:ext cx="11106758" cy="6771084"/>
          </a:xfrm>
        </p:spPr>
        <p:txBody>
          <a:bodyPr/>
          <a:lstStyle/>
          <a:p>
            <a:pPr marL="285750" indent="-285750">
              <a:buFont typeface="Wingdings" panose="05000000000000000000" pitchFamily="2" charset="2"/>
              <a:buChar char="Ø"/>
            </a:pPr>
            <a:r>
              <a:rPr lang="en-US" sz="4000" dirty="0">
                <a:solidFill>
                  <a:schemeClr val="bg1"/>
                </a:solidFill>
              </a:rPr>
              <a:t>Sabbatical Report Response</a:t>
            </a:r>
          </a:p>
          <a:p>
            <a:pPr marL="285750" indent="-285750">
              <a:buFont typeface="Wingdings" panose="05000000000000000000" pitchFamily="2" charset="2"/>
              <a:buChar char="Ø"/>
            </a:pPr>
            <a:r>
              <a:rPr lang="en-US" sz="4000" dirty="0">
                <a:solidFill>
                  <a:schemeClr val="bg1"/>
                </a:solidFill>
              </a:rPr>
              <a:t> Academic Calendar Issues </a:t>
            </a:r>
          </a:p>
          <a:p>
            <a:pPr marL="285750" indent="-285750">
              <a:buFont typeface="Wingdings" panose="05000000000000000000" pitchFamily="2" charset="2"/>
              <a:buChar char="Ø"/>
            </a:pPr>
            <a:r>
              <a:rPr lang="en-US" sz="4000" dirty="0">
                <a:solidFill>
                  <a:schemeClr val="bg1"/>
                </a:solidFill>
              </a:rPr>
              <a:t>Faculty Emeritus Selection Process</a:t>
            </a:r>
          </a:p>
          <a:p>
            <a:pPr marL="285750" indent="-285750">
              <a:buFont typeface="Wingdings" panose="05000000000000000000" pitchFamily="2" charset="2"/>
              <a:buChar char="Ø"/>
            </a:pPr>
            <a:r>
              <a:rPr lang="en-US" sz="4000" dirty="0">
                <a:solidFill>
                  <a:schemeClr val="bg1"/>
                </a:solidFill>
              </a:rPr>
              <a:t>Sabbatical Application </a:t>
            </a:r>
          </a:p>
          <a:p>
            <a:pPr marL="285750" indent="-285750">
              <a:buFont typeface="Wingdings" panose="05000000000000000000" pitchFamily="2" charset="2"/>
              <a:buChar char="Ø"/>
            </a:pPr>
            <a:r>
              <a:rPr lang="en-US" sz="4000" dirty="0">
                <a:solidFill>
                  <a:schemeClr val="bg1"/>
                </a:solidFill>
              </a:rPr>
              <a:t>Student violence at Brambleton Center (Culture of Care?)</a:t>
            </a:r>
          </a:p>
          <a:p>
            <a:pPr marL="285750" indent="-285750">
              <a:buFont typeface="Wingdings" panose="05000000000000000000" pitchFamily="2" charset="2"/>
              <a:buChar char="Ø"/>
            </a:pPr>
            <a:r>
              <a:rPr lang="en-US" sz="4000" dirty="0">
                <a:solidFill>
                  <a:schemeClr val="bg1"/>
                </a:solidFill>
              </a:rPr>
              <a:t>Town hall meeting with the President regarding national impact on NSU</a:t>
            </a:r>
          </a:p>
          <a:p>
            <a:pPr marL="285750" indent="-285750">
              <a:buFont typeface="Wingdings" panose="05000000000000000000" pitchFamily="2" charset="2"/>
              <a:buChar char="Ø"/>
            </a:pPr>
            <a:r>
              <a:rPr lang="en-US" sz="4000" dirty="0">
                <a:solidFill>
                  <a:schemeClr val="bg1"/>
                </a:solidFill>
              </a:rPr>
              <a:t>Carrying on elections for the upcoming year</a:t>
            </a:r>
          </a:p>
          <a:p>
            <a:pPr marL="285750" indent="-285750">
              <a:buFont typeface="Wingdings" panose="05000000000000000000" pitchFamily="2" charset="2"/>
              <a:buChar char="Ø"/>
            </a:pPr>
            <a:r>
              <a:rPr lang="en-US" sz="4000" dirty="0">
                <a:solidFill>
                  <a:schemeClr val="bg1"/>
                </a:solidFill>
              </a:rPr>
              <a:t>Accounts Payable issues (reimbursements)</a:t>
            </a:r>
          </a:p>
          <a:p>
            <a:endParaRPr lang="en-US" sz="4000" dirty="0">
              <a:solidFill>
                <a:schemeClr val="bg1"/>
              </a:solidFill>
            </a:endParaRPr>
          </a:p>
        </p:txBody>
      </p:sp>
      <p:pic>
        <p:nvPicPr>
          <p:cNvPr id="6" name="Picture 5" descr="A close-up of words&#10;&#10;Description automatically generated">
            <a:extLst>
              <a:ext uri="{FF2B5EF4-FFF2-40B4-BE49-F238E27FC236}">
                <a16:creationId xmlns:a16="http://schemas.microsoft.com/office/drawing/2014/main" id="{F1D1E88F-10C1-FC8B-BD80-8AD66D6E20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8540" y="3448050"/>
            <a:ext cx="5891916" cy="4413250"/>
          </a:xfrm>
          <a:prstGeom prst="rect">
            <a:avLst/>
          </a:prstGeom>
        </p:spPr>
      </p:pic>
    </p:spTree>
    <p:extLst>
      <p:ext uri="{BB962C8B-B14F-4D97-AF65-F5344CB8AC3E}">
        <p14:creationId xmlns:p14="http://schemas.microsoft.com/office/powerpoint/2010/main" val="352103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58e5eb3-814b-44b1-860a-7ec07ed8a52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FEF7D4076BF143B7D40C8DC0459597" ma:contentTypeVersion="11" ma:contentTypeDescription="Create a new document." ma:contentTypeScope="" ma:versionID="cdc58a7bb9801993427ae95bdd69e904">
  <xsd:schema xmlns:xsd="http://www.w3.org/2001/XMLSchema" xmlns:xs="http://www.w3.org/2001/XMLSchema" xmlns:p="http://schemas.microsoft.com/office/2006/metadata/properties" xmlns:ns3="258e5eb3-814b-44b1-860a-7ec07ed8a52e" xmlns:ns4="d8a3d4d0-0b69-430a-ac21-9c91fe509557" targetNamespace="http://schemas.microsoft.com/office/2006/metadata/properties" ma:root="true" ma:fieldsID="f745ad8abbcfdd9004b23ebe4f5b2fc5" ns3:_="" ns4:_="">
    <xsd:import namespace="258e5eb3-814b-44b1-860a-7ec07ed8a52e"/>
    <xsd:import namespace="d8a3d4d0-0b69-430a-ac21-9c91fe50955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e5eb3-814b-44b1-860a-7ec07ed8a5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a3d4d0-0b69-430a-ac21-9c91fe50955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111323-ADE8-4F10-9832-9A2CD2E56B1E}">
  <ds:schemaRefs>
    <ds:schemaRef ds:uri="258e5eb3-814b-44b1-860a-7ec07ed8a52e"/>
    <ds:schemaRef ds:uri="d8a3d4d0-0b69-430a-ac21-9c91fe50955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88F7953-1AC0-4EA5-A787-7C7C6E6199BF}">
  <ds:schemaRefs>
    <ds:schemaRef ds:uri="http://schemas.microsoft.com/sharepoint/v3/contenttype/forms"/>
  </ds:schemaRefs>
</ds:datastoreItem>
</file>

<file path=customXml/itemProps3.xml><?xml version="1.0" encoding="utf-8"?>
<ds:datastoreItem xmlns:ds="http://schemas.openxmlformats.org/officeDocument/2006/customXml" ds:itemID="{376459C1-3F0A-4B60-A077-090F9EB77143}">
  <ds:schemaRefs>
    <ds:schemaRef ds:uri="258e5eb3-814b-44b1-860a-7ec07ed8a52e"/>
    <ds:schemaRef ds:uri="d8a3d4d0-0b69-430a-ac21-9c91fe5095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5017</TotalTime>
  <Words>928</Words>
  <Application>Microsoft Office PowerPoint</Application>
  <PresentationFormat>Custom</PresentationFormat>
  <Paragraphs>118</Paragraphs>
  <Slides>12</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Eina03-Regular</vt:lpstr>
      <vt:lpstr>Aptos</vt:lpstr>
      <vt:lpstr>Wingdings</vt:lpstr>
      <vt:lpstr>Calibri</vt:lpstr>
      <vt:lpstr>Arial</vt:lpstr>
      <vt:lpstr>TradeGothic</vt:lpstr>
      <vt:lpstr>Avenir LT Std 65 Medium</vt:lpstr>
      <vt:lpstr>Office Theme</vt:lpstr>
      <vt:lpstr>PowerPoint Presentation</vt:lpstr>
      <vt:lpstr>NSU Faculty Senate Salutes:  Professor Carol Pretlow</vt:lpstr>
      <vt:lpstr>NSU Faculty Senate Salutes:  Professor Milton Ferguson, Sr.</vt:lpstr>
      <vt:lpstr>2024-2025  Faculty Senate Elected Officers</vt:lpstr>
      <vt:lpstr>2024-2025 Faculty Senate Executive Committee</vt:lpstr>
      <vt:lpstr>2024-2025 Faculty Senators</vt:lpstr>
      <vt:lpstr>2024-2025 Strategic Plan</vt:lpstr>
      <vt:lpstr>2024-2025 Strategic Plan</vt:lpstr>
      <vt:lpstr>Current Critical Issues </vt:lpstr>
      <vt:lpstr>Semester Accomplishments</vt:lpstr>
      <vt:lpstr>Semester Accomplishments (cont.)</vt:lpstr>
      <vt:lpstr>Faculty Spotlight: Dr. Sheila A. 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1</dc:title>
  <dc:creator>setze</dc:creator>
  <cp:lastModifiedBy>Barnes, Felicia</cp:lastModifiedBy>
  <cp:revision>155</cp:revision>
  <dcterms:created xsi:type="dcterms:W3CDTF">2021-08-09T02:08:53Z</dcterms:created>
  <dcterms:modified xsi:type="dcterms:W3CDTF">2025-05-07T14:49:16Z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2021-08-08T00:00:00Z</vt:filetime>
  </property>
  <property fmtid="{D5CDD505-2E9C-101B-9397-08002B2CF9AE}" pid="3" name="Creator">
    <vt:lpwstr>QuarkXPress(R) 17.0</vt:lpwstr>
  </property>
  <property fmtid="{D5CDD505-2E9C-101B-9397-08002B2CF9AE}" pid="4" name="LastSaved">
    <vt:filetime>2021-08-09T00:00:00Z</vt:filetime>
  </property>
  <property fmtid="{D5CDD505-2E9C-101B-9397-08002B2CF9AE}" pid="5" name="ContentTypeId">
    <vt:lpwstr>0x01010087FEF7D4076BF143B7D40C8DC0459597</vt:lpwstr>
  </property>
</Properties>
</file>