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8.jpg" ContentType="image/jpeg"/>
  <Override PartName="/ppt/media/image31.jpg" ContentType="image/jpeg"/>
  <Override PartName="/ppt/media/image34.jpg" ContentType="image/jpeg"/>
  <Override PartName="/ppt/media/image35.jpg" ContentType="image/jpeg"/>
  <Override PartName="/ppt/media/image36.jpg" ContentType="image/jpeg"/>
  <Override PartName="/ppt/media/image5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73" r:id="rId5"/>
    <p:sldId id="262" r:id="rId6"/>
    <p:sldId id="277" r:id="rId7"/>
    <p:sldId id="278" r:id="rId8"/>
    <p:sldId id="295" r:id="rId9"/>
    <p:sldId id="296" r:id="rId10"/>
    <p:sldId id="286" r:id="rId11"/>
    <p:sldId id="297" r:id="rId12"/>
    <p:sldId id="283" r:id="rId13"/>
    <p:sldId id="274" r:id="rId14"/>
  </p:sldIdLst>
  <p:sldSz cx="20104100" cy="11309350"/>
  <p:notesSz cx="20104100" cy="11309350"/>
  <p:embeddedFontLst>
    <p:embeddedFont>
      <p:font typeface="TradeGothic" panose="0200080604000002000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9504B4-FD72-46BE-A644-634B12AA2010}">
          <p14:sldIdLst>
            <p14:sldId id="273"/>
            <p14:sldId id="262"/>
            <p14:sldId id="277"/>
            <p14:sldId id="278"/>
            <p14:sldId id="295"/>
            <p14:sldId id="296"/>
            <p14:sldId id="286"/>
            <p14:sldId id="297"/>
            <p14:sldId id="283"/>
            <p14:sldId id="274"/>
          </p14:sldIdLst>
        </p14:section>
        <p14:section name="Untitled Section" id="{E7342BFD-667E-486A-BAF5-328F2506C745}">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8"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FCCE43"/>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0435813" y="376947"/>
            <a:ext cx="9668286" cy="10931310"/>
          </a:xfrm>
          <a:prstGeom prst="rect">
            <a:avLst/>
          </a:prstGeom>
        </p:spPr>
      </p:pic>
      <p:sp>
        <p:nvSpPr>
          <p:cNvPr id="18" name="bg object 18"/>
          <p:cNvSpPr/>
          <p:nvPr/>
        </p:nvSpPr>
        <p:spPr>
          <a:xfrm>
            <a:off x="156" y="0"/>
            <a:ext cx="12073890" cy="11308715"/>
          </a:xfrm>
          <a:custGeom>
            <a:avLst/>
            <a:gdLst/>
            <a:ahLst/>
            <a:cxnLst/>
            <a:rect l="l" t="t" r="r" b="b"/>
            <a:pathLst>
              <a:path w="12073890" h="11308715">
                <a:moveTo>
                  <a:pt x="10779191" y="0"/>
                </a:moveTo>
                <a:lnTo>
                  <a:pt x="0" y="0"/>
                </a:lnTo>
                <a:lnTo>
                  <a:pt x="0" y="11308256"/>
                </a:lnTo>
                <a:lnTo>
                  <a:pt x="12073621" y="11308256"/>
                </a:lnTo>
                <a:lnTo>
                  <a:pt x="10779191" y="0"/>
                </a:lnTo>
                <a:close/>
              </a:path>
            </a:pathLst>
          </a:custGeom>
          <a:solidFill>
            <a:srgbClr val="317957"/>
          </a:solidFill>
        </p:spPr>
        <p:txBody>
          <a:bodyPr wrap="square" lIns="0" tIns="0" rIns="0" bIns="0" rtlCol="0"/>
          <a:lstStyle/>
          <a:p>
            <a:endParaRPr/>
          </a:p>
        </p:txBody>
      </p:sp>
      <p:sp>
        <p:nvSpPr>
          <p:cNvPr id="2" name="Holder 2"/>
          <p:cNvSpPr>
            <a:spLocks noGrp="1"/>
          </p:cNvSpPr>
          <p:nvPr>
            <p:ph type="ctrTitle"/>
          </p:nvPr>
        </p:nvSpPr>
        <p:spPr>
          <a:xfrm>
            <a:off x="1139368" y="1986201"/>
            <a:ext cx="8595360" cy="4142104"/>
          </a:xfrm>
          <a:prstGeom prst="rect">
            <a:avLst/>
          </a:prstGeom>
        </p:spPr>
        <p:txBody>
          <a:bodyPr wrap="square" lIns="0" tIns="0" rIns="0" bIns="0">
            <a:spAutoFit/>
          </a:bodyPr>
          <a:lstStyle>
            <a:lvl1pPr>
              <a:defRPr sz="16100" b="1" i="0">
                <a:solidFill>
                  <a:schemeClr val="bg1"/>
                </a:solidFill>
                <a:latin typeface="TradeGothic"/>
                <a:cs typeface="TradeGothic"/>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1" i="0">
                <a:solidFill>
                  <a:srgbClr val="317957"/>
                </a:solidFill>
                <a:latin typeface="Avenir LT Std 65 Medium"/>
                <a:cs typeface="Avenir LT Std 65 Medium"/>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1" i="0">
                <a:solidFill>
                  <a:srgbClr val="317957"/>
                </a:solidFill>
                <a:latin typeface="Avenir LT Std 65 Medium"/>
                <a:cs typeface="Avenir LT Std 65 Medium"/>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1" i="0">
                <a:solidFill>
                  <a:srgbClr val="317957"/>
                </a:solidFill>
                <a:latin typeface="Avenir LT Std 65 Medium"/>
                <a:cs typeface="Avenir LT Std 65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endParaRPr/>
          </a:p>
        </p:txBody>
      </p:sp>
      <p:sp>
        <p:nvSpPr>
          <p:cNvPr id="2" name="Holder 2"/>
          <p:cNvSpPr>
            <a:spLocks noGrp="1"/>
          </p:cNvSpPr>
          <p:nvPr>
            <p:ph type="title"/>
          </p:nvPr>
        </p:nvSpPr>
        <p:spPr>
          <a:xfrm>
            <a:off x="5755199" y="1370549"/>
            <a:ext cx="8593701" cy="1156335"/>
          </a:xfrm>
          <a:prstGeom prst="rect">
            <a:avLst/>
          </a:prstGeom>
        </p:spPr>
        <p:txBody>
          <a:bodyPr wrap="square" lIns="0" tIns="0" rIns="0" bIns="0">
            <a:spAutoFit/>
          </a:bodyPr>
          <a:lstStyle>
            <a:lvl1pPr>
              <a:defRPr sz="7400" b="1" i="0">
                <a:solidFill>
                  <a:srgbClr val="317957"/>
                </a:solidFill>
                <a:latin typeface="Avenir LT Std 65 Medium"/>
                <a:cs typeface="Avenir LT Std 65 Medium"/>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5/7/2025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6" Type="http://schemas.openxmlformats.org/officeDocument/2006/relationships/image" Target="../media/image51.jp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18" Type="http://schemas.openxmlformats.org/officeDocument/2006/relationships/image" Target="../media/image30.jpeg"/><Relationship Id="rId3" Type="http://schemas.openxmlformats.org/officeDocument/2006/relationships/image" Target="../media/image3.png"/><Relationship Id="rId21" Type="http://schemas.openxmlformats.org/officeDocument/2006/relationships/image" Target="../media/image33.jpeg"/><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29.jpeg"/><Relationship Id="rId2" Type="http://schemas.openxmlformats.org/officeDocument/2006/relationships/image" Target="../media/image16.jpg"/><Relationship Id="rId16" Type="http://schemas.openxmlformats.org/officeDocument/2006/relationships/image" Target="../media/image28.jpg"/><Relationship Id="rId20"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23" Type="http://schemas.openxmlformats.org/officeDocument/2006/relationships/image" Target="../media/image35.jpg"/><Relationship Id="rId10" Type="http://schemas.openxmlformats.org/officeDocument/2006/relationships/image" Target="../media/image10.png"/><Relationship Id="rId19" Type="http://schemas.openxmlformats.org/officeDocument/2006/relationships/image" Target="../media/image31.jp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 Id="rId22" Type="http://schemas.openxmlformats.org/officeDocument/2006/relationships/image" Target="../media/image34.jp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6.jpg"/><Relationship Id="rId16" Type="http://schemas.openxmlformats.org/officeDocument/2006/relationships/image" Target="../media/image36.jp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2">
            <a:extLst>
              <a:ext uri="{28A0092B-C50C-407E-A947-70E740481C1C}">
                <a14:useLocalDpi xmlns:a14="http://schemas.microsoft.com/office/drawing/2010/main" val="0"/>
              </a:ext>
            </a:extLst>
          </a:blip>
          <a:srcRect l="12300" r="12300"/>
          <a:stretch/>
        </p:blipFill>
        <p:spPr>
          <a:xfrm>
            <a:off x="5106473" y="-10734"/>
            <a:ext cx="15034345" cy="11320084"/>
          </a:xfrm>
          <a:prstGeom prst="rect">
            <a:avLst/>
          </a:prstGeom>
        </p:spPr>
      </p:pic>
      <p:sp>
        <p:nvSpPr>
          <p:cNvPr id="2" name="object 2"/>
          <p:cNvSpPr/>
          <p:nvPr/>
        </p:nvSpPr>
        <p:spPr>
          <a:xfrm>
            <a:off x="0" y="0"/>
            <a:ext cx="10585294" cy="11328146"/>
          </a:xfrm>
          <a:custGeom>
            <a:avLst/>
            <a:gdLst/>
            <a:ahLst/>
            <a:cxnLst/>
            <a:rect l="l" t="t" r="r" b="b"/>
            <a:pathLst>
              <a:path w="10036810" h="11308715">
                <a:moveTo>
                  <a:pt x="8960095" y="0"/>
                </a:moveTo>
                <a:lnTo>
                  <a:pt x="0" y="0"/>
                </a:lnTo>
                <a:lnTo>
                  <a:pt x="0" y="11308256"/>
                </a:lnTo>
                <a:lnTo>
                  <a:pt x="10036210" y="11308256"/>
                </a:lnTo>
                <a:lnTo>
                  <a:pt x="8960095"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1" name="object 5"/>
          <p:cNvGrpSpPr/>
          <p:nvPr/>
        </p:nvGrpSpPr>
        <p:grpSpPr>
          <a:xfrm>
            <a:off x="527050" y="9693275"/>
            <a:ext cx="3496310" cy="1200785"/>
            <a:chOff x="1241695" y="8599693"/>
            <a:chExt cx="3496310" cy="1200785"/>
          </a:xfrm>
        </p:grpSpPr>
        <p:pic>
          <p:nvPicPr>
            <p:cNvPr id="32" name="object 6"/>
            <p:cNvPicPr/>
            <p:nvPr/>
          </p:nvPicPr>
          <p:blipFill>
            <a:blip r:embed="rId3" cstate="print"/>
            <a:stretch>
              <a:fillRect/>
            </a:stretch>
          </p:blipFill>
          <p:spPr>
            <a:xfrm>
              <a:off x="2704636" y="8925848"/>
              <a:ext cx="163690" cy="244103"/>
            </a:xfrm>
            <a:prstGeom prst="rect">
              <a:avLst/>
            </a:prstGeom>
          </p:spPr>
        </p:pic>
        <p:pic>
          <p:nvPicPr>
            <p:cNvPr id="33" name="object 7"/>
            <p:cNvPicPr/>
            <p:nvPr/>
          </p:nvPicPr>
          <p:blipFill>
            <a:blip r:embed="rId4" cstate="print"/>
            <a:stretch>
              <a:fillRect/>
            </a:stretch>
          </p:blipFill>
          <p:spPr>
            <a:xfrm>
              <a:off x="2173049" y="8925848"/>
              <a:ext cx="218251" cy="244103"/>
            </a:xfrm>
            <a:prstGeom prst="rect">
              <a:avLst/>
            </a:prstGeom>
          </p:spPr>
        </p:pic>
        <p:pic>
          <p:nvPicPr>
            <p:cNvPr id="34" name="object 8"/>
            <p:cNvPicPr/>
            <p:nvPr/>
          </p:nvPicPr>
          <p:blipFill>
            <a:blip r:embed="rId5" cstate="print"/>
            <a:stretch>
              <a:fillRect/>
            </a:stretch>
          </p:blipFill>
          <p:spPr>
            <a:xfrm>
              <a:off x="2421267" y="8921899"/>
              <a:ext cx="251287" cy="251999"/>
            </a:xfrm>
            <a:prstGeom prst="rect">
              <a:avLst/>
            </a:prstGeom>
          </p:spPr>
        </p:pic>
        <p:pic>
          <p:nvPicPr>
            <p:cNvPr id="35" name="object 9"/>
            <p:cNvPicPr/>
            <p:nvPr/>
          </p:nvPicPr>
          <p:blipFill>
            <a:blip r:embed="rId6" cstate="print"/>
            <a:stretch>
              <a:fillRect/>
            </a:stretch>
          </p:blipFill>
          <p:spPr>
            <a:xfrm>
              <a:off x="2908797" y="8921899"/>
              <a:ext cx="420085" cy="251999"/>
            </a:xfrm>
            <a:prstGeom prst="rect">
              <a:avLst/>
            </a:prstGeom>
          </p:spPr>
        </p:pic>
        <p:sp>
          <p:nvSpPr>
            <p:cNvPr id="36" name="object 10"/>
            <p:cNvSpPr/>
            <p:nvPr/>
          </p:nvSpPr>
          <p:spPr>
            <a:xfrm>
              <a:off x="3354451" y="8926123"/>
              <a:ext cx="163195" cy="243840"/>
            </a:xfrm>
            <a:custGeom>
              <a:avLst/>
              <a:gdLst/>
              <a:ahLst/>
              <a:cxnLst/>
              <a:rect l="l" t="t" r="r" b="b"/>
              <a:pathLst>
                <a:path w="163195"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7" name="object 11"/>
            <p:cNvPicPr/>
            <p:nvPr/>
          </p:nvPicPr>
          <p:blipFill>
            <a:blip r:embed="rId7" cstate="print"/>
            <a:stretch>
              <a:fillRect/>
            </a:stretch>
          </p:blipFill>
          <p:spPr>
            <a:xfrm>
              <a:off x="3542161" y="8925847"/>
              <a:ext cx="176976" cy="244104"/>
            </a:xfrm>
            <a:prstGeom prst="rect">
              <a:avLst/>
            </a:prstGeom>
          </p:spPr>
        </p:pic>
        <p:pic>
          <p:nvPicPr>
            <p:cNvPr id="38" name="object 12"/>
            <p:cNvPicPr/>
            <p:nvPr/>
          </p:nvPicPr>
          <p:blipFill>
            <a:blip r:embed="rId8" cstate="print"/>
            <a:stretch>
              <a:fillRect/>
            </a:stretch>
          </p:blipFill>
          <p:spPr>
            <a:xfrm>
              <a:off x="3822704" y="8921899"/>
              <a:ext cx="149332" cy="251999"/>
            </a:xfrm>
            <a:prstGeom prst="rect">
              <a:avLst/>
            </a:prstGeom>
          </p:spPr>
        </p:pic>
        <p:sp>
          <p:nvSpPr>
            <p:cNvPr id="39" name="object 13"/>
            <p:cNvSpPr/>
            <p:nvPr/>
          </p:nvSpPr>
          <p:spPr>
            <a:xfrm>
              <a:off x="3991775" y="8925501"/>
              <a:ext cx="746760" cy="244475"/>
            </a:xfrm>
            <a:custGeom>
              <a:avLst/>
              <a:gdLst/>
              <a:ahLst/>
              <a:cxnLst/>
              <a:rect l="l" t="t" r="r" b="b"/>
              <a:pathLst>
                <a:path w="746760" h="244475">
                  <a:moveTo>
                    <a:pt x="169443" y="0"/>
                  </a:moveTo>
                  <a:lnTo>
                    <a:pt x="0" y="0"/>
                  </a:lnTo>
                  <a:lnTo>
                    <a:pt x="0" y="49530"/>
                  </a:lnTo>
                  <a:lnTo>
                    <a:pt x="59232" y="49530"/>
                  </a:lnTo>
                  <a:lnTo>
                    <a:pt x="59232" y="243840"/>
                  </a:lnTo>
                  <a:lnTo>
                    <a:pt x="110210" y="243840"/>
                  </a:lnTo>
                  <a:lnTo>
                    <a:pt x="110210" y="49530"/>
                  </a:lnTo>
                  <a:lnTo>
                    <a:pt x="169443" y="49530"/>
                  </a:lnTo>
                  <a:lnTo>
                    <a:pt x="169443" y="0"/>
                  </a:lnTo>
                  <a:close/>
                </a:path>
                <a:path w="746760" h="244475">
                  <a:moveTo>
                    <a:pt x="397751" y="244462"/>
                  </a:moveTo>
                  <a:lnTo>
                    <a:pt x="378460" y="192405"/>
                  </a:lnTo>
                  <a:lnTo>
                    <a:pt x="360235" y="143230"/>
                  </a:lnTo>
                  <a:lnTo>
                    <a:pt x="332028" y="67119"/>
                  </a:lnTo>
                  <a:lnTo>
                    <a:pt x="307276" y="355"/>
                  </a:lnTo>
                  <a:lnTo>
                    <a:pt x="305841" y="355"/>
                  </a:lnTo>
                  <a:lnTo>
                    <a:pt x="305841" y="143230"/>
                  </a:lnTo>
                  <a:lnTo>
                    <a:pt x="252006" y="143230"/>
                  </a:lnTo>
                  <a:lnTo>
                    <a:pt x="278930" y="67119"/>
                  </a:lnTo>
                  <a:lnTo>
                    <a:pt x="305841" y="143230"/>
                  </a:lnTo>
                  <a:lnTo>
                    <a:pt x="305841" y="355"/>
                  </a:lnTo>
                  <a:lnTo>
                    <a:pt x="250202" y="355"/>
                  </a:lnTo>
                  <a:lnTo>
                    <a:pt x="159753" y="244462"/>
                  </a:lnTo>
                  <a:lnTo>
                    <a:pt x="216827" y="244462"/>
                  </a:lnTo>
                  <a:lnTo>
                    <a:pt x="235127" y="192405"/>
                  </a:lnTo>
                  <a:lnTo>
                    <a:pt x="322364" y="192405"/>
                  </a:lnTo>
                  <a:lnTo>
                    <a:pt x="340677" y="244462"/>
                  </a:lnTo>
                  <a:lnTo>
                    <a:pt x="397751" y="244462"/>
                  </a:lnTo>
                  <a:close/>
                </a:path>
                <a:path w="746760" h="244475">
                  <a:moveTo>
                    <a:pt x="557847" y="0"/>
                  </a:moveTo>
                  <a:lnTo>
                    <a:pt x="388416" y="0"/>
                  </a:lnTo>
                  <a:lnTo>
                    <a:pt x="388416" y="49530"/>
                  </a:lnTo>
                  <a:lnTo>
                    <a:pt x="447649" y="49530"/>
                  </a:lnTo>
                  <a:lnTo>
                    <a:pt x="447649" y="243840"/>
                  </a:lnTo>
                  <a:lnTo>
                    <a:pt x="498614" y="243840"/>
                  </a:lnTo>
                  <a:lnTo>
                    <a:pt x="498614" y="49530"/>
                  </a:lnTo>
                  <a:lnTo>
                    <a:pt x="557847" y="49530"/>
                  </a:lnTo>
                  <a:lnTo>
                    <a:pt x="557847" y="0"/>
                  </a:lnTo>
                  <a:close/>
                </a:path>
                <a:path w="746760" h="244475">
                  <a:moveTo>
                    <a:pt x="746175" y="622"/>
                  </a:moveTo>
                  <a:lnTo>
                    <a:pt x="591959" y="622"/>
                  </a:lnTo>
                  <a:lnTo>
                    <a:pt x="591959" y="50152"/>
                  </a:lnTo>
                  <a:lnTo>
                    <a:pt x="591959" y="97142"/>
                  </a:lnTo>
                  <a:lnTo>
                    <a:pt x="591959" y="146672"/>
                  </a:lnTo>
                  <a:lnTo>
                    <a:pt x="591959" y="194932"/>
                  </a:lnTo>
                  <a:lnTo>
                    <a:pt x="591959" y="244462"/>
                  </a:lnTo>
                  <a:lnTo>
                    <a:pt x="746175" y="244462"/>
                  </a:lnTo>
                  <a:lnTo>
                    <a:pt x="746175" y="194932"/>
                  </a:lnTo>
                  <a:lnTo>
                    <a:pt x="642924" y="194932"/>
                  </a:lnTo>
                  <a:lnTo>
                    <a:pt x="642924" y="146672"/>
                  </a:lnTo>
                  <a:lnTo>
                    <a:pt x="723696" y="146672"/>
                  </a:lnTo>
                  <a:lnTo>
                    <a:pt x="723696" y="97142"/>
                  </a:lnTo>
                  <a:lnTo>
                    <a:pt x="642924" y="97142"/>
                  </a:lnTo>
                  <a:lnTo>
                    <a:pt x="642924" y="50152"/>
                  </a:lnTo>
                  <a:lnTo>
                    <a:pt x="746175" y="50152"/>
                  </a:lnTo>
                  <a:lnTo>
                    <a:pt x="746175" y="62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0" name="object 14"/>
            <p:cNvPicPr/>
            <p:nvPr/>
          </p:nvPicPr>
          <p:blipFill>
            <a:blip r:embed="rId9" cstate="print"/>
            <a:stretch>
              <a:fillRect/>
            </a:stretch>
          </p:blipFill>
          <p:spPr>
            <a:xfrm>
              <a:off x="2189675" y="9273528"/>
              <a:ext cx="150538" cy="204671"/>
            </a:xfrm>
            <a:prstGeom prst="rect">
              <a:avLst/>
            </a:prstGeom>
          </p:spPr>
        </p:pic>
        <p:pic>
          <p:nvPicPr>
            <p:cNvPr id="41" name="object 15"/>
            <p:cNvPicPr/>
            <p:nvPr/>
          </p:nvPicPr>
          <p:blipFill>
            <a:blip r:embed="rId10" cstate="print"/>
            <a:stretch>
              <a:fillRect/>
            </a:stretch>
          </p:blipFill>
          <p:spPr>
            <a:xfrm>
              <a:off x="2399792" y="9273528"/>
              <a:ext cx="169699" cy="199593"/>
            </a:xfrm>
            <a:prstGeom prst="rect">
              <a:avLst/>
            </a:prstGeom>
          </p:spPr>
        </p:pic>
        <p:sp>
          <p:nvSpPr>
            <p:cNvPr id="42" name="object 16"/>
            <p:cNvSpPr/>
            <p:nvPr/>
          </p:nvSpPr>
          <p:spPr>
            <a:xfrm>
              <a:off x="2629918" y="9273528"/>
              <a:ext cx="24130" cy="200025"/>
            </a:xfrm>
            <a:custGeom>
              <a:avLst/>
              <a:gdLst/>
              <a:ahLst/>
              <a:cxnLst/>
              <a:rect l="l" t="t" r="r" b="b"/>
              <a:pathLst>
                <a:path w="24130" h="200025">
                  <a:moveTo>
                    <a:pt x="23674" y="0"/>
                  </a:moveTo>
                  <a:lnTo>
                    <a:pt x="0" y="0"/>
                  </a:lnTo>
                  <a:lnTo>
                    <a:pt x="0" y="199593"/>
                  </a:lnTo>
                  <a:lnTo>
                    <a:pt x="23674" y="199593"/>
                  </a:lnTo>
                  <a:lnTo>
                    <a:pt x="2367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3" name="object 17"/>
            <p:cNvPicPr/>
            <p:nvPr/>
          </p:nvPicPr>
          <p:blipFill>
            <a:blip r:embed="rId11" cstate="print"/>
            <a:stretch>
              <a:fillRect/>
            </a:stretch>
          </p:blipFill>
          <p:spPr>
            <a:xfrm>
              <a:off x="2686669" y="9273528"/>
              <a:ext cx="177322" cy="199593"/>
            </a:xfrm>
            <a:prstGeom prst="rect">
              <a:avLst/>
            </a:prstGeom>
          </p:spPr>
        </p:pic>
        <p:sp>
          <p:nvSpPr>
            <p:cNvPr id="44" name="object 18"/>
            <p:cNvSpPr/>
            <p:nvPr/>
          </p:nvSpPr>
          <p:spPr>
            <a:xfrm>
              <a:off x="2897060" y="9273532"/>
              <a:ext cx="130810" cy="199390"/>
            </a:xfrm>
            <a:custGeom>
              <a:avLst/>
              <a:gdLst/>
              <a:ahLst/>
              <a:cxnLst/>
              <a:rect l="l" t="t" r="r" b="b"/>
              <a:pathLst>
                <a:path w="130810" h="199390">
                  <a:moveTo>
                    <a:pt x="130517" y="177800"/>
                  </a:moveTo>
                  <a:lnTo>
                    <a:pt x="23660" y="177800"/>
                  </a:lnTo>
                  <a:lnTo>
                    <a:pt x="23660" y="106680"/>
                  </a:lnTo>
                  <a:lnTo>
                    <a:pt x="118681" y="106680"/>
                  </a:lnTo>
                  <a:lnTo>
                    <a:pt x="118681" y="85090"/>
                  </a:lnTo>
                  <a:lnTo>
                    <a:pt x="23660" y="85090"/>
                  </a:lnTo>
                  <a:lnTo>
                    <a:pt x="23660" y="21590"/>
                  </a:lnTo>
                  <a:lnTo>
                    <a:pt x="125437" y="21590"/>
                  </a:lnTo>
                  <a:lnTo>
                    <a:pt x="125437"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5" name="object 19"/>
            <p:cNvPicPr/>
            <p:nvPr/>
          </p:nvPicPr>
          <p:blipFill>
            <a:blip r:embed="rId12" cstate="print"/>
            <a:stretch>
              <a:fillRect/>
            </a:stretch>
          </p:blipFill>
          <p:spPr>
            <a:xfrm>
              <a:off x="3075031" y="9273528"/>
              <a:ext cx="137291" cy="199593"/>
            </a:xfrm>
            <a:prstGeom prst="rect">
              <a:avLst/>
            </a:prstGeom>
          </p:spPr>
        </p:pic>
        <p:pic>
          <p:nvPicPr>
            <p:cNvPr id="46" name="object 20"/>
            <p:cNvPicPr/>
            <p:nvPr/>
          </p:nvPicPr>
          <p:blipFill>
            <a:blip r:embed="rId13" cstate="print"/>
            <a:stretch>
              <a:fillRect/>
            </a:stretch>
          </p:blipFill>
          <p:spPr>
            <a:xfrm>
              <a:off x="3243986" y="9268461"/>
              <a:ext cx="131646" cy="209738"/>
            </a:xfrm>
            <a:prstGeom prst="rect">
              <a:avLst/>
            </a:prstGeom>
          </p:spPr>
        </p:pic>
        <p:sp>
          <p:nvSpPr>
            <p:cNvPr id="47" name="object 21"/>
            <p:cNvSpPr/>
            <p:nvPr/>
          </p:nvSpPr>
          <p:spPr>
            <a:xfrm>
              <a:off x="3425621" y="9273532"/>
              <a:ext cx="218440" cy="200025"/>
            </a:xfrm>
            <a:custGeom>
              <a:avLst/>
              <a:gdLst/>
              <a:ahLst/>
              <a:cxnLst/>
              <a:rect l="l" t="t" r="r" b="b"/>
              <a:pathLst>
                <a:path w="218439" h="200025">
                  <a:moveTo>
                    <a:pt x="23672" y="0"/>
                  </a:moveTo>
                  <a:lnTo>
                    <a:pt x="0" y="0"/>
                  </a:lnTo>
                  <a:lnTo>
                    <a:pt x="0" y="199593"/>
                  </a:lnTo>
                  <a:lnTo>
                    <a:pt x="23672" y="199593"/>
                  </a:lnTo>
                  <a:lnTo>
                    <a:pt x="23672" y="0"/>
                  </a:lnTo>
                  <a:close/>
                </a:path>
                <a:path w="218439" h="200025">
                  <a:moveTo>
                    <a:pt x="218008" y="406"/>
                  </a:moveTo>
                  <a:lnTo>
                    <a:pt x="62395" y="406"/>
                  </a:lnTo>
                  <a:lnTo>
                    <a:pt x="62395" y="21996"/>
                  </a:lnTo>
                  <a:lnTo>
                    <a:pt x="128358" y="21996"/>
                  </a:lnTo>
                  <a:lnTo>
                    <a:pt x="128358" y="199796"/>
                  </a:lnTo>
                  <a:lnTo>
                    <a:pt x="152031" y="199796"/>
                  </a:lnTo>
                  <a:lnTo>
                    <a:pt x="152031" y="21996"/>
                  </a:lnTo>
                  <a:lnTo>
                    <a:pt x="218008" y="21996"/>
                  </a:lnTo>
                  <a:lnTo>
                    <a:pt x="218008" y="4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8" name="object 22"/>
            <p:cNvPicPr/>
            <p:nvPr/>
          </p:nvPicPr>
          <p:blipFill>
            <a:blip r:embed="rId14" cstate="print"/>
            <a:stretch>
              <a:fillRect/>
            </a:stretch>
          </p:blipFill>
          <p:spPr>
            <a:xfrm>
              <a:off x="3667536" y="9273528"/>
              <a:ext cx="172526" cy="199593"/>
            </a:xfrm>
            <a:prstGeom prst="rect">
              <a:avLst/>
            </a:prstGeom>
          </p:spPr>
        </p:pic>
        <p:sp>
          <p:nvSpPr>
            <p:cNvPr id="49" name="object 23"/>
            <p:cNvSpPr/>
            <p:nvPr/>
          </p:nvSpPr>
          <p:spPr>
            <a:xfrm>
              <a:off x="1450403" y="9635012"/>
              <a:ext cx="787400" cy="165735"/>
            </a:xfrm>
            <a:custGeom>
              <a:avLst/>
              <a:gdLst/>
              <a:ahLst/>
              <a:cxnLst/>
              <a:rect l="l" t="t" r="r" b="b"/>
              <a:pathLst>
                <a:path w="787400" h="165734">
                  <a:moveTo>
                    <a:pt x="564400" y="88011"/>
                  </a:moveTo>
                  <a:lnTo>
                    <a:pt x="337299" y="30746"/>
                  </a:lnTo>
                  <a:lnTo>
                    <a:pt x="291058" y="39547"/>
                  </a:lnTo>
                  <a:lnTo>
                    <a:pt x="277990" y="42037"/>
                  </a:lnTo>
                  <a:lnTo>
                    <a:pt x="215874" y="31496"/>
                  </a:lnTo>
                  <a:lnTo>
                    <a:pt x="0" y="85788"/>
                  </a:lnTo>
                  <a:lnTo>
                    <a:pt x="277685" y="165404"/>
                  </a:lnTo>
                  <a:lnTo>
                    <a:pt x="564400" y="88011"/>
                  </a:lnTo>
                  <a:close/>
                </a:path>
                <a:path w="787400" h="165734">
                  <a:moveTo>
                    <a:pt x="786853" y="27076"/>
                  </a:moveTo>
                  <a:lnTo>
                    <a:pt x="485889" y="0"/>
                  </a:lnTo>
                  <a:lnTo>
                    <a:pt x="485927" y="19977"/>
                  </a:lnTo>
                  <a:lnTo>
                    <a:pt x="695439" y="51638"/>
                  </a:lnTo>
                  <a:lnTo>
                    <a:pt x="786853" y="27076"/>
                  </a:lnTo>
                  <a:close/>
                </a:path>
              </a:pathLst>
            </a:custGeom>
            <a:solidFill>
              <a:srgbClr val="FCCE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24"/>
            <p:cNvSpPr/>
            <p:nvPr/>
          </p:nvSpPr>
          <p:spPr>
            <a:xfrm>
              <a:off x="1533931" y="8599695"/>
              <a:ext cx="389890" cy="800100"/>
            </a:xfrm>
            <a:custGeom>
              <a:avLst/>
              <a:gdLst/>
              <a:ahLst/>
              <a:cxnLst/>
              <a:rect l="l" t="t" r="r" b="b"/>
              <a:pathLst>
                <a:path w="389889" h="800100">
                  <a:moveTo>
                    <a:pt x="254927" y="62687"/>
                  </a:moveTo>
                  <a:lnTo>
                    <a:pt x="210985" y="54648"/>
                  </a:lnTo>
                  <a:lnTo>
                    <a:pt x="210985" y="161620"/>
                  </a:lnTo>
                  <a:lnTo>
                    <a:pt x="243268" y="165176"/>
                  </a:lnTo>
                  <a:lnTo>
                    <a:pt x="243268" y="69469"/>
                  </a:lnTo>
                  <a:lnTo>
                    <a:pt x="254927" y="62687"/>
                  </a:lnTo>
                  <a:close/>
                </a:path>
                <a:path w="389889" h="800100">
                  <a:moveTo>
                    <a:pt x="281089" y="73291"/>
                  </a:moveTo>
                  <a:lnTo>
                    <a:pt x="255854" y="63004"/>
                  </a:lnTo>
                  <a:lnTo>
                    <a:pt x="255689" y="166725"/>
                  </a:lnTo>
                  <a:lnTo>
                    <a:pt x="280784" y="174853"/>
                  </a:lnTo>
                  <a:lnTo>
                    <a:pt x="281089" y="73291"/>
                  </a:lnTo>
                  <a:close/>
                </a:path>
                <a:path w="389889" h="800100">
                  <a:moveTo>
                    <a:pt x="347916" y="73837"/>
                  </a:moveTo>
                  <a:lnTo>
                    <a:pt x="322084" y="36588"/>
                  </a:lnTo>
                  <a:lnTo>
                    <a:pt x="279120" y="14871"/>
                  </a:lnTo>
                  <a:lnTo>
                    <a:pt x="222808" y="1828"/>
                  </a:lnTo>
                  <a:lnTo>
                    <a:pt x="194157" y="0"/>
                  </a:lnTo>
                  <a:lnTo>
                    <a:pt x="193865" y="0"/>
                  </a:lnTo>
                  <a:lnTo>
                    <a:pt x="177495" y="914"/>
                  </a:lnTo>
                  <a:lnTo>
                    <a:pt x="177495" y="55499"/>
                  </a:lnTo>
                  <a:lnTo>
                    <a:pt x="177495" y="162318"/>
                  </a:lnTo>
                  <a:lnTo>
                    <a:pt x="177215" y="162331"/>
                  </a:lnTo>
                  <a:lnTo>
                    <a:pt x="145199" y="165862"/>
                  </a:lnTo>
                  <a:lnTo>
                    <a:pt x="145199" y="70307"/>
                  </a:lnTo>
                  <a:lnTo>
                    <a:pt x="132283" y="63677"/>
                  </a:lnTo>
                  <a:lnTo>
                    <a:pt x="132626" y="119799"/>
                  </a:lnTo>
                  <a:lnTo>
                    <a:pt x="132791" y="167220"/>
                  </a:lnTo>
                  <a:lnTo>
                    <a:pt x="132156" y="167297"/>
                  </a:lnTo>
                  <a:lnTo>
                    <a:pt x="107048" y="175425"/>
                  </a:lnTo>
                  <a:lnTo>
                    <a:pt x="107048" y="74244"/>
                  </a:lnTo>
                  <a:lnTo>
                    <a:pt x="120091" y="69088"/>
                  </a:lnTo>
                  <a:lnTo>
                    <a:pt x="123012" y="67945"/>
                  </a:lnTo>
                  <a:lnTo>
                    <a:pt x="122974" y="67792"/>
                  </a:lnTo>
                  <a:lnTo>
                    <a:pt x="132283" y="63677"/>
                  </a:lnTo>
                  <a:lnTo>
                    <a:pt x="177495" y="55499"/>
                  </a:lnTo>
                  <a:lnTo>
                    <a:pt x="177495" y="914"/>
                  </a:lnTo>
                  <a:lnTo>
                    <a:pt x="138887" y="6057"/>
                  </a:lnTo>
                  <a:lnTo>
                    <a:pt x="89776" y="23456"/>
                  </a:lnTo>
                  <a:lnTo>
                    <a:pt x="52133" y="53162"/>
                  </a:lnTo>
                  <a:lnTo>
                    <a:pt x="44323" y="86741"/>
                  </a:lnTo>
                  <a:lnTo>
                    <a:pt x="89242" y="99860"/>
                  </a:lnTo>
                  <a:lnTo>
                    <a:pt x="89954" y="189725"/>
                  </a:lnTo>
                  <a:lnTo>
                    <a:pt x="86753" y="192481"/>
                  </a:lnTo>
                  <a:lnTo>
                    <a:pt x="86791" y="204571"/>
                  </a:lnTo>
                  <a:lnTo>
                    <a:pt x="59791" y="212051"/>
                  </a:lnTo>
                  <a:lnTo>
                    <a:pt x="51181" y="650748"/>
                  </a:lnTo>
                  <a:lnTo>
                    <a:pt x="194157" y="619061"/>
                  </a:lnTo>
                  <a:lnTo>
                    <a:pt x="194157" y="190995"/>
                  </a:lnTo>
                  <a:lnTo>
                    <a:pt x="326682" y="221424"/>
                  </a:lnTo>
                  <a:lnTo>
                    <a:pt x="326478" y="207975"/>
                  </a:lnTo>
                  <a:lnTo>
                    <a:pt x="252742" y="190995"/>
                  </a:lnTo>
                  <a:lnTo>
                    <a:pt x="194157" y="177520"/>
                  </a:lnTo>
                  <a:lnTo>
                    <a:pt x="194157" y="175425"/>
                  </a:lnTo>
                  <a:lnTo>
                    <a:pt x="194157" y="165862"/>
                  </a:lnTo>
                  <a:lnTo>
                    <a:pt x="194157" y="55499"/>
                  </a:lnTo>
                  <a:lnTo>
                    <a:pt x="194157" y="7023"/>
                  </a:lnTo>
                  <a:lnTo>
                    <a:pt x="221957" y="8610"/>
                  </a:lnTo>
                  <a:lnTo>
                    <a:pt x="274485" y="20612"/>
                  </a:lnTo>
                  <a:lnTo>
                    <a:pt x="316585" y="42087"/>
                  </a:lnTo>
                  <a:lnTo>
                    <a:pt x="342430" y="79336"/>
                  </a:lnTo>
                  <a:lnTo>
                    <a:pt x="343801" y="79362"/>
                  </a:lnTo>
                  <a:lnTo>
                    <a:pt x="347916" y="73837"/>
                  </a:lnTo>
                  <a:close/>
                </a:path>
                <a:path w="389889" h="800100">
                  <a:moveTo>
                    <a:pt x="389788" y="678040"/>
                  </a:moveTo>
                  <a:lnTo>
                    <a:pt x="194157" y="638048"/>
                  </a:lnTo>
                  <a:lnTo>
                    <a:pt x="0" y="679157"/>
                  </a:lnTo>
                  <a:lnTo>
                    <a:pt x="203" y="697788"/>
                  </a:lnTo>
                  <a:lnTo>
                    <a:pt x="13931" y="695439"/>
                  </a:lnTo>
                  <a:lnTo>
                    <a:pt x="15074" y="799998"/>
                  </a:lnTo>
                  <a:lnTo>
                    <a:pt x="194157" y="781507"/>
                  </a:lnTo>
                  <a:lnTo>
                    <a:pt x="194157" y="658558"/>
                  </a:lnTo>
                  <a:lnTo>
                    <a:pt x="389674" y="697788"/>
                  </a:lnTo>
                  <a:lnTo>
                    <a:pt x="389788" y="67804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25"/>
            <p:cNvSpPr/>
            <p:nvPr/>
          </p:nvSpPr>
          <p:spPr>
            <a:xfrm>
              <a:off x="1241695" y="9635879"/>
              <a:ext cx="277495" cy="52705"/>
            </a:xfrm>
            <a:custGeom>
              <a:avLst/>
              <a:gdLst/>
              <a:ahLst/>
              <a:cxnLst/>
              <a:rect l="l" t="t" r="r" b="b"/>
              <a:pathLst>
                <a:path w="277494" h="52704">
                  <a:moveTo>
                    <a:pt x="277412" y="0"/>
                  </a:moveTo>
                  <a:lnTo>
                    <a:pt x="0" y="27171"/>
                  </a:lnTo>
                  <a:lnTo>
                    <a:pt x="88373" y="52427"/>
                  </a:lnTo>
                  <a:lnTo>
                    <a:pt x="277357" y="21611"/>
                  </a:lnTo>
                  <a:lnTo>
                    <a:pt x="277412" y="0"/>
                  </a:lnTo>
                  <a:close/>
                </a:path>
              </a:pathLst>
            </a:custGeom>
            <a:solidFill>
              <a:srgbClr val="FCCE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26"/>
            <p:cNvSpPr/>
            <p:nvPr/>
          </p:nvSpPr>
          <p:spPr>
            <a:xfrm>
              <a:off x="1757410" y="8861619"/>
              <a:ext cx="77470" cy="306705"/>
            </a:xfrm>
            <a:custGeom>
              <a:avLst/>
              <a:gdLst/>
              <a:ahLst/>
              <a:cxnLst/>
              <a:rect l="l" t="t" r="r" b="b"/>
              <a:pathLst>
                <a:path w="77469" h="306704">
                  <a:moveTo>
                    <a:pt x="0" y="0"/>
                  </a:moveTo>
                  <a:lnTo>
                    <a:pt x="186" y="8952"/>
                  </a:lnTo>
                  <a:lnTo>
                    <a:pt x="1519" y="290521"/>
                  </a:lnTo>
                  <a:lnTo>
                    <a:pt x="77451" y="306374"/>
                  </a:lnTo>
                  <a:lnTo>
                    <a:pt x="77146" y="297830"/>
                  </a:lnTo>
                  <a:lnTo>
                    <a:pt x="9946" y="283684"/>
                  </a:lnTo>
                  <a:lnTo>
                    <a:pt x="8700" y="10711"/>
                  </a:lnTo>
                  <a:lnTo>
                    <a:pt x="62185" y="21779"/>
                  </a:lnTo>
                  <a:lnTo>
                    <a:pt x="62491" y="13224"/>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53" name="object 27"/>
            <p:cNvPicPr/>
            <p:nvPr/>
          </p:nvPicPr>
          <p:blipFill>
            <a:blip r:embed="rId15" cstate="print"/>
            <a:stretch>
              <a:fillRect/>
            </a:stretch>
          </p:blipFill>
          <p:spPr>
            <a:xfrm>
              <a:off x="1791066" y="9503110"/>
              <a:ext cx="89524" cy="143449"/>
            </a:xfrm>
            <a:prstGeom prst="rect">
              <a:avLst/>
            </a:prstGeom>
          </p:spPr>
        </p:pic>
        <p:sp>
          <p:nvSpPr>
            <p:cNvPr id="54" name="object 28"/>
            <p:cNvSpPr/>
            <p:nvPr/>
          </p:nvSpPr>
          <p:spPr>
            <a:xfrm>
              <a:off x="1510008" y="9400130"/>
              <a:ext cx="436245" cy="276860"/>
            </a:xfrm>
            <a:custGeom>
              <a:avLst/>
              <a:gdLst/>
              <a:ahLst/>
              <a:cxnLst/>
              <a:rect l="l" t="t" r="r" b="b"/>
              <a:pathLst>
                <a:path w="436244" h="276859">
                  <a:moveTo>
                    <a:pt x="218084" y="92875"/>
                  </a:moveTo>
                  <a:lnTo>
                    <a:pt x="107293" y="92875"/>
                  </a:lnTo>
                  <a:lnTo>
                    <a:pt x="129582" y="97922"/>
                  </a:lnTo>
                  <a:lnTo>
                    <a:pt x="143736" y="110849"/>
                  </a:lnTo>
                  <a:lnTo>
                    <a:pt x="151589" y="128342"/>
                  </a:lnTo>
                  <a:lnTo>
                    <a:pt x="154978" y="147082"/>
                  </a:lnTo>
                  <a:lnTo>
                    <a:pt x="156178" y="257360"/>
                  </a:lnTo>
                  <a:lnTo>
                    <a:pt x="156286" y="265873"/>
                  </a:lnTo>
                  <a:lnTo>
                    <a:pt x="156276" y="266375"/>
                  </a:lnTo>
                  <a:lnTo>
                    <a:pt x="218084" y="276857"/>
                  </a:lnTo>
                  <a:lnTo>
                    <a:pt x="218084" y="92875"/>
                  </a:lnTo>
                  <a:close/>
                </a:path>
                <a:path w="436244" h="276859">
                  <a:moveTo>
                    <a:pt x="218084" y="0"/>
                  </a:moveTo>
                  <a:lnTo>
                    <a:pt x="0" y="20711"/>
                  </a:lnTo>
                  <a:lnTo>
                    <a:pt x="17098" y="45840"/>
                  </a:lnTo>
                  <a:lnTo>
                    <a:pt x="17098" y="205519"/>
                  </a:lnTo>
                  <a:lnTo>
                    <a:pt x="9161" y="210493"/>
                  </a:lnTo>
                  <a:lnTo>
                    <a:pt x="9046" y="257360"/>
                  </a:lnTo>
                  <a:lnTo>
                    <a:pt x="60939" y="248889"/>
                  </a:lnTo>
                  <a:lnTo>
                    <a:pt x="60458" y="154506"/>
                  </a:lnTo>
                  <a:lnTo>
                    <a:pt x="63110" y="134305"/>
                  </a:lnTo>
                  <a:lnTo>
                    <a:pt x="71432" y="114294"/>
                  </a:lnTo>
                  <a:lnTo>
                    <a:pt x="85977" y="98981"/>
                  </a:lnTo>
                  <a:lnTo>
                    <a:pt x="107293" y="92875"/>
                  </a:lnTo>
                  <a:lnTo>
                    <a:pt x="218084" y="92875"/>
                  </a:lnTo>
                  <a:lnTo>
                    <a:pt x="218084" y="17674"/>
                  </a:lnTo>
                  <a:lnTo>
                    <a:pt x="407016" y="17674"/>
                  </a:lnTo>
                  <a:lnTo>
                    <a:pt x="218084" y="0"/>
                  </a:lnTo>
                  <a:close/>
                </a:path>
                <a:path w="436244" h="276859">
                  <a:moveTo>
                    <a:pt x="407016" y="17674"/>
                  </a:moveTo>
                  <a:lnTo>
                    <a:pt x="218084" y="17674"/>
                  </a:lnTo>
                  <a:lnTo>
                    <a:pt x="424515" y="36082"/>
                  </a:lnTo>
                  <a:lnTo>
                    <a:pt x="436117" y="20397"/>
                  </a:lnTo>
                  <a:lnTo>
                    <a:pt x="407016" y="1767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A5DDF343-989D-90D2-EB85-BAE185A1D581}"/>
              </a:ext>
            </a:extLst>
          </p:cNvPr>
          <p:cNvSpPr txBox="1"/>
          <p:nvPr/>
        </p:nvSpPr>
        <p:spPr>
          <a:xfrm>
            <a:off x="353669" y="815973"/>
            <a:ext cx="8820063" cy="2123658"/>
          </a:xfrm>
          <a:prstGeom prst="rect">
            <a:avLst/>
          </a:prstGeom>
          <a:noFill/>
        </p:spPr>
        <p:txBody>
          <a:bodyPr wrap="square" rtlCol="0">
            <a:spAutoFit/>
          </a:bodyPr>
          <a:lstStyle/>
          <a:p>
            <a:pPr algn="ctr"/>
            <a:r>
              <a:rPr lang="en-US" sz="6600" b="1" dirty="0">
                <a:solidFill>
                  <a:srgbClr val="FFC000"/>
                </a:solidFill>
                <a:effectLst>
                  <a:outerShdw blurRad="38100" dist="38100" dir="2700000" algn="tl">
                    <a:srgbClr val="000000">
                      <a:alpha val="43137"/>
                    </a:srgbClr>
                  </a:outerShdw>
                </a:effectLst>
              </a:rPr>
              <a:t>Norfolk State University </a:t>
            </a:r>
          </a:p>
          <a:p>
            <a:pPr algn="ctr"/>
            <a:r>
              <a:rPr lang="en-US" sz="6600" b="1" dirty="0">
                <a:solidFill>
                  <a:srgbClr val="FFC000"/>
                </a:solidFill>
                <a:effectLst>
                  <a:outerShdw blurRad="38100" dist="38100" dir="2700000" algn="tl">
                    <a:srgbClr val="000000">
                      <a:alpha val="43137"/>
                    </a:srgbClr>
                  </a:outerShdw>
                </a:effectLst>
              </a:rPr>
              <a:t>Faculty Senate</a:t>
            </a:r>
          </a:p>
        </p:txBody>
      </p:sp>
      <p:sp>
        <p:nvSpPr>
          <p:cNvPr id="5" name="TextBox 4">
            <a:extLst>
              <a:ext uri="{FF2B5EF4-FFF2-40B4-BE49-F238E27FC236}">
                <a16:creationId xmlns:a16="http://schemas.microsoft.com/office/drawing/2014/main" id="{6CC216B7-C465-B77B-7405-A9C76420601E}"/>
              </a:ext>
            </a:extLst>
          </p:cNvPr>
          <p:cNvSpPr txBox="1"/>
          <p:nvPr/>
        </p:nvSpPr>
        <p:spPr>
          <a:xfrm>
            <a:off x="770822" y="6825568"/>
            <a:ext cx="8645572" cy="1569660"/>
          </a:xfrm>
          <a:prstGeom prst="rect">
            <a:avLst/>
          </a:prstGeom>
          <a:noFill/>
        </p:spPr>
        <p:txBody>
          <a:bodyPr wrap="none" rtlCol="0">
            <a:spAutoFit/>
          </a:bodyPr>
          <a:lstStyle/>
          <a:p>
            <a:pPr algn="ctr"/>
            <a:r>
              <a:rPr lang="en-US" sz="4800" b="1" dirty="0">
                <a:solidFill>
                  <a:srgbClr val="FFC000"/>
                </a:solidFill>
              </a:rPr>
              <a:t>President: Robert K. Perkins, PhD</a:t>
            </a:r>
          </a:p>
          <a:p>
            <a:pPr algn="ctr"/>
            <a:r>
              <a:rPr lang="en-US" sz="4800" b="1" dirty="0">
                <a:solidFill>
                  <a:srgbClr val="FFC000"/>
                </a:solidFill>
              </a:rPr>
              <a:t>April 30, 2025</a:t>
            </a:r>
          </a:p>
        </p:txBody>
      </p:sp>
      <p:sp>
        <p:nvSpPr>
          <p:cNvPr id="7" name="TextBox 6">
            <a:extLst>
              <a:ext uri="{FF2B5EF4-FFF2-40B4-BE49-F238E27FC236}">
                <a16:creationId xmlns:a16="http://schemas.microsoft.com/office/drawing/2014/main" id="{B80CD67D-92BB-C52F-E6F4-4957B119F895}"/>
              </a:ext>
            </a:extLst>
          </p:cNvPr>
          <p:cNvSpPr txBox="1"/>
          <p:nvPr/>
        </p:nvSpPr>
        <p:spPr>
          <a:xfrm>
            <a:off x="297188" y="3756103"/>
            <a:ext cx="9592840" cy="2308324"/>
          </a:xfrm>
          <a:prstGeom prst="rect">
            <a:avLst/>
          </a:prstGeom>
          <a:noFill/>
        </p:spPr>
        <p:txBody>
          <a:bodyPr wrap="square" rtlCol="0">
            <a:spAutoFit/>
          </a:bodyPr>
          <a:lstStyle/>
          <a:p>
            <a:pPr algn="ctr"/>
            <a:r>
              <a:rPr lang="en-US" sz="7200" b="1" dirty="0">
                <a:solidFill>
                  <a:schemeClr val="bg1">
                    <a:lumMod val="95000"/>
                  </a:schemeClr>
                </a:solidFill>
                <a:effectLst>
                  <a:outerShdw blurRad="38100" dist="38100" dir="2700000" algn="tl">
                    <a:srgbClr val="000000">
                      <a:alpha val="43137"/>
                    </a:srgbClr>
                  </a:outerShdw>
                </a:effectLst>
              </a:rPr>
              <a:t>End-of-the-Year Report and BOV Report</a:t>
            </a:r>
          </a:p>
        </p:txBody>
      </p:sp>
    </p:spTree>
    <p:extLst>
      <p:ext uri="{BB962C8B-B14F-4D97-AF65-F5344CB8AC3E}">
        <p14:creationId xmlns:p14="http://schemas.microsoft.com/office/powerpoint/2010/main" val="2245767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 y="0"/>
            <a:ext cx="20103943" cy="11308257"/>
          </a:xfrm>
          <a:prstGeom prst="rect">
            <a:avLst/>
          </a:prstGeom>
        </p:spPr>
      </p:pic>
      <p:sp>
        <p:nvSpPr>
          <p:cNvPr id="3" name="object 3"/>
          <p:cNvSpPr txBox="1">
            <a:spLocks noGrp="1"/>
          </p:cNvSpPr>
          <p:nvPr>
            <p:ph type="title"/>
          </p:nvPr>
        </p:nvSpPr>
        <p:spPr>
          <a:xfrm>
            <a:off x="412288" y="479554"/>
            <a:ext cx="19140480" cy="6848029"/>
          </a:xfrm>
          <a:prstGeom prst="rect">
            <a:avLst/>
          </a:prstGeom>
        </p:spPr>
        <p:txBody>
          <a:bodyPr vert="horz" wrap="square" lIns="0" tIns="15240" rIns="0" bIns="0" rtlCol="0">
            <a:spAutoFit/>
          </a:bodyPr>
          <a:lstStyle/>
          <a:p>
            <a:pPr marL="12700" algn="ctr">
              <a:lnSpc>
                <a:spcPct val="100000"/>
              </a:lnSpc>
              <a:spcBef>
                <a:spcPts val="120"/>
              </a:spcBef>
            </a:pPr>
            <a:r>
              <a:rPr lang="en-US" sz="8000" spc="10" dirty="0">
                <a:solidFill>
                  <a:srgbClr val="FFC000"/>
                </a:solidFill>
                <a:latin typeface="TradeGothic" panose="02000806040000020004"/>
              </a:rPr>
              <a:t>		Thank YOU!</a:t>
            </a:r>
            <a:br>
              <a:rPr lang="en-US" sz="8000" spc="10" dirty="0">
                <a:solidFill>
                  <a:srgbClr val="FFC000"/>
                </a:solidFill>
                <a:latin typeface="TradeGothic" panose="02000806040000020004"/>
              </a:rPr>
            </a:br>
            <a:br>
              <a:rPr lang="en-US" sz="2800" spc="10" dirty="0">
                <a:solidFill>
                  <a:srgbClr val="FFC000"/>
                </a:solidFill>
                <a:latin typeface="TradeGothic" panose="02000806040000020004"/>
              </a:rPr>
            </a:br>
            <a:r>
              <a:rPr lang="en-US" sz="4800" spc="10" dirty="0">
                <a:solidFill>
                  <a:srgbClr val="FFC000"/>
                </a:solidFill>
                <a:latin typeface="TradeGothic" panose="02000806040000020004"/>
              </a:rPr>
              <a:t>On behalf of the NSU Faculty Senate, thank you for the continuous and attentive oversight of our University. </a:t>
            </a:r>
            <a:br>
              <a:rPr lang="en-US" sz="4800" spc="10" dirty="0">
                <a:solidFill>
                  <a:srgbClr val="FFC000"/>
                </a:solidFill>
                <a:latin typeface="TradeGothic" panose="02000806040000020004"/>
              </a:rPr>
            </a:br>
            <a:br>
              <a:rPr lang="en-US" sz="4800" spc="10" dirty="0">
                <a:solidFill>
                  <a:srgbClr val="FFC000"/>
                </a:solidFill>
                <a:latin typeface="TradeGothic" panose="02000806040000020004"/>
              </a:rPr>
            </a:br>
            <a:br>
              <a:rPr lang="en-US" sz="9600" spc="10" dirty="0">
                <a:solidFill>
                  <a:srgbClr val="FFFFFF"/>
                </a:solidFill>
                <a:latin typeface="TradeGothic" panose="02000806040000020004"/>
              </a:rPr>
            </a:br>
            <a:endParaRPr sz="9600" spc="10" dirty="0">
              <a:solidFill>
                <a:srgbClr val="FFFFFF"/>
              </a:solidFill>
              <a:latin typeface="TradeGothic" panose="02000806040000020004"/>
            </a:endParaRPr>
          </a:p>
        </p:txBody>
      </p:sp>
      <p:grpSp>
        <p:nvGrpSpPr>
          <p:cNvPr id="5" name="object 5"/>
          <p:cNvGrpSpPr/>
          <p:nvPr/>
        </p:nvGrpSpPr>
        <p:grpSpPr>
          <a:xfrm>
            <a:off x="156" y="9048984"/>
            <a:ext cx="20104100" cy="2259330"/>
            <a:chOff x="156" y="9048984"/>
            <a:chExt cx="20104100" cy="2259330"/>
          </a:xfrm>
        </p:grpSpPr>
        <p:sp>
          <p:nvSpPr>
            <p:cNvPr id="6" name="object 6"/>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FCCE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object 7"/>
            <p:cNvPicPr/>
            <p:nvPr/>
          </p:nvPicPr>
          <p:blipFill>
            <a:blip r:embed="rId3" cstate="print"/>
            <a:stretch>
              <a:fillRect/>
            </a:stretch>
          </p:blipFill>
          <p:spPr>
            <a:xfrm>
              <a:off x="17518860" y="9978010"/>
              <a:ext cx="163688" cy="244104"/>
            </a:xfrm>
            <a:prstGeom prst="rect">
              <a:avLst/>
            </a:prstGeom>
          </p:spPr>
        </p:pic>
        <p:pic>
          <p:nvPicPr>
            <p:cNvPr id="8" name="object 8"/>
            <p:cNvPicPr/>
            <p:nvPr/>
          </p:nvPicPr>
          <p:blipFill>
            <a:blip r:embed="rId4" cstate="print"/>
            <a:stretch>
              <a:fillRect/>
            </a:stretch>
          </p:blipFill>
          <p:spPr>
            <a:xfrm>
              <a:off x="16987268" y="9978010"/>
              <a:ext cx="218253" cy="244104"/>
            </a:xfrm>
            <a:prstGeom prst="rect">
              <a:avLst/>
            </a:prstGeom>
          </p:spPr>
        </p:pic>
        <p:pic>
          <p:nvPicPr>
            <p:cNvPr id="9" name="object 9"/>
            <p:cNvPicPr/>
            <p:nvPr/>
          </p:nvPicPr>
          <p:blipFill>
            <a:blip r:embed="rId5" cstate="print"/>
            <a:stretch>
              <a:fillRect/>
            </a:stretch>
          </p:blipFill>
          <p:spPr>
            <a:xfrm>
              <a:off x="17235489" y="9974063"/>
              <a:ext cx="251287" cy="251999"/>
            </a:xfrm>
            <a:prstGeom prst="rect">
              <a:avLst/>
            </a:prstGeom>
          </p:spPr>
        </p:pic>
        <p:pic>
          <p:nvPicPr>
            <p:cNvPr id="10" name="object 10"/>
            <p:cNvPicPr/>
            <p:nvPr/>
          </p:nvPicPr>
          <p:blipFill>
            <a:blip r:embed="rId6" cstate="print"/>
            <a:stretch>
              <a:fillRect/>
            </a:stretch>
          </p:blipFill>
          <p:spPr>
            <a:xfrm>
              <a:off x="17723018" y="9974063"/>
              <a:ext cx="420086" cy="251999"/>
            </a:xfrm>
            <a:prstGeom prst="rect">
              <a:avLst/>
            </a:prstGeom>
          </p:spPr>
        </p:pic>
        <p:sp>
          <p:nvSpPr>
            <p:cNvPr id="11" name="object 11"/>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object 12"/>
            <p:cNvPicPr/>
            <p:nvPr/>
          </p:nvPicPr>
          <p:blipFill>
            <a:blip r:embed="rId7" cstate="print"/>
            <a:stretch>
              <a:fillRect/>
            </a:stretch>
          </p:blipFill>
          <p:spPr>
            <a:xfrm>
              <a:off x="18356383" y="9978010"/>
              <a:ext cx="176976" cy="244104"/>
            </a:xfrm>
            <a:prstGeom prst="rect">
              <a:avLst/>
            </a:prstGeom>
          </p:spPr>
        </p:pic>
        <p:pic>
          <p:nvPicPr>
            <p:cNvPr id="13" name="object 13"/>
            <p:cNvPicPr/>
            <p:nvPr/>
          </p:nvPicPr>
          <p:blipFill>
            <a:blip r:embed="rId8" cstate="print"/>
            <a:stretch>
              <a:fillRect/>
            </a:stretch>
          </p:blipFill>
          <p:spPr>
            <a:xfrm>
              <a:off x="18636936" y="9974063"/>
              <a:ext cx="149324" cy="251999"/>
            </a:xfrm>
            <a:prstGeom prst="rect">
              <a:avLst/>
            </a:prstGeom>
          </p:spPr>
        </p:pic>
        <p:sp>
          <p:nvSpPr>
            <p:cNvPr id="14" name="object 14"/>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object 15"/>
            <p:cNvPicPr/>
            <p:nvPr/>
          </p:nvPicPr>
          <p:blipFill>
            <a:blip r:embed="rId9" cstate="print"/>
            <a:stretch>
              <a:fillRect/>
            </a:stretch>
          </p:blipFill>
          <p:spPr>
            <a:xfrm>
              <a:off x="17003896" y="10325702"/>
              <a:ext cx="150538" cy="204662"/>
            </a:xfrm>
            <a:prstGeom prst="rect">
              <a:avLst/>
            </a:prstGeom>
          </p:spPr>
        </p:pic>
        <p:pic>
          <p:nvPicPr>
            <p:cNvPr id="16" name="object 16"/>
            <p:cNvPicPr/>
            <p:nvPr/>
          </p:nvPicPr>
          <p:blipFill>
            <a:blip r:embed="rId10" cstate="print"/>
            <a:stretch>
              <a:fillRect/>
            </a:stretch>
          </p:blipFill>
          <p:spPr>
            <a:xfrm>
              <a:off x="17214014" y="10325702"/>
              <a:ext cx="169699" cy="199593"/>
            </a:xfrm>
            <a:prstGeom prst="rect">
              <a:avLst/>
            </a:prstGeom>
          </p:spPr>
        </p:pic>
        <p:sp>
          <p:nvSpPr>
            <p:cNvPr id="17" name="object 17"/>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object 18"/>
            <p:cNvPicPr/>
            <p:nvPr/>
          </p:nvPicPr>
          <p:blipFill>
            <a:blip r:embed="rId11" cstate="print"/>
            <a:stretch>
              <a:fillRect/>
            </a:stretch>
          </p:blipFill>
          <p:spPr>
            <a:xfrm>
              <a:off x="17500891" y="10325702"/>
              <a:ext cx="177322" cy="199593"/>
            </a:xfrm>
            <a:prstGeom prst="rect">
              <a:avLst/>
            </a:prstGeom>
          </p:spPr>
        </p:pic>
        <p:sp>
          <p:nvSpPr>
            <p:cNvPr id="19" name="object 19"/>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12" cstate="print"/>
            <a:stretch>
              <a:fillRect/>
            </a:stretch>
          </p:blipFill>
          <p:spPr>
            <a:xfrm>
              <a:off x="17889253" y="10325702"/>
              <a:ext cx="137290" cy="199593"/>
            </a:xfrm>
            <a:prstGeom prst="rect">
              <a:avLst/>
            </a:prstGeom>
          </p:spPr>
        </p:pic>
        <p:pic>
          <p:nvPicPr>
            <p:cNvPr id="21" name="object 21"/>
            <p:cNvPicPr/>
            <p:nvPr/>
          </p:nvPicPr>
          <p:blipFill>
            <a:blip r:embed="rId13" cstate="print"/>
            <a:stretch>
              <a:fillRect/>
            </a:stretch>
          </p:blipFill>
          <p:spPr>
            <a:xfrm>
              <a:off x="18058207" y="10320624"/>
              <a:ext cx="131650" cy="209739"/>
            </a:xfrm>
            <a:prstGeom prst="rect">
              <a:avLst/>
            </a:prstGeom>
          </p:spPr>
        </p:pic>
        <p:sp>
          <p:nvSpPr>
            <p:cNvPr id="22" name="object 22"/>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object 23"/>
            <p:cNvPicPr/>
            <p:nvPr/>
          </p:nvPicPr>
          <p:blipFill>
            <a:blip r:embed="rId14" cstate="print"/>
            <a:stretch>
              <a:fillRect/>
            </a:stretch>
          </p:blipFill>
          <p:spPr>
            <a:xfrm>
              <a:off x="18481761" y="10325702"/>
              <a:ext cx="172526" cy="199593"/>
            </a:xfrm>
            <a:prstGeom prst="rect">
              <a:avLst/>
            </a:prstGeom>
          </p:spPr>
        </p:pic>
        <p:sp>
          <p:nvSpPr>
            <p:cNvPr id="24" name="object 24"/>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15" cstate="print"/>
            <a:stretch>
              <a:fillRect/>
            </a:stretch>
          </p:blipFill>
          <p:spPr>
            <a:xfrm>
              <a:off x="16605287" y="10555284"/>
              <a:ext cx="89523" cy="143448"/>
            </a:xfrm>
            <a:prstGeom prst="rect">
              <a:avLst/>
            </a:prstGeom>
          </p:spPr>
        </p:pic>
        <p:sp>
          <p:nvSpPr>
            <p:cNvPr id="26" name="object 26"/>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 name="Picture 3" descr="A group of people sitting in a lecture hall&#10;&#10;Description automatically generated">
            <a:extLst>
              <a:ext uri="{FF2B5EF4-FFF2-40B4-BE49-F238E27FC236}">
                <a16:creationId xmlns:a16="http://schemas.microsoft.com/office/drawing/2014/main" id="{5AB2978C-28FA-50CF-1022-BCEDC302A14D}"/>
              </a:ext>
            </a:extLst>
          </p:cNvPr>
          <p:cNvPicPr>
            <a:picLocks noChangeAspect="1"/>
          </p:cNvPicPr>
          <p:nvPr/>
        </p:nvPicPr>
        <p:blipFill>
          <a:blip r:embed="rId16">
            <a:extLst>
              <a:ext uri="{28A0092B-C50C-407E-A947-70E740481C1C}">
                <a14:useLocalDpi xmlns:a14="http://schemas.microsoft.com/office/drawing/2010/main" val="0"/>
              </a:ext>
            </a:extLst>
          </a:blip>
          <a:srcRect t="8604"/>
          <a:stretch/>
        </p:blipFill>
        <p:spPr>
          <a:xfrm>
            <a:off x="157" y="4118224"/>
            <a:ext cx="20103943" cy="7377826"/>
          </a:xfrm>
          <a:prstGeom prst="rect">
            <a:avLst/>
          </a:prstGeom>
        </p:spPr>
      </p:pic>
    </p:spTree>
    <p:extLst>
      <p:ext uri="{BB962C8B-B14F-4D97-AF65-F5344CB8AC3E}">
        <p14:creationId xmlns:p14="http://schemas.microsoft.com/office/powerpoint/2010/main" val="213250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endParaRPr/>
          </a:p>
        </p:txBody>
      </p:sp>
      <p:pic>
        <p:nvPicPr>
          <p:cNvPr id="3" name="object 3"/>
          <p:cNvPicPr/>
          <p:nvPr/>
        </p:nvPicPr>
        <p:blipFill>
          <a:blip r:embed="rId2" cstate="print"/>
          <a:stretch>
            <a:fillRect/>
          </a:stretch>
        </p:blipFill>
        <p:spPr>
          <a:xfrm>
            <a:off x="156" y="0"/>
            <a:ext cx="20103943" cy="11308257"/>
          </a:xfrm>
          <a:prstGeom prst="rect">
            <a:avLst/>
          </a:prstGeom>
        </p:spPr>
      </p:pic>
      <p:sp>
        <p:nvSpPr>
          <p:cNvPr id="4" name="object 4"/>
          <p:cNvSpPr txBox="1">
            <a:spLocks noGrp="1"/>
          </p:cNvSpPr>
          <p:nvPr>
            <p:ph type="title"/>
          </p:nvPr>
        </p:nvSpPr>
        <p:spPr>
          <a:xfrm>
            <a:off x="2659694" y="377361"/>
            <a:ext cx="14114918" cy="2970044"/>
          </a:xfrm>
          <a:prstGeom prst="rect">
            <a:avLst/>
          </a:prstGeom>
        </p:spPr>
        <p:txBody>
          <a:bodyPr vert="horz" wrap="square" lIns="0" tIns="15240" rIns="0" bIns="0" rtlCol="0">
            <a:spAutoFit/>
          </a:bodyPr>
          <a:lstStyle/>
          <a:p>
            <a:pPr marL="12700" algn="ctr">
              <a:lnSpc>
                <a:spcPct val="100000"/>
              </a:lnSpc>
              <a:spcBef>
                <a:spcPts val="120"/>
              </a:spcBef>
            </a:pPr>
            <a:r>
              <a:rPr lang="en-US" sz="9600" spc="10" dirty="0">
                <a:latin typeface="TradeGothic" panose="02000806040000020004"/>
              </a:rPr>
              <a:t>2023-2024 </a:t>
            </a:r>
            <a:br>
              <a:rPr lang="en-US" sz="9600" spc="10" dirty="0">
                <a:latin typeface="TradeGothic" panose="02000806040000020004"/>
              </a:rPr>
            </a:br>
            <a:r>
              <a:rPr lang="en-US" sz="9600" spc="10" dirty="0">
                <a:latin typeface="TradeGothic" panose="02000806040000020004"/>
              </a:rPr>
              <a:t>Faculty Senate Elected Officers</a:t>
            </a:r>
            <a:endParaRPr sz="9600" spc="10" dirty="0">
              <a:latin typeface="TradeGothic" panose="02000806040000020004"/>
            </a:endParaRPr>
          </a:p>
        </p:txBody>
      </p:sp>
      <p:grpSp>
        <p:nvGrpSpPr>
          <p:cNvPr id="7" name="object 7"/>
          <p:cNvGrpSpPr/>
          <p:nvPr/>
        </p:nvGrpSpPr>
        <p:grpSpPr>
          <a:xfrm>
            <a:off x="156" y="9048984"/>
            <a:ext cx="20104100" cy="2259330"/>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endParaRPr/>
            </a:p>
          </p:txBody>
        </p:sp>
      </p:grpSp>
      <p:pic>
        <p:nvPicPr>
          <p:cNvPr id="44" name="Picture 43" descr="A person smiling at the camera&#10;&#10;Description automatically generated">
            <a:extLst>
              <a:ext uri="{FF2B5EF4-FFF2-40B4-BE49-F238E27FC236}">
                <a16:creationId xmlns:a16="http://schemas.microsoft.com/office/drawing/2014/main" id="{78F1631E-2D93-AA4C-1362-5A03F877F53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29514" y="3809972"/>
            <a:ext cx="1991523" cy="2489404"/>
          </a:xfrm>
          <a:prstGeom prst="rect">
            <a:avLst/>
          </a:prstGeom>
        </p:spPr>
      </p:pic>
      <p:pic>
        <p:nvPicPr>
          <p:cNvPr id="46" name="Picture 45" descr="A person smiling at the camera&#10;&#10;Description automatically generated">
            <a:extLst>
              <a:ext uri="{FF2B5EF4-FFF2-40B4-BE49-F238E27FC236}">
                <a16:creationId xmlns:a16="http://schemas.microsoft.com/office/drawing/2014/main" id="{BA7AFCE4-E2C1-02D5-8F0F-9B9C4C6259F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634644" y="3881402"/>
            <a:ext cx="2006442" cy="2484550"/>
          </a:xfrm>
          <a:prstGeom prst="rect">
            <a:avLst/>
          </a:prstGeom>
        </p:spPr>
      </p:pic>
      <p:pic>
        <p:nvPicPr>
          <p:cNvPr id="48" name="Picture 47" descr="A person in a suit and tie&#10;&#10;Description automatically generated">
            <a:extLst>
              <a:ext uri="{FF2B5EF4-FFF2-40B4-BE49-F238E27FC236}">
                <a16:creationId xmlns:a16="http://schemas.microsoft.com/office/drawing/2014/main" id="{7AA9D59E-198F-6DBF-B79E-F10474DD87BB}"/>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39344" t="13331" r="21814" b="24192"/>
          <a:stretch/>
        </p:blipFill>
        <p:spPr>
          <a:xfrm>
            <a:off x="10193060" y="3865653"/>
            <a:ext cx="2030722" cy="2433723"/>
          </a:xfrm>
          <a:prstGeom prst="rect">
            <a:avLst/>
          </a:prstGeom>
        </p:spPr>
      </p:pic>
      <p:pic>
        <p:nvPicPr>
          <p:cNvPr id="50" name="Picture 49" descr="A close-up of a person smiling&#10;&#10;Description automatically generated">
            <a:extLst>
              <a:ext uri="{FF2B5EF4-FFF2-40B4-BE49-F238E27FC236}">
                <a16:creationId xmlns:a16="http://schemas.microsoft.com/office/drawing/2014/main" id="{E6897B13-465B-955F-A7DE-FB6A6B6879C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166911" y="3884699"/>
            <a:ext cx="2025474" cy="2467819"/>
          </a:xfrm>
          <a:prstGeom prst="rect">
            <a:avLst/>
          </a:prstGeom>
        </p:spPr>
      </p:pic>
      <p:pic>
        <p:nvPicPr>
          <p:cNvPr id="52" name="Picture 51" descr="Medium shot of a person smiling&#10;&#10;Description automatically generated">
            <a:extLst>
              <a:ext uri="{FF2B5EF4-FFF2-40B4-BE49-F238E27FC236}">
                <a16:creationId xmlns:a16="http://schemas.microsoft.com/office/drawing/2014/main" id="{BF2895A0-5AFD-8681-DB38-110D139F9EB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691679" y="3863769"/>
            <a:ext cx="2025474" cy="2509681"/>
          </a:xfrm>
          <a:prstGeom prst="rect">
            <a:avLst/>
          </a:prstGeom>
        </p:spPr>
      </p:pic>
      <p:pic>
        <p:nvPicPr>
          <p:cNvPr id="54" name="Picture 53" descr="A person in a suit and bow tie&#10;&#10;Description automatically generated">
            <a:extLst>
              <a:ext uri="{FF2B5EF4-FFF2-40B4-BE49-F238E27FC236}">
                <a16:creationId xmlns:a16="http://schemas.microsoft.com/office/drawing/2014/main" id="{00FAE4CB-DEB4-6007-C056-E058F7CCEAE1}"/>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4273" t="1940" r="10954" b="35657"/>
          <a:stretch/>
        </p:blipFill>
        <p:spPr>
          <a:xfrm>
            <a:off x="354845" y="3798233"/>
            <a:ext cx="2079773" cy="2486770"/>
          </a:xfrm>
          <a:prstGeom prst="rect">
            <a:avLst/>
          </a:prstGeom>
        </p:spPr>
      </p:pic>
      <p:pic>
        <p:nvPicPr>
          <p:cNvPr id="56" name="Picture 55" descr="A person wearing a tie and glasses&#10;&#10;Description automatically generated">
            <a:extLst>
              <a:ext uri="{FF2B5EF4-FFF2-40B4-BE49-F238E27FC236}">
                <a16:creationId xmlns:a16="http://schemas.microsoft.com/office/drawing/2014/main" id="{B837C34A-0FF3-71AD-F1AA-C8EE02A56D9D}"/>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30588" t="4216" r="24765" b="24193"/>
          <a:stretch/>
        </p:blipFill>
        <p:spPr>
          <a:xfrm>
            <a:off x="5183385" y="3804732"/>
            <a:ext cx="2145946" cy="2456409"/>
          </a:xfrm>
          <a:prstGeom prst="rect">
            <a:avLst/>
          </a:prstGeom>
        </p:spPr>
      </p:pic>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r>
              <a:rPr lang="en-US" dirty="0"/>
              <a:t>  </a:t>
            </a:r>
          </a:p>
        </p:txBody>
      </p:sp>
      <p:sp>
        <p:nvSpPr>
          <p:cNvPr id="58" name="TextBox 57">
            <a:extLst>
              <a:ext uri="{FF2B5EF4-FFF2-40B4-BE49-F238E27FC236}">
                <a16:creationId xmlns:a16="http://schemas.microsoft.com/office/drawing/2014/main" id="{FF40226D-7259-8F5D-5C2F-2F00F5823D13}"/>
              </a:ext>
            </a:extLst>
          </p:cNvPr>
          <p:cNvSpPr txBox="1"/>
          <p:nvPr/>
        </p:nvSpPr>
        <p:spPr>
          <a:xfrm>
            <a:off x="306998" y="6579252"/>
            <a:ext cx="2147576" cy="923330"/>
          </a:xfrm>
          <a:prstGeom prst="rect">
            <a:avLst/>
          </a:prstGeom>
          <a:noFill/>
        </p:spPr>
        <p:txBody>
          <a:bodyPr wrap="none" rtlCol="0">
            <a:spAutoFit/>
          </a:bodyPr>
          <a:lstStyle/>
          <a:p>
            <a:pPr algn="ctr"/>
            <a:r>
              <a:rPr lang="en-US" b="1" dirty="0"/>
              <a:t>Dr. Robert K. Perkins</a:t>
            </a:r>
          </a:p>
          <a:p>
            <a:pPr algn="ctr"/>
            <a:r>
              <a:rPr lang="en-US" b="1" dirty="0"/>
              <a:t>COLA</a:t>
            </a:r>
          </a:p>
          <a:p>
            <a:pPr algn="ctr"/>
            <a:r>
              <a:rPr lang="en-US" b="1" dirty="0"/>
              <a:t>President </a:t>
            </a:r>
          </a:p>
        </p:txBody>
      </p:sp>
      <p:sp>
        <p:nvSpPr>
          <p:cNvPr id="59" name="TextBox 58">
            <a:extLst>
              <a:ext uri="{FF2B5EF4-FFF2-40B4-BE49-F238E27FC236}">
                <a16:creationId xmlns:a16="http://schemas.microsoft.com/office/drawing/2014/main" id="{52E5163A-50FA-2C83-AB03-1160EE4D9DC0}"/>
              </a:ext>
            </a:extLst>
          </p:cNvPr>
          <p:cNvSpPr txBox="1"/>
          <p:nvPr/>
        </p:nvSpPr>
        <p:spPr>
          <a:xfrm>
            <a:off x="2769962" y="6579252"/>
            <a:ext cx="2070760" cy="923330"/>
          </a:xfrm>
          <a:prstGeom prst="rect">
            <a:avLst/>
          </a:prstGeom>
          <a:noFill/>
        </p:spPr>
        <p:txBody>
          <a:bodyPr wrap="none" rtlCol="0">
            <a:spAutoFit/>
          </a:bodyPr>
          <a:lstStyle/>
          <a:p>
            <a:pPr algn="ctr"/>
            <a:r>
              <a:rPr lang="en-US" b="1" dirty="0"/>
              <a:t>Dr. Shaun Anderson</a:t>
            </a:r>
          </a:p>
          <a:p>
            <a:pPr algn="ctr"/>
            <a:r>
              <a:rPr lang="en-US" b="1" dirty="0"/>
              <a:t>SOED</a:t>
            </a:r>
          </a:p>
          <a:p>
            <a:pPr algn="ctr"/>
            <a:r>
              <a:rPr lang="en-US" b="1" dirty="0"/>
              <a:t>Vice President</a:t>
            </a:r>
          </a:p>
        </p:txBody>
      </p:sp>
      <p:sp>
        <p:nvSpPr>
          <p:cNvPr id="60" name="TextBox 59">
            <a:extLst>
              <a:ext uri="{FF2B5EF4-FFF2-40B4-BE49-F238E27FC236}">
                <a16:creationId xmlns:a16="http://schemas.microsoft.com/office/drawing/2014/main" id="{D2DE583F-C77A-2B61-04A2-F5B09220AB65}"/>
              </a:ext>
            </a:extLst>
          </p:cNvPr>
          <p:cNvSpPr txBox="1"/>
          <p:nvPr/>
        </p:nvSpPr>
        <p:spPr>
          <a:xfrm>
            <a:off x="5328201" y="6469209"/>
            <a:ext cx="1691232" cy="923330"/>
          </a:xfrm>
          <a:prstGeom prst="rect">
            <a:avLst/>
          </a:prstGeom>
          <a:noFill/>
        </p:spPr>
        <p:txBody>
          <a:bodyPr wrap="none" rtlCol="0">
            <a:spAutoFit/>
          </a:bodyPr>
          <a:lstStyle/>
          <a:p>
            <a:pPr algn="ctr"/>
            <a:r>
              <a:rPr lang="en-US" b="1" dirty="0"/>
              <a:t>Dr. Charles Ford</a:t>
            </a:r>
          </a:p>
          <a:p>
            <a:pPr algn="ctr"/>
            <a:r>
              <a:rPr lang="en-US" b="1" dirty="0"/>
              <a:t>COLA</a:t>
            </a:r>
          </a:p>
          <a:p>
            <a:pPr algn="ctr"/>
            <a:r>
              <a:rPr lang="en-US" b="1" dirty="0"/>
              <a:t>Secretary</a:t>
            </a:r>
          </a:p>
        </p:txBody>
      </p:sp>
      <p:sp>
        <p:nvSpPr>
          <p:cNvPr id="61" name="TextBox 60">
            <a:extLst>
              <a:ext uri="{FF2B5EF4-FFF2-40B4-BE49-F238E27FC236}">
                <a16:creationId xmlns:a16="http://schemas.microsoft.com/office/drawing/2014/main" id="{4A2EC0E4-2BB7-EA53-9D73-AE21B348B7C4}"/>
              </a:ext>
            </a:extLst>
          </p:cNvPr>
          <p:cNvSpPr txBox="1"/>
          <p:nvPr/>
        </p:nvSpPr>
        <p:spPr>
          <a:xfrm>
            <a:off x="7329331" y="6531971"/>
            <a:ext cx="2668551" cy="923330"/>
          </a:xfrm>
          <a:prstGeom prst="rect">
            <a:avLst/>
          </a:prstGeom>
          <a:noFill/>
        </p:spPr>
        <p:txBody>
          <a:bodyPr wrap="none" rtlCol="0">
            <a:spAutoFit/>
          </a:bodyPr>
          <a:lstStyle/>
          <a:p>
            <a:pPr algn="ctr"/>
            <a:r>
              <a:rPr lang="en-US" b="1" dirty="0"/>
              <a:t>Dr. Audrey Douglas-Cooke</a:t>
            </a:r>
          </a:p>
          <a:p>
            <a:pPr algn="ctr"/>
            <a:r>
              <a:rPr lang="en-US" b="1" dirty="0"/>
              <a:t>CSET</a:t>
            </a:r>
          </a:p>
          <a:p>
            <a:pPr algn="ctr"/>
            <a:r>
              <a:rPr lang="en-US" b="1" dirty="0"/>
              <a:t>Assistant Secretary</a:t>
            </a:r>
          </a:p>
        </p:txBody>
      </p:sp>
      <p:sp>
        <p:nvSpPr>
          <p:cNvPr id="62" name="TextBox 61">
            <a:extLst>
              <a:ext uri="{FF2B5EF4-FFF2-40B4-BE49-F238E27FC236}">
                <a16:creationId xmlns:a16="http://schemas.microsoft.com/office/drawing/2014/main" id="{D9BC9543-DD9A-77DE-DC6A-76455E0EED94}"/>
              </a:ext>
            </a:extLst>
          </p:cNvPr>
          <p:cNvSpPr txBox="1"/>
          <p:nvPr/>
        </p:nvSpPr>
        <p:spPr>
          <a:xfrm>
            <a:off x="10247297" y="6531971"/>
            <a:ext cx="1692323" cy="923330"/>
          </a:xfrm>
          <a:prstGeom prst="rect">
            <a:avLst/>
          </a:prstGeom>
          <a:noFill/>
        </p:spPr>
        <p:txBody>
          <a:bodyPr wrap="none" rtlCol="0">
            <a:spAutoFit/>
          </a:bodyPr>
          <a:lstStyle/>
          <a:p>
            <a:pPr algn="ctr"/>
            <a:r>
              <a:rPr lang="en-US" b="1" dirty="0"/>
              <a:t>Dr. John Kamiru</a:t>
            </a:r>
          </a:p>
          <a:p>
            <a:pPr algn="ctr"/>
            <a:r>
              <a:rPr lang="en-US" b="1" dirty="0"/>
              <a:t>BUS</a:t>
            </a:r>
          </a:p>
          <a:p>
            <a:pPr algn="ctr"/>
            <a:r>
              <a:rPr lang="en-US" b="1" dirty="0"/>
              <a:t>Treasurer</a:t>
            </a:r>
          </a:p>
        </p:txBody>
      </p:sp>
      <p:sp>
        <p:nvSpPr>
          <p:cNvPr id="64" name="TextBox 63">
            <a:extLst>
              <a:ext uri="{FF2B5EF4-FFF2-40B4-BE49-F238E27FC236}">
                <a16:creationId xmlns:a16="http://schemas.microsoft.com/office/drawing/2014/main" id="{105BB92D-617C-3271-F2AB-6E56730FC268}"/>
              </a:ext>
            </a:extLst>
          </p:cNvPr>
          <p:cNvSpPr txBox="1"/>
          <p:nvPr/>
        </p:nvSpPr>
        <p:spPr>
          <a:xfrm>
            <a:off x="12486491" y="6497232"/>
            <a:ext cx="2165080" cy="923330"/>
          </a:xfrm>
          <a:prstGeom prst="rect">
            <a:avLst/>
          </a:prstGeom>
          <a:noFill/>
        </p:spPr>
        <p:txBody>
          <a:bodyPr wrap="none" rtlCol="0">
            <a:spAutoFit/>
          </a:bodyPr>
          <a:lstStyle/>
          <a:p>
            <a:pPr algn="ctr"/>
            <a:r>
              <a:rPr lang="en-US" b="1" dirty="0"/>
              <a:t>Dr. Colita Fairfax</a:t>
            </a:r>
          </a:p>
          <a:p>
            <a:pPr algn="ctr"/>
            <a:r>
              <a:rPr lang="en-US" b="1" dirty="0"/>
              <a:t>SWK</a:t>
            </a:r>
          </a:p>
          <a:p>
            <a:pPr algn="ctr"/>
            <a:r>
              <a:rPr lang="en-US" b="1" dirty="0"/>
              <a:t>State Representative</a:t>
            </a:r>
          </a:p>
        </p:txBody>
      </p:sp>
      <p:sp>
        <p:nvSpPr>
          <p:cNvPr id="65" name="TextBox 64">
            <a:extLst>
              <a:ext uri="{FF2B5EF4-FFF2-40B4-BE49-F238E27FC236}">
                <a16:creationId xmlns:a16="http://schemas.microsoft.com/office/drawing/2014/main" id="{3143D1CD-5DC6-B40D-2B1A-32E371CCA683}"/>
              </a:ext>
            </a:extLst>
          </p:cNvPr>
          <p:cNvSpPr txBox="1"/>
          <p:nvPr/>
        </p:nvSpPr>
        <p:spPr>
          <a:xfrm>
            <a:off x="14732832" y="6517598"/>
            <a:ext cx="2833148" cy="923330"/>
          </a:xfrm>
          <a:prstGeom prst="rect">
            <a:avLst/>
          </a:prstGeom>
          <a:noFill/>
        </p:spPr>
        <p:txBody>
          <a:bodyPr wrap="none" rtlCol="0">
            <a:spAutoFit/>
          </a:bodyPr>
          <a:lstStyle/>
          <a:p>
            <a:pPr algn="ctr"/>
            <a:r>
              <a:rPr lang="en-US" b="1" dirty="0"/>
              <a:t>Dr. Sandra Williamson-Ashe</a:t>
            </a:r>
          </a:p>
          <a:p>
            <a:pPr algn="ctr"/>
            <a:r>
              <a:rPr lang="en-US" b="1" dirty="0"/>
              <a:t>SWK</a:t>
            </a:r>
          </a:p>
          <a:p>
            <a:pPr algn="ctr"/>
            <a:r>
              <a:rPr lang="en-US" b="1" dirty="0"/>
              <a:t>Executive Council</a:t>
            </a:r>
          </a:p>
        </p:txBody>
      </p:sp>
      <p:pic>
        <p:nvPicPr>
          <p:cNvPr id="67" name="Picture 66" descr="A person in a pink jacket&#10;&#10;Description automatically generated">
            <a:extLst>
              <a:ext uri="{FF2B5EF4-FFF2-40B4-BE49-F238E27FC236}">
                <a16:creationId xmlns:a16="http://schemas.microsoft.com/office/drawing/2014/main" id="{A0D70476-27B4-4E20-18D6-F2BED657A0C0}"/>
              </a:ext>
            </a:extLst>
          </p:cNvPr>
          <p:cNvPicPr>
            <a:picLocks noChangeAspect="1"/>
          </p:cNvPicPr>
          <p:nvPr/>
        </p:nvPicPr>
        <p:blipFill rotWithShape="1">
          <a:blip r:embed="rId23">
            <a:extLst>
              <a:ext uri="{28A0092B-C50C-407E-A947-70E740481C1C}">
                <a14:useLocalDpi xmlns:a14="http://schemas.microsoft.com/office/drawing/2010/main" val="0"/>
              </a:ext>
            </a:extLst>
          </a:blip>
          <a:srcRect l="6965" t="3685" r="4692"/>
          <a:stretch/>
        </p:blipFill>
        <p:spPr>
          <a:xfrm>
            <a:off x="17652045" y="3869096"/>
            <a:ext cx="2119105" cy="2467819"/>
          </a:xfrm>
          <a:prstGeom prst="rect">
            <a:avLst/>
          </a:prstGeom>
        </p:spPr>
      </p:pic>
      <p:sp>
        <p:nvSpPr>
          <p:cNvPr id="68" name="TextBox 67">
            <a:extLst>
              <a:ext uri="{FF2B5EF4-FFF2-40B4-BE49-F238E27FC236}">
                <a16:creationId xmlns:a16="http://schemas.microsoft.com/office/drawing/2014/main" id="{F58261CF-DDF4-96D0-E2EB-C121DB044175}"/>
              </a:ext>
            </a:extLst>
          </p:cNvPr>
          <p:cNvSpPr txBox="1"/>
          <p:nvPr/>
        </p:nvSpPr>
        <p:spPr>
          <a:xfrm>
            <a:off x="17711281" y="6517598"/>
            <a:ext cx="1844159" cy="923330"/>
          </a:xfrm>
          <a:prstGeom prst="rect">
            <a:avLst/>
          </a:prstGeom>
          <a:noFill/>
        </p:spPr>
        <p:txBody>
          <a:bodyPr wrap="none" rtlCol="0">
            <a:spAutoFit/>
          </a:bodyPr>
          <a:lstStyle/>
          <a:p>
            <a:pPr algn="ctr"/>
            <a:r>
              <a:rPr lang="en-US" b="1" dirty="0"/>
              <a:t>Dr. Felisa Smith</a:t>
            </a:r>
          </a:p>
          <a:p>
            <a:pPr algn="ctr"/>
            <a:r>
              <a:rPr lang="en-US" b="1" dirty="0"/>
              <a:t>CSET</a:t>
            </a:r>
          </a:p>
          <a:p>
            <a:pPr algn="ctr"/>
            <a:r>
              <a:rPr lang="en-US" b="1" dirty="0"/>
              <a:t>Executive Council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500" fill="hold"/>
                                        <p:tgtEl>
                                          <p:spTgt spid="67"/>
                                        </p:tgtEl>
                                        <p:attrNameLst>
                                          <p:attrName>ppt_x</p:attrName>
                                        </p:attrNameLst>
                                      </p:cBhvr>
                                      <p:tavLst>
                                        <p:tav tm="0">
                                          <p:val>
                                            <p:strVal val="#ppt_x"/>
                                          </p:val>
                                        </p:tav>
                                        <p:tav tm="100000">
                                          <p:val>
                                            <p:strVal val="#ppt_x"/>
                                          </p:val>
                                        </p:tav>
                                      </p:tavLst>
                                    </p:anim>
                                    <p:anim calcmode="lin" valueType="num">
                                      <p:cBhvr additive="base">
                                        <p:cTn id="5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56" y="0"/>
            <a:ext cx="20103943" cy="11308257"/>
          </a:xfrm>
          <a:prstGeom prst="rect">
            <a:avLst/>
          </a:prstGeom>
        </p:spPr>
      </p:pic>
      <p:sp>
        <p:nvSpPr>
          <p:cNvPr id="4" name="object 4"/>
          <p:cNvSpPr txBox="1">
            <a:spLocks noGrp="1"/>
          </p:cNvSpPr>
          <p:nvPr>
            <p:ph type="title"/>
          </p:nvPr>
        </p:nvSpPr>
        <p:spPr>
          <a:xfrm>
            <a:off x="3417751" y="438227"/>
            <a:ext cx="12802979" cy="2970044"/>
          </a:xfrm>
          <a:prstGeom prst="rect">
            <a:avLst/>
          </a:prstGeom>
        </p:spPr>
        <p:txBody>
          <a:bodyPr vert="horz" wrap="square" lIns="0" tIns="15240" rIns="0" bIns="0" rtlCol="0">
            <a:spAutoFit/>
          </a:bodyPr>
          <a:lstStyle/>
          <a:p>
            <a:pPr marL="12700" algn="ctr">
              <a:lnSpc>
                <a:spcPct val="100000"/>
              </a:lnSpc>
              <a:spcBef>
                <a:spcPts val="120"/>
              </a:spcBef>
            </a:pPr>
            <a:r>
              <a:rPr lang="en-US" sz="9600" spc="10" dirty="0">
                <a:latin typeface="TradeGothic" panose="02000806040000020004"/>
              </a:rPr>
              <a:t>2023-2024 Faculty Senate Executive Committee</a:t>
            </a:r>
            <a:endParaRPr sz="9600" spc="10" dirty="0">
              <a:latin typeface="TradeGothic" panose="02000806040000020004"/>
            </a:endParaRPr>
          </a:p>
        </p:txBody>
      </p:sp>
      <p:grpSp>
        <p:nvGrpSpPr>
          <p:cNvPr id="7" name="object 7"/>
          <p:cNvGrpSpPr/>
          <p:nvPr/>
        </p:nvGrpSpPr>
        <p:grpSpPr>
          <a:xfrm>
            <a:off x="156" y="9048984"/>
            <a:ext cx="20104100" cy="2259330"/>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0D8805ED-728F-0479-F254-503B1C0140A1}"/>
              </a:ext>
            </a:extLst>
          </p:cNvPr>
          <p:cNvSpPr txBox="1"/>
          <p:nvPr/>
        </p:nvSpPr>
        <p:spPr>
          <a:xfrm>
            <a:off x="1167161" y="4028025"/>
            <a:ext cx="18012227" cy="4401205"/>
          </a:xfrm>
          <a:prstGeom prst="rect">
            <a:avLst/>
          </a:prstGeom>
          <a:noFill/>
        </p:spPr>
        <p:txBody>
          <a:bodyPr wrap="square" rtlCol="0">
            <a:spAutoFit/>
          </a:bodyPr>
          <a:lstStyle/>
          <a:p>
            <a:r>
              <a:rPr lang="en-US" sz="4000" dirty="0"/>
              <a:t>•</a:t>
            </a:r>
            <a:r>
              <a:rPr lang="en-US" dirty="0"/>
              <a:t>	</a:t>
            </a:r>
            <a:r>
              <a:rPr lang="en-US" sz="4000" dirty="0"/>
              <a:t>Constitution and Bylaws					Thomas Lewis (BUS)</a:t>
            </a:r>
          </a:p>
          <a:p>
            <a:r>
              <a:rPr lang="en-US" sz="4000" dirty="0"/>
              <a:t>•	Elections and Nominations				Michael Parker (CSET)</a:t>
            </a:r>
          </a:p>
          <a:p>
            <a:r>
              <a:rPr lang="en-US" sz="4000" dirty="0"/>
              <a:t>•	Faculty Evaluation Policies and Procedures 	Cynthia Burwell (EDU)</a:t>
            </a:r>
          </a:p>
          <a:p>
            <a:r>
              <a:rPr lang="en-US" sz="4000" dirty="0"/>
              <a:t>•	Faculty Handbook Revision				Cassandra Newby-Alexander (COLA)</a:t>
            </a:r>
          </a:p>
          <a:p>
            <a:r>
              <a:rPr lang="en-US" sz="4000" dirty="0"/>
              <a:t>•	Faculty Status and Welfare					Batrina Martin (CSET)</a:t>
            </a:r>
          </a:p>
          <a:p>
            <a:r>
              <a:rPr lang="en-US" sz="4000" dirty="0"/>
              <a:t>•	Grievance Advisory						Colita Fairfax (SWK)</a:t>
            </a:r>
          </a:p>
          <a:p>
            <a:r>
              <a:rPr lang="en-US" sz="4000" dirty="0"/>
              <a:t>•	Graduate School Representative			Timothy Goler (COLA)</a:t>
            </a:r>
          </a:p>
        </p:txBody>
      </p:sp>
    </p:spTree>
    <p:extLst>
      <p:ext uri="{BB962C8B-B14F-4D97-AF65-F5344CB8AC3E}">
        <p14:creationId xmlns:p14="http://schemas.microsoft.com/office/powerpoint/2010/main" val="101542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56" y="0"/>
            <a:ext cx="20103943" cy="11308257"/>
          </a:xfrm>
          <a:prstGeom prst="rect">
            <a:avLst/>
          </a:prstGeom>
        </p:spPr>
      </p:pic>
      <p:sp>
        <p:nvSpPr>
          <p:cNvPr id="4" name="object 4"/>
          <p:cNvSpPr txBox="1">
            <a:spLocks noGrp="1"/>
          </p:cNvSpPr>
          <p:nvPr>
            <p:ph type="title"/>
          </p:nvPr>
        </p:nvSpPr>
        <p:spPr>
          <a:xfrm>
            <a:off x="3650560" y="463459"/>
            <a:ext cx="12802979" cy="1492716"/>
          </a:xfrm>
          <a:prstGeom prst="rect">
            <a:avLst/>
          </a:prstGeom>
        </p:spPr>
        <p:txBody>
          <a:bodyPr vert="horz" wrap="square" lIns="0" tIns="15240" rIns="0" bIns="0" rtlCol="0">
            <a:spAutoFit/>
          </a:bodyPr>
          <a:lstStyle/>
          <a:p>
            <a:pPr marL="12700" algn="ctr">
              <a:lnSpc>
                <a:spcPct val="100000"/>
              </a:lnSpc>
              <a:spcBef>
                <a:spcPts val="120"/>
              </a:spcBef>
            </a:pPr>
            <a:r>
              <a:rPr lang="en-US" sz="9600" spc="10" dirty="0">
                <a:latin typeface="TradeGothic" panose="02000806040000020004"/>
              </a:rPr>
              <a:t>2023-2024 Faculty Senators</a:t>
            </a:r>
            <a:endParaRPr sz="9600" spc="10" dirty="0">
              <a:latin typeface="TradeGothic" panose="02000806040000020004"/>
            </a:endParaRPr>
          </a:p>
        </p:txBody>
      </p:sp>
      <p:grpSp>
        <p:nvGrpSpPr>
          <p:cNvPr id="7" name="object 7"/>
          <p:cNvGrpSpPr/>
          <p:nvPr/>
        </p:nvGrpSpPr>
        <p:grpSpPr>
          <a:xfrm>
            <a:off x="-633" y="10000342"/>
            <a:ext cx="20104734" cy="1309007"/>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6" name="Picture 5" descr="A close-up of a list&#10;&#10;Description automatically generated">
            <a:extLst>
              <a:ext uri="{FF2B5EF4-FFF2-40B4-BE49-F238E27FC236}">
                <a16:creationId xmlns:a16="http://schemas.microsoft.com/office/drawing/2014/main" id="{D2D58805-B5E7-6F9D-06F9-B39574E650BF}"/>
              </a:ext>
            </a:extLst>
          </p:cNvPr>
          <p:cNvPicPr>
            <a:picLocks noChangeAspect="1"/>
          </p:cNvPicPr>
          <p:nvPr/>
        </p:nvPicPr>
        <p:blipFill rotWithShape="1">
          <a:blip r:embed="rId16">
            <a:extLst>
              <a:ext uri="{28A0092B-C50C-407E-A947-70E740481C1C}">
                <a14:useLocalDpi xmlns:a14="http://schemas.microsoft.com/office/drawing/2010/main" val="0"/>
              </a:ext>
            </a:extLst>
          </a:blip>
          <a:srcRect l="11702" t="9579" r="7681" b="47202"/>
          <a:stretch/>
        </p:blipFill>
        <p:spPr>
          <a:xfrm>
            <a:off x="4280520" y="1992439"/>
            <a:ext cx="11542427" cy="8007903"/>
          </a:xfrm>
          <a:prstGeom prst="rect">
            <a:avLst/>
          </a:prstGeom>
        </p:spPr>
      </p:pic>
    </p:spTree>
    <p:extLst>
      <p:ext uri="{BB962C8B-B14F-4D97-AF65-F5344CB8AC3E}">
        <p14:creationId xmlns:p14="http://schemas.microsoft.com/office/powerpoint/2010/main" val="342083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56" y="0"/>
            <a:ext cx="20103943" cy="11308257"/>
          </a:xfrm>
          <a:prstGeom prst="rect">
            <a:avLst/>
          </a:prstGeom>
        </p:spPr>
      </p:pic>
      <p:sp>
        <p:nvSpPr>
          <p:cNvPr id="4" name="object 4"/>
          <p:cNvSpPr txBox="1">
            <a:spLocks noGrp="1"/>
          </p:cNvSpPr>
          <p:nvPr>
            <p:ph type="title"/>
          </p:nvPr>
        </p:nvSpPr>
        <p:spPr>
          <a:xfrm>
            <a:off x="3417751" y="438227"/>
            <a:ext cx="12802979" cy="1123384"/>
          </a:xfrm>
          <a:prstGeom prst="rect">
            <a:avLst/>
          </a:prstGeom>
        </p:spPr>
        <p:txBody>
          <a:bodyPr vert="horz" wrap="square" lIns="0" tIns="15240" rIns="0" bIns="0" rtlCol="0">
            <a:spAutoFit/>
          </a:bodyPr>
          <a:lstStyle/>
          <a:p>
            <a:pPr marL="12700" algn="ctr">
              <a:lnSpc>
                <a:spcPct val="100000"/>
              </a:lnSpc>
              <a:spcBef>
                <a:spcPts val="120"/>
              </a:spcBef>
            </a:pPr>
            <a:r>
              <a:rPr lang="en-US" sz="7200" spc="10" dirty="0">
                <a:latin typeface="TradeGothic" panose="02000806040000020004"/>
              </a:rPr>
              <a:t>2024-2025 Strategic Plan</a:t>
            </a:r>
            <a:endParaRPr sz="7200" spc="10" dirty="0">
              <a:latin typeface="TradeGothic" panose="02000806040000020004"/>
            </a:endParaRPr>
          </a:p>
        </p:txBody>
      </p:sp>
      <p:grpSp>
        <p:nvGrpSpPr>
          <p:cNvPr id="7" name="object 7"/>
          <p:cNvGrpSpPr/>
          <p:nvPr/>
        </p:nvGrpSpPr>
        <p:grpSpPr>
          <a:xfrm>
            <a:off x="156" y="9225886"/>
            <a:ext cx="20104100" cy="2082427"/>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0D8805ED-728F-0479-F254-503B1C0140A1}"/>
              </a:ext>
            </a:extLst>
          </p:cNvPr>
          <p:cNvSpPr txBox="1"/>
          <p:nvPr/>
        </p:nvSpPr>
        <p:spPr>
          <a:xfrm>
            <a:off x="1317840" y="1862220"/>
            <a:ext cx="18012227" cy="7725192"/>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n-US" sz="4000" b="1" dirty="0">
                <a:solidFill>
                  <a:prstClr val="black"/>
                </a:solidFill>
                <a:latin typeface="Calibri"/>
              </a:rPr>
              <a:t>Actualizing and Emphasizing Shared Governance</a:t>
            </a:r>
          </a:p>
          <a:p>
            <a:pPr marL="1200150" lvl="1" indent="-742950">
              <a:buFont typeface="Arial" panose="020B0604020202020204" pitchFamily="34" charset="0"/>
              <a:buChar char="•"/>
            </a:pPr>
            <a:r>
              <a:rPr lang="en-US" sz="3200" dirty="0"/>
              <a:t>"Shared governance" in higher education refers to structures and processes through which faculty, professional staff, administration, governing boards and, sometimes, students and staff participate in the development of policies and in decision-making that affect the institution</a:t>
            </a:r>
            <a:r>
              <a:rPr lang="en-US" dirty="0"/>
              <a:t>.</a:t>
            </a:r>
          </a:p>
          <a:p>
            <a:pPr marL="1200150" lvl="1" indent="-742950">
              <a:buFont typeface="Arial" panose="020B0604020202020204" pitchFamily="34" charset="0"/>
              <a:buChar char="•"/>
            </a:pPr>
            <a:r>
              <a:rPr lang="en-US" sz="3200" dirty="0"/>
              <a:t>It brings stakeholders together around passion for the institution and ensures the inclusion of a range of voices and ideas in the formulation of goals, priorities, and strategies.</a:t>
            </a:r>
            <a:endParaRPr lang="en-US" sz="3200" dirty="0">
              <a:solidFill>
                <a:prstClr val="black"/>
              </a:solidFill>
              <a:latin typeface="Calibri"/>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n-US" sz="4000" b="1" noProof="0" dirty="0">
                <a:solidFill>
                  <a:prstClr val="black"/>
                </a:solidFill>
                <a:latin typeface="Calibri"/>
              </a:rPr>
              <a:t>Examining and Incorporating </a:t>
            </a:r>
            <a:r>
              <a:rPr kumimoji="0" lang="en-US" sz="4000" b="1" i="0" u="none" strike="noStrike" kern="1200" cap="none" spc="0" normalizeH="0" baseline="0" noProof="0" dirty="0">
                <a:ln>
                  <a:noFill/>
                </a:ln>
                <a:solidFill>
                  <a:prstClr val="black"/>
                </a:solidFill>
                <a:effectLst/>
                <a:uLnTx/>
                <a:uFillTx/>
                <a:latin typeface="Calibri"/>
              </a:rPr>
              <a:t>Artificial</a:t>
            </a:r>
            <a:r>
              <a:rPr kumimoji="0" lang="en-US" sz="4000" b="1" i="0" u="none" strike="noStrike" kern="1200" cap="none" spc="0" normalizeH="0" noProof="0" dirty="0">
                <a:ln>
                  <a:noFill/>
                </a:ln>
                <a:solidFill>
                  <a:prstClr val="black"/>
                </a:solidFill>
                <a:effectLst/>
                <a:uLnTx/>
                <a:uFillTx/>
                <a:latin typeface="Calibri"/>
              </a:rPr>
              <a:t> Intelligence in the Learning Experience</a:t>
            </a:r>
          </a:p>
          <a:p>
            <a:pPr marL="1200150" lvl="1" indent="-742950">
              <a:buFont typeface="Arial" panose="020B0604020202020204" pitchFamily="34" charset="0"/>
              <a:buChar char="•"/>
            </a:pPr>
            <a:r>
              <a:rPr lang="en-US" sz="3200" i="1" dirty="0">
                <a:solidFill>
                  <a:prstClr val="black"/>
                </a:solidFill>
              </a:rPr>
              <a:t>Assessment:</a:t>
            </a:r>
            <a:r>
              <a:rPr lang="en-US" sz="3200" b="1" dirty="0">
                <a:solidFill>
                  <a:prstClr val="black"/>
                </a:solidFill>
              </a:rPr>
              <a:t> </a:t>
            </a:r>
            <a:r>
              <a:rPr lang="en-US" sz="3200" dirty="0">
                <a:solidFill>
                  <a:prstClr val="black"/>
                </a:solidFill>
              </a:rPr>
              <a:t>The rise of AI will inspire the revision and rethinking of teaching and assessment methods. Faculty can use AI platforms to diversify student assessments, including formative, normative, and ipsative evaluations. </a:t>
            </a:r>
          </a:p>
          <a:p>
            <a:pPr marL="1200150" lvl="1" indent="-742950">
              <a:buFont typeface="Arial" panose="020B0604020202020204" pitchFamily="34" charset="0"/>
              <a:buChar char="•"/>
            </a:pPr>
            <a:r>
              <a:rPr lang="en-US" sz="3200" i="1" dirty="0">
                <a:solidFill>
                  <a:srgbClr val="1B1B1B"/>
                </a:solidFill>
                <a:latin typeface="Eina03-Regular"/>
              </a:rPr>
              <a:t>Critical Thinking: </a:t>
            </a:r>
            <a:r>
              <a:rPr lang="en-US" sz="3200" dirty="0">
                <a:solidFill>
                  <a:srgbClr val="1B1B1B"/>
                </a:solidFill>
                <a:latin typeface="Eina03-Regular"/>
              </a:rPr>
              <a:t>Using AI as a complementary tool may improve students’ learning process while challenging their critical thinking abilities. </a:t>
            </a:r>
          </a:p>
          <a:p>
            <a:pPr marL="1200150" lvl="1" indent="-742950">
              <a:buFont typeface="Arial" panose="020B0604020202020204" pitchFamily="34" charset="0"/>
              <a:buChar char="•"/>
            </a:pPr>
            <a:r>
              <a:rPr lang="en-US" sz="3200" i="1" dirty="0">
                <a:solidFill>
                  <a:srgbClr val="1B1B1B"/>
                </a:solidFill>
                <a:latin typeface="Eina03-Regular"/>
              </a:rPr>
              <a:t>Adaptability:</a:t>
            </a:r>
            <a:r>
              <a:rPr lang="en-US" sz="3200" dirty="0">
                <a:solidFill>
                  <a:srgbClr val="1B1B1B"/>
                </a:solidFill>
                <a:latin typeface="Eina03-Regular"/>
              </a:rPr>
              <a:t> There is an urgent need to prepare the future users, designers, and shapers of these technologies to keep up with the pace of change. An essential part of teaching students to use AI is to introduce them to new platforms and functionalities as these innovations arise.</a:t>
            </a:r>
            <a:endParaRPr lang="en-US" sz="3200" dirty="0">
              <a:solidFill>
                <a:prstClr val="black"/>
              </a:solidFill>
            </a:endParaRPr>
          </a:p>
        </p:txBody>
      </p:sp>
    </p:spTree>
    <p:extLst>
      <p:ext uri="{BB962C8B-B14F-4D97-AF65-F5344CB8AC3E}">
        <p14:creationId xmlns:p14="http://schemas.microsoft.com/office/powerpoint/2010/main" val="17585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479" y="1093"/>
            <a:ext cx="20103943" cy="11308257"/>
          </a:xfrm>
          <a:prstGeom prst="rect">
            <a:avLst/>
          </a:prstGeom>
        </p:spPr>
      </p:pic>
      <p:sp>
        <p:nvSpPr>
          <p:cNvPr id="4" name="object 4"/>
          <p:cNvSpPr txBox="1">
            <a:spLocks noGrp="1"/>
          </p:cNvSpPr>
          <p:nvPr>
            <p:ph type="title"/>
          </p:nvPr>
        </p:nvSpPr>
        <p:spPr>
          <a:xfrm>
            <a:off x="3650002" y="908107"/>
            <a:ext cx="12802979" cy="1123384"/>
          </a:xfrm>
          <a:prstGeom prst="rect">
            <a:avLst/>
          </a:prstGeom>
        </p:spPr>
        <p:txBody>
          <a:bodyPr vert="horz" wrap="square" lIns="0" tIns="15240" rIns="0" bIns="0" rtlCol="0">
            <a:spAutoFit/>
          </a:bodyPr>
          <a:lstStyle/>
          <a:p>
            <a:pPr marL="12700" algn="ctr">
              <a:lnSpc>
                <a:spcPct val="100000"/>
              </a:lnSpc>
              <a:spcBef>
                <a:spcPts val="120"/>
              </a:spcBef>
            </a:pPr>
            <a:r>
              <a:rPr lang="en-US" sz="7200" spc="10" dirty="0">
                <a:latin typeface="TradeGothic" panose="02000806040000020004"/>
              </a:rPr>
              <a:t>2024-2025 Strategic Plan</a:t>
            </a:r>
            <a:endParaRPr sz="7200" spc="10" dirty="0">
              <a:latin typeface="TradeGothic" panose="02000806040000020004"/>
            </a:endParaRPr>
          </a:p>
        </p:txBody>
      </p:sp>
      <p:grpSp>
        <p:nvGrpSpPr>
          <p:cNvPr id="7" name="object 7"/>
          <p:cNvGrpSpPr/>
          <p:nvPr/>
        </p:nvGrpSpPr>
        <p:grpSpPr>
          <a:xfrm>
            <a:off x="156" y="9048984"/>
            <a:ext cx="20104100" cy="2259330"/>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0D8805ED-728F-0479-F254-503B1C0140A1}"/>
              </a:ext>
            </a:extLst>
          </p:cNvPr>
          <p:cNvSpPr txBox="1"/>
          <p:nvPr/>
        </p:nvSpPr>
        <p:spPr>
          <a:xfrm>
            <a:off x="1167161" y="2832284"/>
            <a:ext cx="18012227" cy="5139869"/>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AutoNum type="arabicPeriod" startAt="3"/>
              <a:tabLst/>
              <a:defRPr/>
            </a:pPr>
            <a:r>
              <a:rPr lang="en-US" sz="4000" b="1" baseline="0" dirty="0">
                <a:solidFill>
                  <a:prstClr val="black"/>
                </a:solidFill>
                <a:latin typeface="Calibri"/>
              </a:rPr>
              <a:t>Increase</a:t>
            </a:r>
            <a:r>
              <a:rPr lang="en-US" sz="4000" b="1" dirty="0">
                <a:solidFill>
                  <a:prstClr val="black"/>
                </a:solidFill>
                <a:latin typeface="Calibri"/>
              </a:rPr>
              <a:t> Faculty Unity across Disciplines</a:t>
            </a:r>
          </a:p>
          <a:p>
            <a:pPr marL="971550" lvl="1" indent="-514350">
              <a:buFont typeface="Arial" panose="020B0604020202020204" pitchFamily="34" charset="0"/>
              <a:buChar char="•"/>
            </a:pPr>
            <a:r>
              <a:rPr lang="en-US" sz="3200" dirty="0">
                <a:latin typeface="Aptos" panose="020B0004020202020204" pitchFamily="34" charset="0"/>
                <a:ea typeface="Aptos" panose="020B0004020202020204" pitchFamily="34" charset="0"/>
                <a:cs typeface="Aptos" panose="020B0004020202020204" pitchFamily="34" charset="0"/>
              </a:rPr>
              <a:t>Faculty Unity is needed to focus on having a unified voice for advocacy of mutual issues, collaborative efforts, and mutual support.</a:t>
            </a:r>
          </a:p>
          <a:p>
            <a:pPr marL="971550" lvl="1" indent="-514350">
              <a:buFont typeface="Arial" panose="020B0604020202020204" pitchFamily="34" charset="0"/>
              <a:buChar char="•"/>
            </a:pPr>
            <a:r>
              <a:rPr lang="en-US" sz="3200" dirty="0">
                <a:latin typeface="Aptos" panose="020B0004020202020204" pitchFamily="34" charset="0"/>
                <a:ea typeface="Aptos" panose="020B0004020202020204" pitchFamily="34" charset="0"/>
                <a:cs typeface="Aptos" panose="020B0004020202020204" pitchFamily="34" charset="0"/>
              </a:rPr>
              <a:t>The FS Executive Committee had planned different strategies, activities and support initiatives but we are uncertain if they can happen since our budget proposal was unilaterally denied.</a:t>
            </a:r>
          </a:p>
          <a:p>
            <a:pPr lvl="1"/>
            <a:endParaRPr lang="en-US" sz="3200" b="1" i="1" dirty="0">
              <a:solidFill>
                <a:prstClr val="black"/>
              </a:solidFill>
              <a:latin typeface="Aptos" panose="020B0004020202020204" pitchFamily="34" charset="0"/>
            </a:endParaRPr>
          </a:p>
          <a:p>
            <a:pPr lvl="1"/>
            <a:endParaRPr lang="en-US" sz="3200" b="1" i="1" dirty="0">
              <a:solidFill>
                <a:prstClr val="black"/>
              </a:solidFill>
              <a:latin typeface="Aptos" panose="020B0004020202020204" pitchFamily="34" charset="0"/>
            </a:endParaRPr>
          </a:p>
          <a:p>
            <a:pPr lvl="1"/>
            <a:endParaRPr lang="en-US" sz="3200" b="1" i="1" dirty="0">
              <a:solidFill>
                <a:prstClr val="black"/>
              </a:solidFill>
              <a:latin typeface="Aptos" panose="020B0004020202020204" pitchFamily="34" charset="0"/>
            </a:endParaRPr>
          </a:p>
          <a:p>
            <a:pPr lvl="1"/>
            <a:endParaRPr lang="en-US" sz="3200" b="1" i="1" dirty="0">
              <a:solidFill>
                <a:prstClr val="black"/>
              </a:solidFill>
              <a:latin typeface="Aptos" panose="020B0004020202020204" pitchFamily="34" charset="0"/>
            </a:endParaRPr>
          </a:p>
          <a:p>
            <a:pPr lvl="1" algn="ctr"/>
            <a:r>
              <a:rPr lang="en-US" sz="3200" b="1" i="1" dirty="0">
                <a:latin typeface="Aptos" panose="020B0004020202020204" pitchFamily="34" charset="0"/>
              </a:rPr>
              <a:t>Plans for these strategic initiatives may alter depending on University support.</a:t>
            </a:r>
            <a:endParaRPr kumimoji="0" lang="en-US" sz="4000" b="1" i="1"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11286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E0CDB-B6A8-F533-889A-7D65AD1A0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C81C10-0EB9-766B-7002-71F9D5FB1016}"/>
              </a:ext>
            </a:extLst>
          </p:cNvPr>
          <p:cNvSpPr>
            <a:spLocks noGrp="1"/>
          </p:cNvSpPr>
          <p:nvPr>
            <p:ph type="title"/>
          </p:nvPr>
        </p:nvSpPr>
        <p:spPr>
          <a:xfrm>
            <a:off x="1005205" y="527627"/>
            <a:ext cx="18226691" cy="1389097"/>
          </a:xfrm>
        </p:spPr>
        <p:txBody>
          <a:bodyPr/>
          <a:lstStyle/>
          <a:p>
            <a:pPr algn="ctr"/>
            <a:r>
              <a:rPr lang="en-US" sz="7200" spc="10" dirty="0">
                <a:solidFill>
                  <a:srgbClr val="FFC000"/>
                </a:solidFill>
                <a:latin typeface="TradeGothic" panose="02000806040000020004"/>
              </a:rPr>
              <a:t>Other Accomplishments</a:t>
            </a:r>
            <a:br>
              <a:rPr lang="en-US" sz="7200" spc="10" dirty="0">
                <a:solidFill>
                  <a:srgbClr val="FFC000"/>
                </a:solidFill>
                <a:latin typeface="TradeGothic" panose="02000806040000020004"/>
              </a:rPr>
            </a:br>
            <a:endParaRPr lang="en-US" dirty="0">
              <a:solidFill>
                <a:srgbClr val="FF0000"/>
              </a:solidFill>
            </a:endParaRPr>
          </a:p>
        </p:txBody>
      </p:sp>
      <p:sp>
        <p:nvSpPr>
          <p:cNvPr id="3" name="Text Placeholder 2">
            <a:extLst>
              <a:ext uri="{FF2B5EF4-FFF2-40B4-BE49-F238E27FC236}">
                <a16:creationId xmlns:a16="http://schemas.microsoft.com/office/drawing/2014/main" id="{A1B6C4F9-23D8-3F48-E74F-187083903301}"/>
              </a:ext>
            </a:extLst>
          </p:cNvPr>
          <p:cNvSpPr>
            <a:spLocks noGrp="1"/>
          </p:cNvSpPr>
          <p:nvPr>
            <p:ph type="body" idx="1"/>
          </p:nvPr>
        </p:nvSpPr>
        <p:spPr>
          <a:xfrm>
            <a:off x="578896" y="1916724"/>
            <a:ext cx="19079307" cy="8539454"/>
          </a:xfrm>
        </p:spPr>
        <p:txBody>
          <a:bodyPr/>
          <a:lstStyle/>
          <a:p>
            <a:pPr marL="761365" marR="0" indent="-685800" algn="l" eaLnBrk="0" hangingPunct="0">
              <a:spcBef>
                <a:spcPts val="900"/>
              </a:spcBef>
              <a:spcAft>
                <a:spcPts val="0"/>
              </a:spcAft>
              <a:buFont typeface="Wingdings" panose="05000000000000000000" pitchFamily="2" charset="2"/>
              <a:buChar char="Ø"/>
            </a:pPr>
            <a:r>
              <a:rPr lang="en-US" sz="4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Had 100% Departmental participation</a:t>
            </a:r>
          </a:p>
          <a:p>
            <a:pPr marL="761365" marR="0" indent="-685800" algn="l" eaLnBrk="0" hangingPunct="0">
              <a:spcBef>
                <a:spcPts val="900"/>
              </a:spcBef>
              <a:spcAft>
                <a:spcPts val="0"/>
              </a:spcAft>
              <a:buFont typeface="Wingdings" panose="05000000000000000000" pitchFamily="2" charset="2"/>
              <a:buChar char="Ø"/>
            </a:pPr>
            <a:r>
              <a:rPr lang="en-US" sz="4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Reestablished the </a:t>
            </a:r>
            <a:r>
              <a:rPr lang="en-US" sz="4000" dirty="0">
                <a:solidFill>
                  <a:schemeClr val="bg1">
                    <a:lumMod val="95000"/>
                  </a:schemeClr>
                </a:solidFill>
                <a:latin typeface="Google Sans"/>
              </a:rPr>
              <a:t>American Association of University Professors (</a:t>
            </a:r>
            <a:r>
              <a:rPr lang="en-US" sz="4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AAUP) membership (Dr. Batrina Martin)</a:t>
            </a:r>
          </a:p>
          <a:p>
            <a:pPr marL="761365" marR="0" indent="-685800" algn="l" eaLnBrk="0" hangingPunct="0">
              <a:spcBef>
                <a:spcPts val="900"/>
              </a:spcBef>
              <a:spcAft>
                <a:spcPts val="0"/>
              </a:spcAft>
              <a:buFont typeface="Wingdings" panose="05000000000000000000" pitchFamily="2" charset="2"/>
              <a:buChar char="Ø"/>
            </a:pPr>
            <a:r>
              <a:rPr lang="en-US" sz="4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Created the first ever NSU Faculty Senate AI Task Force (Dr. Claude Turner)</a:t>
            </a:r>
          </a:p>
          <a:p>
            <a:pPr marL="761365" marR="0" indent="-685800" algn="l" eaLnBrk="0" hangingPunct="0">
              <a:spcBef>
                <a:spcPts val="900"/>
              </a:spcBef>
              <a:spcAft>
                <a:spcPts val="0"/>
              </a:spcAft>
              <a:buFont typeface="Wingdings" panose="05000000000000000000" pitchFamily="2" charset="2"/>
              <a:buChar char="Ø"/>
            </a:pPr>
            <a:r>
              <a:rPr lang="en-US" sz="4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Strengthened and reinvigorated our relationship with the Virginia Faculty Senate</a:t>
            </a:r>
          </a:p>
          <a:p>
            <a:pPr marL="761365" marR="0" indent="-685800" algn="l" eaLnBrk="0" hangingPunct="0">
              <a:spcBef>
                <a:spcPts val="900"/>
              </a:spcBef>
              <a:spcAft>
                <a:spcPts val="0"/>
              </a:spcAft>
              <a:buFont typeface="Wingdings" panose="05000000000000000000" pitchFamily="2" charset="2"/>
              <a:buChar char="Ø"/>
            </a:pPr>
            <a:r>
              <a:rPr lang="en-US" sz="4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Finally secured an office space</a:t>
            </a:r>
          </a:p>
          <a:p>
            <a:pPr marL="761365" marR="0" indent="-685800" algn="l" eaLnBrk="0" hangingPunct="0">
              <a:spcBef>
                <a:spcPts val="900"/>
              </a:spcBef>
              <a:spcAft>
                <a:spcPts val="0"/>
              </a:spcAft>
              <a:buFont typeface="Wingdings" panose="05000000000000000000" pitchFamily="2" charset="2"/>
              <a:buChar char="Ø"/>
            </a:pPr>
            <a:r>
              <a:rPr lang="en-US" sz="4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Strengthened alliances across campus</a:t>
            </a:r>
          </a:p>
          <a:p>
            <a:pPr marL="1218565" lvl="1" indent="-685800" algn="l" eaLnBrk="0" hangingPunct="0">
              <a:spcBef>
                <a:spcPts val="900"/>
              </a:spcBef>
              <a:buFont typeface="Wingdings" panose="05000000000000000000" pitchFamily="2" charset="2"/>
              <a:buChar char="Ø"/>
            </a:pPr>
            <a:r>
              <a:rPr lang="en-US" sz="4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Police Department</a:t>
            </a:r>
          </a:p>
          <a:p>
            <a:pPr marL="1218565" lvl="1" indent="-685800" algn="l" eaLnBrk="0" hangingPunct="0">
              <a:spcBef>
                <a:spcPts val="900"/>
              </a:spcBef>
              <a:buFont typeface="Wingdings" panose="05000000000000000000" pitchFamily="2" charset="2"/>
              <a:buChar char="Ø"/>
            </a:pPr>
            <a:r>
              <a:rPr lang="en-US" sz="4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Library Services</a:t>
            </a:r>
          </a:p>
          <a:p>
            <a:pPr marL="1218565" lvl="1" indent="-685800" algn="l" eaLnBrk="0" hangingPunct="0">
              <a:spcBef>
                <a:spcPts val="900"/>
              </a:spcBef>
              <a:buFont typeface="Wingdings" panose="05000000000000000000" pitchFamily="2" charset="2"/>
              <a:buChar char="Ø"/>
            </a:pPr>
            <a:r>
              <a:rPr lang="en-US" sz="4000" dirty="0">
                <a:solidFill>
                  <a:schemeClr val="bg1">
                    <a:lumMod val="95000"/>
                  </a:schemeClr>
                </a:solidFill>
                <a:latin typeface="Times New Roman" panose="02020603050405020304" pitchFamily="18" charset="0"/>
                <a:ea typeface="Aptos" panose="020B0004020202020204" pitchFamily="34" charset="0"/>
                <a:cs typeface="Times New Roman" panose="02020603050405020304" pitchFamily="18" charset="0"/>
              </a:rPr>
              <a:t>Access and Equal Opportunity </a:t>
            </a:r>
            <a:endParaRPr lang="en-US" sz="40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761365" marR="0" indent="-685800" algn="l" eaLnBrk="0" hangingPunct="0">
              <a:spcBef>
                <a:spcPts val="900"/>
              </a:spcBef>
              <a:spcAft>
                <a:spcPts val="0"/>
              </a:spcAft>
              <a:buFont typeface="Wingdings" panose="05000000000000000000" pitchFamily="2" charset="2"/>
              <a:buChar char="Ø"/>
            </a:pPr>
            <a:r>
              <a:rPr lang="en-US" sz="4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Completed one faculty grievance</a:t>
            </a:r>
          </a:p>
          <a:p>
            <a:pPr marL="761365" marR="57785" indent="-685800" algn="l" eaLnBrk="0" hangingPunct="0">
              <a:lnSpc>
                <a:spcPct val="107000"/>
              </a:lnSpc>
              <a:spcBef>
                <a:spcPts val="910"/>
              </a:spcBef>
              <a:spcAft>
                <a:spcPts val="0"/>
              </a:spcAft>
              <a:buFont typeface="Wingdings" panose="05000000000000000000" pitchFamily="2" charset="2"/>
              <a:buChar char="Ø"/>
            </a:pPr>
            <a:r>
              <a:rPr lang="en-US" sz="40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Initiated the faculty and staff town hall</a:t>
            </a:r>
            <a:r>
              <a:rPr lang="en-US" sz="40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with over 500 in attendance </a:t>
            </a:r>
          </a:p>
        </p:txBody>
      </p:sp>
    </p:spTree>
    <p:extLst>
      <p:ext uri="{BB962C8B-B14F-4D97-AF65-F5344CB8AC3E}">
        <p14:creationId xmlns:p14="http://schemas.microsoft.com/office/powerpoint/2010/main" val="352103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6" end="6"/>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7" end="7"/>
                                            </p:txEl>
                                          </p:spTgt>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p:cTn id="6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8" end="8"/>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p:cTn id="73"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4"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5"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6" dur="1000"/>
                                        <p:tgtEl>
                                          <p:spTgt spid="3">
                                            <p:txEl>
                                              <p:pRg st="9" end="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anim calcmode="lin" valueType="num">
                                      <p:cBhvr>
                                        <p:cTn id="81"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2"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3"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4"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FE4B9-FB62-D3BB-5C9D-459DD4F5E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12970-DEA5-2AA6-DDEB-04BFDCB657F5}"/>
              </a:ext>
            </a:extLst>
          </p:cNvPr>
          <p:cNvSpPr>
            <a:spLocks noGrp="1"/>
          </p:cNvSpPr>
          <p:nvPr>
            <p:ph type="title"/>
          </p:nvPr>
        </p:nvSpPr>
        <p:spPr>
          <a:xfrm>
            <a:off x="1005205" y="527627"/>
            <a:ext cx="18226691" cy="2246769"/>
          </a:xfrm>
        </p:spPr>
        <p:txBody>
          <a:bodyPr/>
          <a:lstStyle/>
          <a:p>
            <a:pPr algn="ctr"/>
            <a:r>
              <a:rPr lang="en-US" sz="7200" spc="10" dirty="0">
                <a:solidFill>
                  <a:srgbClr val="FFC000"/>
                </a:solidFill>
                <a:latin typeface="TradeGothic" panose="02000806040000020004"/>
              </a:rPr>
              <a:t>Other Accomplishments (</a:t>
            </a:r>
            <a:r>
              <a:rPr lang="en-US" sz="7200" spc="10" dirty="0" err="1">
                <a:solidFill>
                  <a:srgbClr val="FFC000"/>
                </a:solidFill>
                <a:latin typeface="TradeGothic" panose="02000806040000020004"/>
              </a:rPr>
              <a:t>con’t</a:t>
            </a:r>
            <a:r>
              <a:rPr lang="en-US" sz="7200" spc="10" dirty="0">
                <a:solidFill>
                  <a:srgbClr val="FFC000"/>
                </a:solidFill>
                <a:latin typeface="TradeGothic" panose="02000806040000020004"/>
              </a:rPr>
              <a:t>)</a:t>
            </a:r>
            <a:br>
              <a:rPr lang="en-US" sz="7200" spc="10" dirty="0">
                <a:solidFill>
                  <a:srgbClr val="FFC000"/>
                </a:solidFill>
                <a:latin typeface="TradeGothic" panose="02000806040000020004"/>
              </a:rPr>
            </a:br>
            <a:endParaRPr lang="en-US" dirty="0">
              <a:solidFill>
                <a:srgbClr val="FF0000"/>
              </a:solidFill>
            </a:endParaRPr>
          </a:p>
        </p:txBody>
      </p:sp>
      <p:sp>
        <p:nvSpPr>
          <p:cNvPr id="3" name="Text Placeholder 2">
            <a:extLst>
              <a:ext uri="{FF2B5EF4-FFF2-40B4-BE49-F238E27FC236}">
                <a16:creationId xmlns:a16="http://schemas.microsoft.com/office/drawing/2014/main" id="{9E39EDCD-3DAF-BA59-FEC7-D5F600C3DE4A}"/>
              </a:ext>
            </a:extLst>
          </p:cNvPr>
          <p:cNvSpPr>
            <a:spLocks noGrp="1"/>
          </p:cNvSpPr>
          <p:nvPr>
            <p:ph type="body" idx="1"/>
          </p:nvPr>
        </p:nvSpPr>
        <p:spPr>
          <a:xfrm>
            <a:off x="578896" y="2184354"/>
            <a:ext cx="19079307" cy="8135882"/>
          </a:xfrm>
        </p:spPr>
        <p:txBody>
          <a:bodyPr/>
          <a:lstStyle/>
          <a:p>
            <a:pPr marL="761365" marR="57785" lvl="0" indent="-685800" algn="l" defTabSz="914400" eaLnBrk="0" fontAlgn="auto" latinLnBrk="0" hangingPunct="0">
              <a:lnSpc>
                <a:spcPct val="107000"/>
              </a:lnSpc>
              <a:spcBef>
                <a:spcPts val="910"/>
              </a:spcBef>
              <a:spcAft>
                <a:spcPts val="0"/>
              </a:spcAft>
              <a:buClrTx/>
              <a:buSzTx/>
              <a:buFont typeface="Wingdings" panose="05000000000000000000" pitchFamily="2" charset="2"/>
              <a:buChar char="Ø"/>
              <a:tabLst/>
              <a:defRPr/>
            </a:pPr>
            <a:r>
              <a:rPr lang="en-US" sz="4000" dirty="0">
                <a:solidFill>
                  <a:prstClr val="white">
                    <a:lumMod val="95000"/>
                  </a:prst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Activated all the University Committees</a:t>
            </a:r>
          </a:p>
          <a:p>
            <a:pPr marL="761365" marR="57785" lvl="0" indent="-685800" algn="l" defTabSz="914400" eaLnBrk="0" fontAlgn="auto" latinLnBrk="0" hangingPunct="0">
              <a:lnSpc>
                <a:spcPct val="107000"/>
              </a:lnSpc>
              <a:spcBef>
                <a:spcPts val="910"/>
              </a:spcBef>
              <a:spcAft>
                <a:spcPts val="0"/>
              </a:spcAft>
              <a:buClrTx/>
              <a:buSzTx/>
              <a:buFont typeface="Wingdings" panose="05000000000000000000" pitchFamily="2" charset="2"/>
              <a:buChar char="Ø"/>
              <a:tabLst/>
              <a:defRPr/>
            </a:pPr>
            <a:r>
              <a:rPr lang="en-US" sz="4000" dirty="0">
                <a:solidFill>
                  <a:prstClr val="white">
                    <a:lumMod val="95000"/>
                  </a:prst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Submitted Handbook Revisions</a:t>
            </a:r>
          </a:p>
          <a:p>
            <a:pPr marL="761365" marR="57785" lvl="0" indent="-685800" algn="l" defTabSz="914400" eaLnBrk="0" fontAlgn="auto" latinLnBrk="0" hangingPunct="0">
              <a:lnSpc>
                <a:spcPct val="107000"/>
              </a:lnSpc>
              <a:spcBef>
                <a:spcPts val="910"/>
              </a:spcBef>
              <a:spcAft>
                <a:spcPts val="0"/>
              </a:spcAft>
              <a:buClrTx/>
              <a:buSzTx/>
              <a:buFont typeface="Wingdings" panose="05000000000000000000" pitchFamily="2" charset="2"/>
              <a:buChar char="Ø"/>
              <a:tabLst/>
              <a:defRPr/>
            </a:pPr>
            <a:r>
              <a:rPr lang="en-US" sz="4000" dirty="0">
                <a:solidFill>
                  <a:prstClr val="white">
                    <a:lumMod val="95000"/>
                  </a:prst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Held 2025 FS Elections, including Departmental Senate representation</a:t>
            </a:r>
          </a:p>
          <a:p>
            <a:pPr marL="761365" marR="57785" lvl="0" indent="-685800" algn="l" defTabSz="914400" eaLnBrk="0" fontAlgn="auto" latinLnBrk="0" hangingPunct="0">
              <a:lnSpc>
                <a:spcPct val="107000"/>
              </a:lnSpc>
              <a:spcBef>
                <a:spcPts val="910"/>
              </a:spcBef>
              <a:spcAft>
                <a:spcPts val="0"/>
              </a:spcAft>
              <a:buClrTx/>
              <a:buSzTx/>
              <a:buFont typeface="Wingdings" panose="05000000000000000000" pitchFamily="2" charset="2"/>
              <a:buChar char="Ø"/>
              <a:tabLst/>
              <a:defRPr/>
            </a:pPr>
            <a:r>
              <a:rPr lang="en-US" sz="4000" dirty="0">
                <a:solidFill>
                  <a:prstClr val="white">
                    <a:lumMod val="95000"/>
                  </a:prst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Sabbatical Program approved, still waiting on the application approval</a:t>
            </a:r>
          </a:p>
          <a:p>
            <a:pPr marL="761365" marR="57785" lvl="0" indent="-685800" algn="l" defTabSz="914400" eaLnBrk="0" fontAlgn="auto" latinLnBrk="0" hangingPunct="0">
              <a:lnSpc>
                <a:spcPct val="107000"/>
              </a:lnSpc>
              <a:spcBef>
                <a:spcPts val="910"/>
              </a:spcBef>
              <a:spcAft>
                <a:spcPts val="0"/>
              </a:spcAft>
              <a:buClrTx/>
              <a:buSzTx/>
              <a:buFont typeface="Wingdings" panose="05000000000000000000" pitchFamily="2" charset="2"/>
              <a:buChar char="Ø"/>
              <a:tabLst/>
              <a:defRPr/>
            </a:pPr>
            <a:r>
              <a:rPr lang="en-US" sz="4000" dirty="0">
                <a:solidFill>
                  <a:prstClr val="white">
                    <a:lumMod val="95000"/>
                  </a:prst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Worked with the Provost on serious issues with the Academic Calendar</a:t>
            </a:r>
          </a:p>
          <a:p>
            <a:pPr marL="1218565" marR="57785" lvl="1" indent="-685800" algn="l" eaLnBrk="0" hangingPunct="0">
              <a:lnSpc>
                <a:spcPct val="107000"/>
              </a:lnSpc>
              <a:spcBef>
                <a:spcPts val="910"/>
              </a:spcBef>
              <a:buFont typeface="Wingdings" panose="05000000000000000000" pitchFamily="2" charset="2"/>
              <a:buChar char="Ø"/>
            </a:pPr>
            <a:r>
              <a:rPr lang="en-US" sz="4000" dirty="0">
                <a:solidFill>
                  <a:prstClr val="white">
                    <a:lumMod val="95000"/>
                  </a:prst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Assisted in forming and participated on the reinvigorated Academic Calendar Committee</a:t>
            </a:r>
          </a:p>
          <a:p>
            <a:pPr marL="761365" marR="57785" indent="-685800" algn="l" eaLnBrk="0" hangingPunct="0">
              <a:lnSpc>
                <a:spcPct val="107000"/>
              </a:lnSpc>
              <a:spcBef>
                <a:spcPts val="910"/>
              </a:spcBef>
              <a:buFont typeface="Wingdings" panose="05000000000000000000" pitchFamily="2" charset="2"/>
              <a:buChar char="Ø"/>
            </a:pPr>
            <a:r>
              <a:rPr lang="en-US" sz="4000" dirty="0">
                <a:solidFill>
                  <a:prstClr val="white">
                    <a:lumMod val="95000"/>
                  </a:prst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Continue to raise serious concerns regarding Accounts Payable about the travel reimbursement process and paying outside businesses for rendered services</a:t>
            </a:r>
          </a:p>
          <a:p>
            <a:pPr marL="1218565" marR="57785" lvl="1" indent="-685800" algn="l" eaLnBrk="0" hangingPunct="0">
              <a:lnSpc>
                <a:spcPct val="107000"/>
              </a:lnSpc>
              <a:spcBef>
                <a:spcPts val="910"/>
              </a:spcBef>
              <a:buFont typeface="Wingdings" panose="05000000000000000000" pitchFamily="2" charset="2"/>
              <a:buChar char="Ø"/>
            </a:pPr>
            <a:r>
              <a:rPr lang="en-US" sz="4000" dirty="0">
                <a:solidFill>
                  <a:prstClr val="white">
                    <a:lumMod val="95000"/>
                  </a:prst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Special Thank you to Ms. Derika Burgess for assisting us with this matter</a:t>
            </a:r>
          </a:p>
          <a:p>
            <a:pPr marL="761365" marR="57785" lvl="0" indent="-685800" algn="l" defTabSz="914400" eaLnBrk="0" fontAlgn="auto" latinLnBrk="0" hangingPunct="0">
              <a:lnSpc>
                <a:spcPct val="107000"/>
              </a:lnSpc>
              <a:spcBef>
                <a:spcPts val="910"/>
              </a:spcBef>
              <a:spcAft>
                <a:spcPts val="0"/>
              </a:spcAft>
              <a:buClrTx/>
              <a:buSzTx/>
              <a:buFont typeface="Wingdings" panose="05000000000000000000" pitchFamily="2" charset="2"/>
              <a:buChar char="Ø"/>
              <a:tabLst/>
              <a:defRPr/>
            </a:pPr>
            <a:r>
              <a:rPr lang="en-US" sz="4000" dirty="0">
                <a:solidFill>
                  <a:prstClr val="white">
                    <a:lumMod val="95000"/>
                  </a:prst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Any many other accomplishments</a:t>
            </a:r>
            <a:endParaRPr lang="en-US" dirty="0"/>
          </a:p>
        </p:txBody>
      </p:sp>
    </p:spTree>
    <p:extLst>
      <p:ext uri="{BB962C8B-B14F-4D97-AF65-F5344CB8AC3E}">
        <p14:creationId xmlns:p14="http://schemas.microsoft.com/office/powerpoint/2010/main" val="236020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6" end="6"/>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p:cTn id="6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868447-1584-BEBD-AC38-18FCD539C31E}"/>
              </a:ext>
            </a:extLst>
          </p:cNvPr>
          <p:cNvSpPr>
            <a:spLocks noGrp="1"/>
          </p:cNvSpPr>
          <p:nvPr>
            <p:ph type="body" idx="1"/>
          </p:nvPr>
        </p:nvSpPr>
        <p:spPr>
          <a:xfrm>
            <a:off x="1005204" y="1540154"/>
            <a:ext cx="18093690" cy="7700506"/>
          </a:xfrm>
        </p:spPr>
        <p:txBody>
          <a:bodyPr/>
          <a:lstStyle/>
          <a:p>
            <a:pPr marL="761365" marR="0" indent="-685800" algn="ctr" eaLnBrk="0" hangingPunct="0">
              <a:spcBef>
                <a:spcPts val="900"/>
              </a:spcBef>
              <a:spcAft>
                <a:spcPts val="0"/>
              </a:spcAft>
              <a:buFont typeface="Arial" panose="020B0604020202020204" pitchFamily="34" charset="0"/>
              <a:buChar char="•"/>
            </a:pPr>
            <a:endParaRPr lang="en-US" sz="4800" dirty="0">
              <a:effectLst/>
              <a:latin typeface="Times New Roman" panose="02020603050405020304" pitchFamily="18" charset="0"/>
              <a:ea typeface="Times New Roman" panose="02020603050405020304" pitchFamily="18" charset="0"/>
            </a:endParaRPr>
          </a:p>
          <a:p>
            <a:pPr marL="761365" marR="0" indent="-685800" algn="ctr" eaLnBrk="0" hangingPunct="0">
              <a:spcBef>
                <a:spcPts val="900"/>
              </a:spcBef>
              <a:spcAft>
                <a:spcPts val="0"/>
              </a:spcAft>
              <a:buFont typeface="Wingdings" panose="05000000000000000000" pitchFamily="2" charset="2"/>
              <a:buChar char="Ø"/>
            </a:pPr>
            <a:r>
              <a:rPr lang="en-US" sz="5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a:t>
            </a:r>
            <a:r>
              <a:rPr lang="en-US" sz="5400" spc="-3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5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NSU</a:t>
            </a:r>
            <a:r>
              <a:rPr lang="en-US" sz="5400" spc="-2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5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Faculty</a:t>
            </a:r>
            <a:r>
              <a:rPr lang="en-US" sz="5400" spc="-5"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5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Senate is</a:t>
            </a:r>
            <a:r>
              <a:rPr lang="en-US" sz="5400" spc="-5"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5400" spc="-1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strong, and the faculty is united!</a:t>
            </a:r>
          </a:p>
          <a:p>
            <a:pPr marL="75565" marR="0" algn="ctr" eaLnBrk="0" hangingPunct="0">
              <a:spcBef>
                <a:spcPts val="900"/>
              </a:spcBef>
              <a:spcAft>
                <a:spcPts val="0"/>
              </a:spcAft>
            </a:pPr>
            <a:endParaRPr lang="en-US" sz="5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761365" marR="57785" indent="-685800" algn="ctr" eaLnBrk="0" hangingPunct="0">
              <a:lnSpc>
                <a:spcPct val="107000"/>
              </a:lnSpc>
              <a:spcBef>
                <a:spcPts val="910"/>
              </a:spcBef>
              <a:spcAft>
                <a:spcPts val="0"/>
              </a:spcAft>
              <a:buFont typeface="Wingdings" panose="05000000000000000000" pitchFamily="2" charset="2"/>
              <a:buChar char="Ø"/>
            </a:pPr>
            <a:r>
              <a:rPr lang="en-US" sz="5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The</a:t>
            </a:r>
            <a:r>
              <a:rPr lang="en-US" sz="5400" spc="-35"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5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NSU Faculty Senate has been led with integrity, and we have ALWAYS governed by the policy set by the University, BOV, and the State of Virginia.</a:t>
            </a:r>
          </a:p>
          <a:p>
            <a:pPr marL="761365" marR="57785" indent="-685800" algn="ctr" eaLnBrk="0" hangingPunct="0">
              <a:lnSpc>
                <a:spcPct val="107000"/>
              </a:lnSpc>
              <a:spcBef>
                <a:spcPts val="910"/>
              </a:spcBef>
              <a:spcAft>
                <a:spcPts val="0"/>
              </a:spcAft>
              <a:buFont typeface="Wingdings" panose="05000000000000000000" pitchFamily="2" charset="2"/>
              <a:buChar char="Ø"/>
            </a:pPr>
            <a:endParaRPr lang="en-US" sz="5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761365" marR="57785" indent="-685800" algn="ctr" eaLnBrk="0" hangingPunct="0">
              <a:lnSpc>
                <a:spcPct val="107000"/>
              </a:lnSpc>
              <a:spcBef>
                <a:spcPts val="910"/>
              </a:spcBef>
              <a:spcAft>
                <a:spcPts val="0"/>
              </a:spcAft>
              <a:buFont typeface="Wingdings" panose="05000000000000000000" pitchFamily="2" charset="2"/>
              <a:buChar char="Ø"/>
            </a:pPr>
            <a:r>
              <a:rPr lang="en-US" sz="5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Faculty Senate website: https://www.nsu.edu/facultysenate</a:t>
            </a:r>
          </a:p>
          <a:p>
            <a:endParaRPr lang="en-US" dirty="0"/>
          </a:p>
        </p:txBody>
      </p:sp>
      <p:sp>
        <p:nvSpPr>
          <p:cNvPr id="5" name="Title 4">
            <a:extLst>
              <a:ext uri="{FF2B5EF4-FFF2-40B4-BE49-F238E27FC236}">
                <a16:creationId xmlns:a16="http://schemas.microsoft.com/office/drawing/2014/main" id="{B5058275-8B37-CC88-6B72-3BFB6353C13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5170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FEF7D4076BF143B7D40C8DC0459597" ma:contentTypeVersion="11" ma:contentTypeDescription="Create a new document." ma:contentTypeScope="" ma:versionID="cdc58a7bb9801993427ae95bdd69e904">
  <xsd:schema xmlns:xsd="http://www.w3.org/2001/XMLSchema" xmlns:xs="http://www.w3.org/2001/XMLSchema" xmlns:p="http://schemas.microsoft.com/office/2006/metadata/properties" xmlns:ns3="258e5eb3-814b-44b1-860a-7ec07ed8a52e" xmlns:ns4="d8a3d4d0-0b69-430a-ac21-9c91fe509557" targetNamespace="http://schemas.microsoft.com/office/2006/metadata/properties" ma:root="true" ma:fieldsID="f745ad8abbcfdd9004b23ebe4f5b2fc5" ns3:_="" ns4:_="">
    <xsd:import namespace="258e5eb3-814b-44b1-860a-7ec07ed8a52e"/>
    <xsd:import namespace="d8a3d4d0-0b69-430a-ac21-9c91fe50955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e5eb3-814b-44b1-860a-7ec07ed8a5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a3d4d0-0b69-430a-ac21-9c91fe50955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58e5eb3-814b-44b1-860a-7ec07ed8a5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6459C1-3F0A-4B60-A077-090F9EB77143}">
  <ds:schemaRefs>
    <ds:schemaRef ds:uri="258e5eb3-814b-44b1-860a-7ec07ed8a52e"/>
    <ds:schemaRef ds:uri="d8a3d4d0-0b69-430a-ac21-9c91fe5095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8111323-ADE8-4F10-9832-9A2CD2E56B1E}">
  <ds:schemaRefs>
    <ds:schemaRef ds:uri="258e5eb3-814b-44b1-860a-7ec07ed8a52e"/>
    <ds:schemaRef ds:uri="d8a3d4d0-0b69-430a-ac21-9c91fe5095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88F7953-1AC0-4EA5-A787-7C7C6E6199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3665</TotalTime>
  <Words>737</Words>
  <Application>Microsoft Office PowerPoint</Application>
  <PresentationFormat>Custom</PresentationFormat>
  <Paragraphs>90</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TradeGothic</vt:lpstr>
      <vt:lpstr>Avenir LT Std 65 Medium</vt:lpstr>
      <vt:lpstr>Times New Roman</vt:lpstr>
      <vt:lpstr>Eina03-Regular</vt:lpstr>
      <vt:lpstr>Aptos</vt:lpstr>
      <vt:lpstr>Google Sans</vt:lpstr>
      <vt:lpstr>Wingdings</vt:lpstr>
      <vt:lpstr>Calibri</vt:lpstr>
      <vt:lpstr>Arial</vt:lpstr>
      <vt:lpstr>Office Theme</vt:lpstr>
      <vt:lpstr>PowerPoint Presentation</vt:lpstr>
      <vt:lpstr>2023-2024  Faculty Senate Elected Officers</vt:lpstr>
      <vt:lpstr>2023-2024 Faculty Senate Executive Committee</vt:lpstr>
      <vt:lpstr>2023-2024 Faculty Senators</vt:lpstr>
      <vt:lpstr>2024-2025 Strategic Plan</vt:lpstr>
      <vt:lpstr>2024-2025 Strategic Plan</vt:lpstr>
      <vt:lpstr>Other Accomplishments </vt:lpstr>
      <vt:lpstr>Other Accomplishments (con’t) </vt:lpstr>
      <vt:lpstr>PowerPoint Presentation</vt:lpstr>
      <vt:lpstr>  Thank YOU!  On behalf of the NSU Faculty Senate, thank you for the continuous and attentive oversight of our University.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1</dc:title>
  <dc:creator>setze</dc:creator>
  <cp:lastModifiedBy>Barnes, Felicia</cp:lastModifiedBy>
  <cp:revision>116</cp:revision>
  <dcterms:created xsi:type="dcterms:W3CDTF">2021-08-09T02:08:53Z</dcterms:created>
  <dcterms:modified xsi:type="dcterms:W3CDTF">2025-05-07T14:47:20Z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2021-08-08T00:00:00Z</vt:filetime>
  </property>
  <property fmtid="{D5CDD505-2E9C-101B-9397-08002B2CF9AE}" pid="3" name="Creator">
    <vt:lpwstr>QuarkXPress(R) 17.0</vt:lpwstr>
  </property>
  <property fmtid="{D5CDD505-2E9C-101B-9397-08002B2CF9AE}" pid="4" name="LastSaved">
    <vt:filetime>2021-08-09T00:00:00Z</vt:filetime>
  </property>
  <property fmtid="{D5CDD505-2E9C-101B-9397-08002B2CF9AE}" pid="5" name="ContentTypeId">
    <vt:lpwstr>0x01010087FEF7D4076BF143B7D40C8DC0459597</vt:lpwstr>
  </property>
</Properties>
</file>