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media/image28.jpg" ContentType="image/jpeg"/>
  <Override PartName="/ppt/media/image31.jpg" ContentType="image/jpeg"/>
  <Override PartName="/ppt/media/image34.jpg" ContentType="image/jpeg"/>
  <Override PartName="/ppt/media/image35.jpg" ContentType="image/jpeg"/>
  <Override PartName="/ppt/media/image36.jpg" ContentType="image/jpeg"/>
  <Override PartName="/ppt/media/image50.jpg" ContentType="image/jpeg"/>
  <Override PartName="/ppt/media/image51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sldIdLst>
    <p:sldId id="273" r:id="rId5"/>
    <p:sldId id="283" r:id="rId6"/>
    <p:sldId id="262" r:id="rId7"/>
    <p:sldId id="277" r:id="rId8"/>
    <p:sldId id="278" r:id="rId9"/>
    <p:sldId id="259" r:id="rId10"/>
    <p:sldId id="279" r:id="rId11"/>
    <p:sldId id="280" r:id="rId12"/>
    <p:sldId id="284" r:id="rId13"/>
    <p:sldId id="282" r:id="rId14"/>
    <p:sldId id="285" r:id="rId15"/>
    <p:sldId id="274" r:id="rId16"/>
    <p:sldId id="286" r:id="rId17"/>
  </p:sldIdLst>
  <p:sldSz cx="20104100" cy="11309350"/>
  <p:notesSz cx="20104100" cy="11309350"/>
  <p:embeddedFontLst>
    <p:embeddedFont>
      <p:font typeface="TradeGothic" panose="02000806040000020004"/>
      <p:bold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29504B4-FD72-46BE-A644-634B12AA2010}">
          <p14:sldIdLst>
            <p14:sldId id="273"/>
            <p14:sldId id="283"/>
            <p14:sldId id="262"/>
            <p14:sldId id="277"/>
            <p14:sldId id="278"/>
            <p14:sldId id="259"/>
            <p14:sldId id="279"/>
            <p14:sldId id="280"/>
            <p14:sldId id="284"/>
            <p14:sldId id="282"/>
            <p14:sldId id="285"/>
            <p14:sldId id="274"/>
            <p14:sldId id="286"/>
          </p14:sldIdLst>
        </p14:section>
        <p14:section name="Untitled Section" id="{E7342BFD-667E-486A-BAF5-328F2506C745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08" y="66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56" y="0"/>
            <a:ext cx="20104735" cy="11308715"/>
          </a:xfrm>
          <a:custGeom>
            <a:avLst/>
            <a:gdLst/>
            <a:ahLst/>
            <a:cxnLst/>
            <a:rect l="l" t="t" r="r" b="b"/>
            <a:pathLst>
              <a:path w="20104735" h="11308715">
                <a:moveTo>
                  <a:pt x="20104162" y="0"/>
                </a:moveTo>
                <a:lnTo>
                  <a:pt x="0" y="0"/>
                </a:lnTo>
                <a:lnTo>
                  <a:pt x="0" y="11308414"/>
                </a:lnTo>
                <a:lnTo>
                  <a:pt x="20104162" y="11308414"/>
                </a:lnTo>
                <a:lnTo>
                  <a:pt x="20104162" y="0"/>
                </a:lnTo>
                <a:close/>
              </a:path>
            </a:pathLst>
          </a:custGeom>
          <a:solidFill>
            <a:srgbClr val="FCCE4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35813" y="376947"/>
            <a:ext cx="9668286" cy="10931310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156" y="0"/>
            <a:ext cx="12073890" cy="11308715"/>
          </a:xfrm>
          <a:custGeom>
            <a:avLst/>
            <a:gdLst/>
            <a:ahLst/>
            <a:cxnLst/>
            <a:rect l="l" t="t" r="r" b="b"/>
            <a:pathLst>
              <a:path w="12073890" h="11308715">
                <a:moveTo>
                  <a:pt x="10779191" y="0"/>
                </a:moveTo>
                <a:lnTo>
                  <a:pt x="0" y="0"/>
                </a:lnTo>
                <a:lnTo>
                  <a:pt x="0" y="11308256"/>
                </a:lnTo>
                <a:lnTo>
                  <a:pt x="12073621" y="11308256"/>
                </a:lnTo>
                <a:lnTo>
                  <a:pt x="10779191" y="0"/>
                </a:lnTo>
                <a:close/>
              </a:path>
            </a:pathLst>
          </a:custGeom>
          <a:solidFill>
            <a:srgbClr val="3179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139368" y="1986201"/>
            <a:ext cx="8595360" cy="41421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100" b="1" i="0">
                <a:solidFill>
                  <a:schemeClr val="bg1"/>
                </a:solidFill>
                <a:latin typeface="TradeGothic"/>
                <a:cs typeface="TradeGothic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400" b="1" i="0">
                <a:solidFill>
                  <a:srgbClr val="317957"/>
                </a:solidFill>
                <a:latin typeface="Avenir LT Std 65 Medium"/>
                <a:cs typeface="Avenir LT Std 65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400" b="1" i="0">
                <a:solidFill>
                  <a:srgbClr val="317957"/>
                </a:solidFill>
                <a:latin typeface="Avenir LT Std 65 Medium"/>
                <a:cs typeface="Avenir LT Std 65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6/4/2024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400" b="1" i="0">
                <a:solidFill>
                  <a:srgbClr val="317957"/>
                </a:solidFill>
                <a:latin typeface="Avenir LT Std 65 Medium"/>
                <a:cs typeface="Avenir LT Std 65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6/4/2024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6/4/2024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56" y="0"/>
            <a:ext cx="20104735" cy="11308715"/>
          </a:xfrm>
          <a:custGeom>
            <a:avLst/>
            <a:gdLst/>
            <a:ahLst/>
            <a:cxnLst/>
            <a:rect l="l" t="t" r="r" b="b"/>
            <a:pathLst>
              <a:path w="20104735" h="11308715">
                <a:moveTo>
                  <a:pt x="20104162" y="0"/>
                </a:moveTo>
                <a:lnTo>
                  <a:pt x="0" y="0"/>
                </a:lnTo>
                <a:lnTo>
                  <a:pt x="0" y="11308414"/>
                </a:lnTo>
                <a:lnTo>
                  <a:pt x="20104162" y="11308414"/>
                </a:lnTo>
                <a:lnTo>
                  <a:pt x="20104162" y="0"/>
                </a:lnTo>
                <a:close/>
              </a:path>
            </a:pathLst>
          </a:custGeom>
          <a:solidFill>
            <a:srgbClr val="31795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755199" y="1370549"/>
            <a:ext cx="8593701" cy="11563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400" b="1" i="0">
                <a:solidFill>
                  <a:srgbClr val="317957"/>
                </a:solidFill>
                <a:latin typeface="Avenir LT Std 65 Medium"/>
                <a:cs typeface="Avenir LT Std 65 Medium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5" Type="http://schemas.openxmlformats.org/officeDocument/2006/relationships/image" Target="../media/image27.pn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1.jp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54.jfif"/><Relationship Id="rId2" Type="http://schemas.openxmlformats.org/officeDocument/2006/relationships/image" Target="../media/image52.png"/><Relationship Id="rId16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18" Type="http://schemas.openxmlformats.org/officeDocument/2006/relationships/image" Target="../media/image30.jpeg"/><Relationship Id="rId3" Type="http://schemas.openxmlformats.org/officeDocument/2006/relationships/image" Target="../media/image3.png"/><Relationship Id="rId21" Type="http://schemas.openxmlformats.org/officeDocument/2006/relationships/image" Target="../media/image33.jpeg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17" Type="http://schemas.openxmlformats.org/officeDocument/2006/relationships/image" Target="../media/image29.jpeg"/><Relationship Id="rId2" Type="http://schemas.openxmlformats.org/officeDocument/2006/relationships/image" Target="../media/image16.jpg"/><Relationship Id="rId16" Type="http://schemas.openxmlformats.org/officeDocument/2006/relationships/image" Target="../media/image28.jpg"/><Relationship Id="rId20" Type="http://schemas.openxmlformats.org/officeDocument/2006/relationships/image" Target="../media/image3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5" Type="http://schemas.openxmlformats.org/officeDocument/2006/relationships/image" Target="../media/image27.png"/><Relationship Id="rId23" Type="http://schemas.openxmlformats.org/officeDocument/2006/relationships/image" Target="../media/image35.jpg"/><Relationship Id="rId10" Type="http://schemas.openxmlformats.org/officeDocument/2006/relationships/image" Target="../media/image10.png"/><Relationship Id="rId19" Type="http://schemas.openxmlformats.org/officeDocument/2006/relationships/image" Target="../media/image31.jp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6.png"/><Relationship Id="rId22" Type="http://schemas.openxmlformats.org/officeDocument/2006/relationships/image" Target="../media/image34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5" Type="http://schemas.openxmlformats.org/officeDocument/2006/relationships/image" Target="../media/image27.pn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2" Type="http://schemas.openxmlformats.org/officeDocument/2006/relationships/image" Target="../media/image16.jpg"/><Relationship Id="rId16" Type="http://schemas.openxmlformats.org/officeDocument/2006/relationships/image" Target="../media/image36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5" Type="http://schemas.openxmlformats.org/officeDocument/2006/relationships/image" Target="../media/image27.pn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5" Type="http://schemas.openxmlformats.org/officeDocument/2006/relationships/image" Target="../media/image27.pn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3" Type="http://schemas.openxmlformats.org/officeDocument/2006/relationships/image" Target="../media/image3.png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18.png"/><Relationship Id="rId15" Type="http://schemas.openxmlformats.org/officeDocument/2006/relationships/image" Target="../media/image27.png"/><Relationship Id="rId10" Type="http://schemas.openxmlformats.org/officeDocument/2006/relationships/image" Target="../media/image10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0" r="12300"/>
          <a:stretch/>
        </p:blipFill>
        <p:spPr>
          <a:xfrm>
            <a:off x="5106473" y="-10734"/>
            <a:ext cx="15034345" cy="11320084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0" y="0"/>
            <a:ext cx="10585294" cy="11328146"/>
          </a:xfrm>
          <a:custGeom>
            <a:avLst/>
            <a:gdLst/>
            <a:ahLst/>
            <a:cxnLst/>
            <a:rect l="l" t="t" r="r" b="b"/>
            <a:pathLst>
              <a:path w="10036810" h="11308715">
                <a:moveTo>
                  <a:pt x="8960095" y="0"/>
                </a:moveTo>
                <a:lnTo>
                  <a:pt x="0" y="0"/>
                </a:lnTo>
                <a:lnTo>
                  <a:pt x="0" y="11308256"/>
                </a:lnTo>
                <a:lnTo>
                  <a:pt x="10036210" y="11308256"/>
                </a:lnTo>
                <a:lnTo>
                  <a:pt x="8960095" y="0"/>
                </a:lnTo>
                <a:close/>
              </a:path>
            </a:pathLst>
          </a:custGeom>
          <a:solidFill>
            <a:srgbClr val="31795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1" name="object 5"/>
          <p:cNvGrpSpPr/>
          <p:nvPr/>
        </p:nvGrpSpPr>
        <p:grpSpPr>
          <a:xfrm>
            <a:off x="527050" y="9693275"/>
            <a:ext cx="3496310" cy="1200785"/>
            <a:chOff x="1241695" y="8599693"/>
            <a:chExt cx="3496310" cy="1200785"/>
          </a:xfrm>
        </p:grpSpPr>
        <p:pic>
          <p:nvPicPr>
            <p:cNvPr id="32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04636" y="8925848"/>
              <a:ext cx="163690" cy="244103"/>
            </a:xfrm>
            <a:prstGeom prst="rect">
              <a:avLst/>
            </a:prstGeom>
          </p:spPr>
        </p:pic>
        <p:pic>
          <p:nvPicPr>
            <p:cNvPr id="33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73049" y="8925848"/>
              <a:ext cx="218251" cy="244103"/>
            </a:xfrm>
            <a:prstGeom prst="rect">
              <a:avLst/>
            </a:prstGeom>
          </p:spPr>
        </p:pic>
        <p:pic>
          <p:nvPicPr>
            <p:cNvPr id="34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21267" y="8921899"/>
              <a:ext cx="251287" cy="251999"/>
            </a:xfrm>
            <a:prstGeom prst="rect">
              <a:avLst/>
            </a:prstGeom>
          </p:spPr>
        </p:pic>
        <p:pic>
          <p:nvPicPr>
            <p:cNvPr id="35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908797" y="8921899"/>
              <a:ext cx="420085" cy="251999"/>
            </a:xfrm>
            <a:prstGeom prst="rect">
              <a:avLst/>
            </a:prstGeom>
          </p:spPr>
        </p:pic>
        <p:sp>
          <p:nvSpPr>
            <p:cNvPr id="36" name="object 10"/>
            <p:cNvSpPr/>
            <p:nvPr/>
          </p:nvSpPr>
          <p:spPr>
            <a:xfrm>
              <a:off x="3354451" y="8926123"/>
              <a:ext cx="163195" cy="243840"/>
            </a:xfrm>
            <a:custGeom>
              <a:avLst/>
              <a:gdLst/>
              <a:ahLst/>
              <a:cxnLst/>
              <a:rect l="l" t="t" r="r" b="b"/>
              <a:pathLst>
                <a:path w="163195" h="243840">
                  <a:moveTo>
                    <a:pt x="163118" y="194310"/>
                  </a:moveTo>
                  <a:lnTo>
                    <a:pt x="50965" y="194310"/>
                  </a:lnTo>
                  <a:lnTo>
                    <a:pt x="50965" y="0"/>
                  </a:lnTo>
                  <a:lnTo>
                    <a:pt x="0" y="0"/>
                  </a:lnTo>
                  <a:lnTo>
                    <a:pt x="0" y="194310"/>
                  </a:lnTo>
                  <a:lnTo>
                    <a:pt x="0" y="243840"/>
                  </a:lnTo>
                  <a:lnTo>
                    <a:pt x="163118" y="243840"/>
                  </a:lnTo>
                  <a:lnTo>
                    <a:pt x="163118" y="1943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7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542161" y="8925847"/>
              <a:ext cx="176976" cy="244104"/>
            </a:xfrm>
            <a:prstGeom prst="rect">
              <a:avLst/>
            </a:prstGeom>
          </p:spPr>
        </p:pic>
        <p:pic>
          <p:nvPicPr>
            <p:cNvPr id="38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822704" y="8921899"/>
              <a:ext cx="149332" cy="251999"/>
            </a:xfrm>
            <a:prstGeom prst="rect">
              <a:avLst/>
            </a:prstGeom>
          </p:spPr>
        </p:pic>
        <p:sp>
          <p:nvSpPr>
            <p:cNvPr id="39" name="object 13"/>
            <p:cNvSpPr/>
            <p:nvPr/>
          </p:nvSpPr>
          <p:spPr>
            <a:xfrm>
              <a:off x="3991775" y="8925501"/>
              <a:ext cx="746760" cy="244475"/>
            </a:xfrm>
            <a:custGeom>
              <a:avLst/>
              <a:gdLst/>
              <a:ahLst/>
              <a:cxnLst/>
              <a:rect l="l" t="t" r="r" b="b"/>
              <a:pathLst>
                <a:path w="746760" h="244475">
                  <a:moveTo>
                    <a:pt x="169443" y="0"/>
                  </a:moveTo>
                  <a:lnTo>
                    <a:pt x="0" y="0"/>
                  </a:lnTo>
                  <a:lnTo>
                    <a:pt x="0" y="49530"/>
                  </a:lnTo>
                  <a:lnTo>
                    <a:pt x="59232" y="49530"/>
                  </a:lnTo>
                  <a:lnTo>
                    <a:pt x="59232" y="243840"/>
                  </a:lnTo>
                  <a:lnTo>
                    <a:pt x="110210" y="243840"/>
                  </a:lnTo>
                  <a:lnTo>
                    <a:pt x="110210" y="49530"/>
                  </a:lnTo>
                  <a:lnTo>
                    <a:pt x="169443" y="49530"/>
                  </a:lnTo>
                  <a:lnTo>
                    <a:pt x="169443" y="0"/>
                  </a:lnTo>
                  <a:close/>
                </a:path>
                <a:path w="746760" h="244475">
                  <a:moveTo>
                    <a:pt x="397751" y="244462"/>
                  </a:moveTo>
                  <a:lnTo>
                    <a:pt x="378460" y="192405"/>
                  </a:lnTo>
                  <a:lnTo>
                    <a:pt x="360235" y="143230"/>
                  </a:lnTo>
                  <a:lnTo>
                    <a:pt x="332028" y="67119"/>
                  </a:lnTo>
                  <a:lnTo>
                    <a:pt x="307276" y="355"/>
                  </a:lnTo>
                  <a:lnTo>
                    <a:pt x="305841" y="355"/>
                  </a:lnTo>
                  <a:lnTo>
                    <a:pt x="305841" y="143230"/>
                  </a:lnTo>
                  <a:lnTo>
                    <a:pt x="252006" y="143230"/>
                  </a:lnTo>
                  <a:lnTo>
                    <a:pt x="278930" y="67119"/>
                  </a:lnTo>
                  <a:lnTo>
                    <a:pt x="305841" y="143230"/>
                  </a:lnTo>
                  <a:lnTo>
                    <a:pt x="305841" y="355"/>
                  </a:lnTo>
                  <a:lnTo>
                    <a:pt x="250202" y="355"/>
                  </a:lnTo>
                  <a:lnTo>
                    <a:pt x="159753" y="244462"/>
                  </a:lnTo>
                  <a:lnTo>
                    <a:pt x="216827" y="244462"/>
                  </a:lnTo>
                  <a:lnTo>
                    <a:pt x="235127" y="192405"/>
                  </a:lnTo>
                  <a:lnTo>
                    <a:pt x="322364" y="192405"/>
                  </a:lnTo>
                  <a:lnTo>
                    <a:pt x="340677" y="244462"/>
                  </a:lnTo>
                  <a:lnTo>
                    <a:pt x="397751" y="244462"/>
                  </a:lnTo>
                  <a:close/>
                </a:path>
                <a:path w="746760" h="244475">
                  <a:moveTo>
                    <a:pt x="557847" y="0"/>
                  </a:moveTo>
                  <a:lnTo>
                    <a:pt x="388416" y="0"/>
                  </a:lnTo>
                  <a:lnTo>
                    <a:pt x="388416" y="49530"/>
                  </a:lnTo>
                  <a:lnTo>
                    <a:pt x="447649" y="49530"/>
                  </a:lnTo>
                  <a:lnTo>
                    <a:pt x="447649" y="243840"/>
                  </a:lnTo>
                  <a:lnTo>
                    <a:pt x="498614" y="243840"/>
                  </a:lnTo>
                  <a:lnTo>
                    <a:pt x="498614" y="49530"/>
                  </a:lnTo>
                  <a:lnTo>
                    <a:pt x="557847" y="49530"/>
                  </a:lnTo>
                  <a:lnTo>
                    <a:pt x="557847" y="0"/>
                  </a:lnTo>
                  <a:close/>
                </a:path>
                <a:path w="746760" h="244475">
                  <a:moveTo>
                    <a:pt x="746175" y="622"/>
                  </a:moveTo>
                  <a:lnTo>
                    <a:pt x="591959" y="622"/>
                  </a:lnTo>
                  <a:lnTo>
                    <a:pt x="591959" y="50152"/>
                  </a:lnTo>
                  <a:lnTo>
                    <a:pt x="591959" y="97142"/>
                  </a:lnTo>
                  <a:lnTo>
                    <a:pt x="591959" y="146672"/>
                  </a:lnTo>
                  <a:lnTo>
                    <a:pt x="591959" y="194932"/>
                  </a:lnTo>
                  <a:lnTo>
                    <a:pt x="591959" y="244462"/>
                  </a:lnTo>
                  <a:lnTo>
                    <a:pt x="746175" y="244462"/>
                  </a:lnTo>
                  <a:lnTo>
                    <a:pt x="746175" y="194932"/>
                  </a:lnTo>
                  <a:lnTo>
                    <a:pt x="642924" y="194932"/>
                  </a:lnTo>
                  <a:lnTo>
                    <a:pt x="642924" y="146672"/>
                  </a:lnTo>
                  <a:lnTo>
                    <a:pt x="723696" y="146672"/>
                  </a:lnTo>
                  <a:lnTo>
                    <a:pt x="723696" y="97142"/>
                  </a:lnTo>
                  <a:lnTo>
                    <a:pt x="642924" y="97142"/>
                  </a:lnTo>
                  <a:lnTo>
                    <a:pt x="642924" y="50152"/>
                  </a:lnTo>
                  <a:lnTo>
                    <a:pt x="746175" y="50152"/>
                  </a:lnTo>
                  <a:lnTo>
                    <a:pt x="746175" y="6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0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2189675" y="9273528"/>
              <a:ext cx="150538" cy="204671"/>
            </a:xfrm>
            <a:prstGeom prst="rect">
              <a:avLst/>
            </a:prstGeom>
          </p:spPr>
        </p:pic>
        <p:pic>
          <p:nvPicPr>
            <p:cNvPr id="41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399792" y="9273528"/>
              <a:ext cx="169699" cy="199593"/>
            </a:xfrm>
            <a:prstGeom prst="rect">
              <a:avLst/>
            </a:prstGeom>
          </p:spPr>
        </p:pic>
        <p:sp>
          <p:nvSpPr>
            <p:cNvPr id="42" name="object 16"/>
            <p:cNvSpPr/>
            <p:nvPr/>
          </p:nvSpPr>
          <p:spPr>
            <a:xfrm>
              <a:off x="2629918" y="9273528"/>
              <a:ext cx="24130" cy="200025"/>
            </a:xfrm>
            <a:custGeom>
              <a:avLst/>
              <a:gdLst/>
              <a:ahLst/>
              <a:cxnLst/>
              <a:rect l="l" t="t" r="r" b="b"/>
              <a:pathLst>
                <a:path w="24130" h="200025">
                  <a:moveTo>
                    <a:pt x="23674" y="0"/>
                  </a:moveTo>
                  <a:lnTo>
                    <a:pt x="0" y="0"/>
                  </a:lnTo>
                  <a:lnTo>
                    <a:pt x="0" y="199593"/>
                  </a:lnTo>
                  <a:lnTo>
                    <a:pt x="23674" y="199593"/>
                  </a:lnTo>
                  <a:lnTo>
                    <a:pt x="2367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3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686669" y="9273528"/>
              <a:ext cx="177322" cy="199593"/>
            </a:xfrm>
            <a:prstGeom prst="rect">
              <a:avLst/>
            </a:prstGeom>
          </p:spPr>
        </p:pic>
        <p:sp>
          <p:nvSpPr>
            <p:cNvPr id="44" name="object 18"/>
            <p:cNvSpPr/>
            <p:nvPr/>
          </p:nvSpPr>
          <p:spPr>
            <a:xfrm>
              <a:off x="2897060" y="9273532"/>
              <a:ext cx="130810" cy="199390"/>
            </a:xfrm>
            <a:custGeom>
              <a:avLst/>
              <a:gdLst/>
              <a:ahLst/>
              <a:cxnLst/>
              <a:rect l="l" t="t" r="r" b="b"/>
              <a:pathLst>
                <a:path w="130810" h="199390">
                  <a:moveTo>
                    <a:pt x="130517" y="177800"/>
                  </a:moveTo>
                  <a:lnTo>
                    <a:pt x="23660" y="177800"/>
                  </a:lnTo>
                  <a:lnTo>
                    <a:pt x="23660" y="106680"/>
                  </a:lnTo>
                  <a:lnTo>
                    <a:pt x="118681" y="106680"/>
                  </a:lnTo>
                  <a:lnTo>
                    <a:pt x="118681" y="85090"/>
                  </a:lnTo>
                  <a:lnTo>
                    <a:pt x="23660" y="85090"/>
                  </a:lnTo>
                  <a:lnTo>
                    <a:pt x="23660" y="21590"/>
                  </a:lnTo>
                  <a:lnTo>
                    <a:pt x="125437" y="21590"/>
                  </a:lnTo>
                  <a:lnTo>
                    <a:pt x="125437" y="0"/>
                  </a:lnTo>
                  <a:lnTo>
                    <a:pt x="0" y="0"/>
                  </a:lnTo>
                  <a:lnTo>
                    <a:pt x="0" y="21590"/>
                  </a:lnTo>
                  <a:lnTo>
                    <a:pt x="0" y="85090"/>
                  </a:lnTo>
                  <a:lnTo>
                    <a:pt x="0" y="106680"/>
                  </a:lnTo>
                  <a:lnTo>
                    <a:pt x="0" y="177800"/>
                  </a:lnTo>
                  <a:lnTo>
                    <a:pt x="0" y="199390"/>
                  </a:lnTo>
                  <a:lnTo>
                    <a:pt x="130517" y="199390"/>
                  </a:lnTo>
                  <a:lnTo>
                    <a:pt x="130517" y="1778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5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075031" y="9273528"/>
              <a:ext cx="137291" cy="199593"/>
            </a:xfrm>
            <a:prstGeom prst="rect">
              <a:avLst/>
            </a:prstGeom>
          </p:spPr>
        </p:pic>
        <p:pic>
          <p:nvPicPr>
            <p:cNvPr id="46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243986" y="9268461"/>
              <a:ext cx="131646" cy="209738"/>
            </a:xfrm>
            <a:prstGeom prst="rect">
              <a:avLst/>
            </a:prstGeom>
          </p:spPr>
        </p:pic>
        <p:sp>
          <p:nvSpPr>
            <p:cNvPr id="47" name="object 21"/>
            <p:cNvSpPr/>
            <p:nvPr/>
          </p:nvSpPr>
          <p:spPr>
            <a:xfrm>
              <a:off x="3425621" y="9273532"/>
              <a:ext cx="218440" cy="200025"/>
            </a:xfrm>
            <a:custGeom>
              <a:avLst/>
              <a:gdLst/>
              <a:ahLst/>
              <a:cxnLst/>
              <a:rect l="l" t="t" r="r" b="b"/>
              <a:pathLst>
                <a:path w="218439" h="200025">
                  <a:moveTo>
                    <a:pt x="23672" y="0"/>
                  </a:moveTo>
                  <a:lnTo>
                    <a:pt x="0" y="0"/>
                  </a:lnTo>
                  <a:lnTo>
                    <a:pt x="0" y="199593"/>
                  </a:lnTo>
                  <a:lnTo>
                    <a:pt x="23672" y="199593"/>
                  </a:lnTo>
                  <a:lnTo>
                    <a:pt x="23672" y="0"/>
                  </a:lnTo>
                  <a:close/>
                </a:path>
                <a:path w="218439" h="200025">
                  <a:moveTo>
                    <a:pt x="218008" y="406"/>
                  </a:moveTo>
                  <a:lnTo>
                    <a:pt x="62395" y="406"/>
                  </a:lnTo>
                  <a:lnTo>
                    <a:pt x="62395" y="21996"/>
                  </a:lnTo>
                  <a:lnTo>
                    <a:pt x="128358" y="21996"/>
                  </a:lnTo>
                  <a:lnTo>
                    <a:pt x="128358" y="199796"/>
                  </a:lnTo>
                  <a:lnTo>
                    <a:pt x="152031" y="199796"/>
                  </a:lnTo>
                  <a:lnTo>
                    <a:pt x="152031" y="21996"/>
                  </a:lnTo>
                  <a:lnTo>
                    <a:pt x="218008" y="21996"/>
                  </a:lnTo>
                  <a:lnTo>
                    <a:pt x="218008" y="40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8" name="object 2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667536" y="9273528"/>
              <a:ext cx="172526" cy="199593"/>
            </a:xfrm>
            <a:prstGeom prst="rect">
              <a:avLst/>
            </a:prstGeom>
          </p:spPr>
        </p:pic>
        <p:sp>
          <p:nvSpPr>
            <p:cNvPr id="49" name="object 23"/>
            <p:cNvSpPr/>
            <p:nvPr/>
          </p:nvSpPr>
          <p:spPr>
            <a:xfrm>
              <a:off x="1450403" y="9635012"/>
              <a:ext cx="787400" cy="165735"/>
            </a:xfrm>
            <a:custGeom>
              <a:avLst/>
              <a:gdLst/>
              <a:ahLst/>
              <a:cxnLst/>
              <a:rect l="l" t="t" r="r" b="b"/>
              <a:pathLst>
                <a:path w="787400" h="165734">
                  <a:moveTo>
                    <a:pt x="564400" y="88011"/>
                  </a:moveTo>
                  <a:lnTo>
                    <a:pt x="337299" y="30746"/>
                  </a:lnTo>
                  <a:lnTo>
                    <a:pt x="291058" y="39547"/>
                  </a:lnTo>
                  <a:lnTo>
                    <a:pt x="277990" y="42037"/>
                  </a:lnTo>
                  <a:lnTo>
                    <a:pt x="215874" y="31496"/>
                  </a:lnTo>
                  <a:lnTo>
                    <a:pt x="0" y="85788"/>
                  </a:lnTo>
                  <a:lnTo>
                    <a:pt x="277685" y="165404"/>
                  </a:lnTo>
                  <a:lnTo>
                    <a:pt x="564400" y="88011"/>
                  </a:lnTo>
                  <a:close/>
                </a:path>
                <a:path w="787400" h="165734">
                  <a:moveTo>
                    <a:pt x="786853" y="27076"/>
                  </a:moveTo>
                  <a:lnTo>
                    <a:pt x="485889" y="0"/>
                  </a:lnTo>
                  <a:lnTo>
                    <a:pt x="485927" y="19977"/>
                  </a:lnTo>
                  <a:lnTo>
                    <a:pt x="695439" y="51638"/>
                  </a:lnTo>
                  <a:lnTo>
                    <a:pt x="786853" y="27076"/>
                  </a:lnTo>
                  <a:close/>
                </a:path>
              </a:pathLst>
            </a:custGeom>
            <a:solidFill>
              <a:srgbClr val="FCCE4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object 24"/>
            <p:cNvSpPr/>
            <p:nvPr/>
          </p:nvSpPr>
          <p:spPr>
            <a:xfrm>
              <a:off x="1533931" y="8599695"/>
              <a:ext cx="389890" cy="800100"/>
            </a:xfrm>
            <a:custGeom>
              <a:avLst/>
              <a:gdLst/>
              <a:ahLst/>
              <a:cxnLst/>
              <a:rect l="l" t="t" r="r" b="b"/>
              <a:pathLst>
                <a:path w="389889" h="800100">
                  <a:moveTo>
                    <a:pt x="254927" y="62687"/>
                  </a:moveTo>
                  <a:lnTo>
                    <a:pt x="210985" y="54648"/>
                  </a:lnTo>
                  <a:lnTo>
                    <a:pt x="210985" y="161620"/>
                  </a:lnTo>
                  <a:lnTo>
                    <a:pt x="243268" y="165176"/>
                  </a:lnTo>
                  <a:lnTo>
                    <a:pt x="243268" y="69469"/>
                  </a:lnTo>
                  <a:lnTo>
                    <a:pt x="254927" y="62687"/>
                  </a:lnTo>
                  <a:close/>
                </a:path>
                <a:path w="389889" h="800100">
                  <a:moveTo>
                    <a:pt x="281089" y="73291"/>
                  </a:moveTo>
                  <a:lnTo>
                    <a:pt x="255854" y="63004"/>
                  </a:lnTo>
                  <a:lnTo>
                    <a:pt x="255689" y="166725"/>
                  </a:lnTo>
                  <a:lnTo>
                    <a:pt x="280784" y="174853"/>
                  </a:lnTo>
                  <a:lnTo>
                    <a:pt x="281089" y="73291"/>
                  </a:lnTo>
                  <a:close/>
                </a:path>
                <a:path w="389889" h="800100">
                  <a:moveTo>
                    <a:pt x="347916" y="73837"/>
                  </a:moveTo>
                  <a:lnTo>
                    <a:pt x="322084" y="36588"/>
                  </a:lnTo>
                  <a:lnTo>
                    <a:pt x="279120" y="14871"/>
                  </a:lnTo>
                  <a:lnTo>
                    <a:pt x="222808" y="1828"/>
                  </a:lnTo>
                  <a:lnTo>
                    <a:pt x="194157" y="0"/>
                  </a:lnTo>
                  <a:lnTo>
                    <a:pt x="193865" y="0"/>
                  </a:lnTo>
                  <a:lnTo>
                    <a:pt x="177495" y="914"/>
                  </a:lnTo>
                  <a:lnTo>
                    <a:pt x="177495" y="55499"/>
                  </a:lnTo>
                  <a:lnTo>
                    <a:pt x="177495" y="162318"/>
                  </a:lnTo>
                  <a:lnTo>
                    <a:pt x="177215" y="162331"/>
                  </a:lnTo>
                  <a:lnTo>
                    <a:pt x="145199" y="165862"/>
                  </a:lnTo>
                  <a:lnTo>
                    <a:pt x="145199" y="70307"/>
                  </a:lnTo>
                  <a:lnTo>
                    <a:pt x="132283" y="63677"/>
                  </a:lnTo>
                  <a:lnTo>
                    <a:pt x="132626" y="119799"/>
                  </a:lnTo>
                  <a:lnTo>
                    <a:pt x="132791" y="167220"/>
                  </a:lnTo>
                  <a:lnTo>
                    <a:pt x="132156" y="167297"/>
                  </a:lnTo>
                  <a:lnTo>
                    <a:pt x="107048" y="175425"/>
                  </a:lnTo>
                  <a:lnTo>
                    <a:pt x="107048" y="74244"/>
                  </a:lnTo>
                  <a:lnTo>
                    <a:pt x="120091" y="69088"/>
                  </a:lnTo>
                  <a:lnTo>
                    <a:pt x="123012" y="67945"/>
                  </a:lnTo>
                  <a:lnTo>
                    <a:pt x="122974" y="67792"/>
                  </a:lnTo>
                  <a:lnTo>
                    <a:pt x="132283" y="63677"/>
                  </a:lnTo>
                  <a:lnTo>
                    <a:pt x="177495" y="55499"/>
                  </a:lnTo>
                  <a:lnTo>
                    <a:pt x="177495" y="914"/>
                  </a:lnTo>
                  <a:lnTo>
                    <a:pt x="138887" y="6057"/>
                  </a:lnTo>
                  <a:lnTo>
                    <a:pt x="89776" y="23456"/>
                  </a:lnTo>
                  <a:lnTo>
                    <a:pt x="52133" y="53162"/>
                  </a:lnTo>
                  <a:lnTo>
                    <a:pt x="44323" y="86741"/>
                  </a:lnTo>
                  <a:lnTo>
                    <a:pt x="89242" y="99860"/>
                  </a:lnTo>
                  <a:lnTo>
                    <a:pt x="89954" y="189725"/>
                  </a:lnTo>
                  <a:lnTo>
                    <a:pt x="86753" y="192481"/>
                  </a:lnTo>
                  <a:lnTo>
                    <a:pt x="86791" y="204571"/>
                  </a:lnTo>
                  <a:lnTo>
                    <a:pt x="59791" y="212051"/>
                  </a:lnTo>
                  <a:lnTo>
                    <a:pt x="51181" y="650748"/>
                  </a:lnTo>
                  <a:lnTo>
                    <a:pt x="194157" y="619061"/>
                  </a:lnTo>
                  <a:lnTo>
                    <a:pt x="194157" y="190995"/>
                  </a:lnTo>
                  <a:lnTo>
                    <a:pt x="326682" y="221424"/>
                  </a:lnTo>
                  <a:lnTo>
                    <a:pt x="326478" y="207975"/>
                  </a:lnTo>
                  <a:lnTo>
                    <a:pt x="252742" y="190995"/>
                  </a:lnTo>
                  <a:lnTo>
                    <a:pt x="194157" y="177520"/>
                  </a:lnTo>
                  <a:lnTo>
                    <a:pt x="194157" y="175425"/>
                  </a:lnTo>
                  <a:lnTo>
                    <a:pt x="194157" y="165862"/>
                  </a:lnTo>
                  <a:lnTo>
                    <a:pt x="194157" y="55499"/>
                  </a:lnTo>
                  <a:lnTo>
                    <a:pt x="194157" y="7023"/>
                  </a:lnTo>
                  <a:lnTo>
                    <a:pt x="221957" y="8610"/>
                  </a:lnTo>
                  <a:lnTo>
                    <a:pt x="274485" y="20612"/>
                  </a:lnTo>
                  <a:lnTo>
                    <a:pt x="316585" y="42087"/>
                  </a:lnTo>
                  <a:lnTo>
                    <a:pt x="342430" y="79336"/>
                  </a:lnTo>
                  <a:lnTo>
                    <a:pt x="343801" y="79362"/>
                  </a:lnTo>
                  <a:lnTo>
                    <a:pt x="347916" y="73837"/>
                  </a:lnTo>
                  <a:close/>
                </a:path>
                <a:path w="389889" h="800100">
                  <a:moveTo>
                    <a:pt x="389788" y="678040"/>
                  </a:moveTo>
                  <a:lnTo>
                    <a:pt x="194157" y="638048"/>
                  </a:lnTo>
                  <a:lnTo>
                    <a:pt x="0" y="679157"/>
                  </a:lnTo>
                  <a:lnTo>
                    <a:pt x="203" y="697788"/>
                  </a:lnTo>
                  <a:lnTo>
                    <a:pt x="13931" y="695439"/>
                  </a:lnTo>
                  <a:lnTo>
                    <a:pt x="15074" y="799998"/>
                  </a:lnTo>
                  <a:lnTo>
                    <a:pt x="194157" y="781507"/>
                  </a:lnTo>
                  <a:lnTo>
                    <a:pt x="194157" y="658558"/>
                  </a:lnTo>
                  <a:lnTo>
                    <a:pt x="389674" y="697788"/>
                  </a:lnTo>
                  <a:lnTo>
                    <a:pt x="389788" y="67804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object 25"/>
            <p:cNvSpPr/>
            <p:nvPr/>
          </p:nvSpPr>
          <p:spPr>
            <a:xfrm>
              <a:off x="1241695" y="9635879"/>
              <a:ext cx="277495" cy="52705"/>
            </a:xfrm>
            <a:custGeom>
              <a:avLst/>
              <a:gdLst/>
              <a:ahLst/>
              <a:cxnLst/>
              <a:rect l="l" t="t" r="r" b="b"/>
              <a:pathLst>
                <a:path w="277494" h="52704">
                  <a:moveTo>
                    <a:pt x="277412" y="0"/>
                  </a:moveTo>
                  <a:lnTo>
                    <a:pt x="0" y="27171"/>
                  </a:lnTo>
                  <a:lnTo>
                    <a:pt x="88373" y="52427"/>
                  </a:lnTo>
                  <a:lnTo>
                    <a:pt x="277357" y="21611"/>
                  </a:lnTo>
                  <a:lnTo>
                    <a:pt x="277412" y="0"/>
                  </a:lnTo>
                  <a:close/>
                </a:path>
              </a:pathLst>
            </a:custGeom>
            <a:solidFill>
              <a:srgbClr val="FCCE4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object 26"/>
            <p:cNvSpPr/>
            <p:nvPr/>
          </p:nvSpPr>
          <p:spPr>
            <a:xfrm>
              <a:off x="1757410" y="8861619"/>
              <a:ext cx="77470" cy="306705"/>
            </a:xfrm>
            <a:custGeom>
              <a:avLst/>
              <a:gdLst/>
              <a:ahLst/>
              <a:cxnLst/>
              <a:rect l="l" t="t" r="r" b="b"/>
              <a:pathLst>
                <a:path w="77469" h="306704">
                  <a:moveTo>
                    <a:pt x="0" y="0"/>
                  </a:moveTo>
                  <a:lnTo>
                    <a:pt x="186" y="8952"/>
                  </a:lnTo>
                  <a:lnTo>
                    <a:pt x="1519" y="290521"/>
                  </a:lnTo>
                  <a:lnTo>
                    <a:pt x="77451" y="306374"/>
                  </a:lnTo>
                  <a:lnTo>
                    <a:pt x="77146" y="297830"/>
                  </a:lnTo>
                  <a:lnTo>
                    <a:pt x="9946" y="283684"/>
                  </a:lnTo>
                  <a:lnTo>
                    <a:pt x="8700" y="10711"/>
                  </a:lnTo>
                  <a:lnTo>
                    <a:pt x="62185" y="21779"/>
                  </a:lnTo>
                  <a:lnTo>
                    <a:pt x="62491" y="132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3" name="object 2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791066" y="9503110"/>
              <a:ext cx="89524" cy="143449"/>
            </a:xfrm>
            <a:prstGeom prst="rect">
              <a:avLst/>
            </a:prstGeom>
          </p:spPr>
        </p:pic>
        <p:sp>
          <p:nvSpPr>
            <p:cNvPr id="54" name="object 28"/>
            <p:cNvSpPr/>
            <p:nvPr/>
          </p:nvSpPr>
          <p:spPr>
            <a:xfrm>
              <a:off x="1510008" y="9400130"/>
              <a:ext cx="436245" cy="276860"/>
            </a:xfrm>
            <a:custGeom>
              <a:avLst/>
              <a:gdLst/>
              <a:ahLst/>
              <a:cxnLst/>
              <a:rect l="l" t="t" r="r" b="b"/>
              <a:pathLst>
                <a:path w="436244" h="276859">
                  <a:moveTo>
                    <a:pt x="218084" y="92875"/>
                  </a:moveTo>
                  <a:lnTo>
                    <a:pt x="107293" y="92875"/>
                  </a:lnTo>
                  <a:lnTo>
                    <a:pt x="129582" y="97922"/>
                  </a:lnTo>
                  <a:lnTo>
                    <a:pt x="143736" y="110849"/>
                  </a:lnTo>
                  <a:lnTo>
                    <a:pt x="151589" y="128342"/>
                  </a:lnTo>
                  <a:lnTo>
                    <a:pt x="154978" y="147082"/>
                  </a:lnTo>
                  <a:lnTo>
                    <a:pt x="156178" y="257360"/>
                  </a:lnTo>
                  <a:lnTo>
                    <a:pt x="156286" y="265873"/>
                  </a:lnTo>
                  <a:lnTo>
                    <a:pt x="156276" y="266375"/>
                  </a:lnTo>
                  <a:lnTo>
                    <a:pt x="218084" y="276857"/>
                  </a:lnTo>
                  <a:lnTo>
                    <a:pt x="218084" y="92875"/>
                  </a:lnTo>
                  <a:close/>
                </a:path>
                <a:path w="436244" h="276859">
                  <a:moveTo>
                    <a:pt x="218084" y="0"/>
                  </a:moveTo>
                  <a:lnTo>
                    <a:pt x="0" y="20711"/>
                  </a:lnTo>
                  <a:lnTo>
                    <a:pt x="17098" y="45840"/>
                  </a:lnTo>
                  <a:lnTo>
                    <a:pt x="17098" y="205519"/>
                  </a:lnTo>
                  <a:lnTo>
                    <a:pt x="9161" y="210493"/>
                  </a:lnTo>
                  <a:lnTo>
                    <a:pt x="9046" y="257360"/>
                  </a:lnTo>
                  <a:lnTo>
                    <a:pt x="60939" y="248889"/>
                  </a:lnTo>
                  <a:lnTo>
                    <a:pt x="60458" y="154506"/>
                  </a:lnTo>
                  <a:lnTo>
                    <a:pt x="63110" y="134305"/>
                  </a:lnTo>
                  <a:lnTo>
                    <a:pt x="71432" y="114294"/>
                  </a:lnTo>
                  <a:lnTo>
                    <a:pt x="85977" y="98981"/>
                  </a:lnTo>
                  <a:lnTo>
                    <a:pt x="107293" y="92875"/>
                  </a:lnTo>
                  <a:lnTo>
                    <a:pt x="218084" y="92875"/>
                  </a:lnTo>
                  <a:lnTo>
                    <a:pt x="218084" y="17674"/>
                  </a:lnTo>
                  <a:lnTo>
                    <a:pt x="407016" y="17674"/>
                  </a:lnTo>
                  <a:lnTo>
                    <a:pt x="218084" y="0"/>
                  </a:lnTo>
                  <a:close/>
                </a:path>
                <a:path w="436244" h="276859">
                  <a:moveTo>
                    <a:pt x="407016" y="17674"/>
                  </a:moveTo>
                  <a:lnTo>
                    <a:pt x="218084" y="17674"/>
                  </a:lnTo>
                  <a:lnTo>
                    <a:pt x="424515" y="36082"/>
                  </a:lnTo>
                  <a:lnTo>
                    <a:pt x="436117" y="20397"/>
                  </a:lnTo>
                  <a:lnTo>
                    <a:pt x="407016" y="1767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A5DDF343-989D-90D2-EB85-BAE185A1D581}"/>
              </a:ext>
            </a:extLst>
          </p:cNvPr>
          <p:cNvSpPr txBox="1"/>
          <p:nvPr/>
        </p:nvSpPr>
        <p:spPr>
          <a:xfrm>
            <a:off x="353669" y="815973"/>
            <a:ext cx="882006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Norfolk State University </a:t>
            </a:r>
          </a:p>
          <a:p>
            <a:pPr algn="ctr"/>
            <a:r>
              <a:rPr lang="en-US" sz="6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Faculty Senate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C216B7-C465-B77B-7405-A9C76420601E}"/>
              </a:ext>
            </a:extLst>
          </p:cNvPr>
          <p:cNvSpPr txBox="1"/>
          <p:nvPr/>
        </p:nvSpPr>
        <p:spPr>
          <a:xfrm>
            <a:off x="770822" y="6825568"/>
            <a:ext cx="86455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C000"/>
                </a:solidFill>
              </a:rPr>
              <a:t>President: Robert K. Perkins, PhD</a:t>
            </a:r>
          </a:p>
          <a:p>
            <a:pPr algn="ctr"/>
            <a:r>
              <a:rPr lang="en-US" sz="4800" b="1" dirty="0">
                <a:solidFill>
                  <a:srgbClr val="FFC000"/>
                </a:solidFill>
              </a:rPr>
              <a:t>March 8, 2024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0CD67D-92BB-C52F-E6F4-4957B119F895}"/>
              </a:ext>
            </a:extLst>
          </p:cNvPr>
          <p:cNvSpPr txBox="1"/>
          <p:nvPr/>
        </p:nvSpPr>
        <p:spPr>
          <a:xfrm>
            <a:off x="297188" y="4273890"/>
            <a:ext cx="9592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BOV March 2024 Report</a:t>
            </a:r>
          </a:p>
        </p:txBody>
      </p:sp>
    </p:spTree>
    <p:extLst>
      <p:ext uri="{BB962C8B-B14F-4D97-AF65-F5344CB8AC3E}">
        <p14:creationId xmlns:p14="http://schemas.microsoft.com/office/powerpoint/2010/main" val="22457678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6" y="0"/>
            <a:ext cx="20104735" cy="11308715"/>
          </a:xfrm>
          <a:custGeom>
            <a:avLst/>
            <a:gdLst/>
            <a:ahLst/>
            <a:cxnLst/>
            <a:rect l="l" t="t" r="r" b="b"/>
            <a:pathLst>
              <a:path w="20104735" h="11308715">
                <a:moveTo>
                  <a:pt x="20104162" y="0"/>
                </a:moveTo>
                <a:lnTo>
                  <a:pt x="0" y="0"/>
                </a:lnTo>
                <a:lnTo>
                  <a:pt x="0" y="11308414"/>
                </a:lnTo>
                <a:lnTo>
                  <a:pt x="20104162" y="11308414"/>
                </a:lnTo>
                <a:lnTo>
                  <a:pt x="20104162" y="0"/>
                </a:lnTo>
                <a:close/>
              </a:path>
            </a:pathLst>
          </a:custGeom>
          <a:solidFill>
            <a:srgbClr val="31795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6" y="0"/>
            <a:ext cx="20103943" cy="1130825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14401" y="463459"/>
            <a:ext cx="18480504" cy="149271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20"/>
              </a:spcBef>
            </a:pPr>
            <a:r>
              <a:rPr lang="en-US" sz="9600" spc="10" dirty="0">
                <a:latin typeface="TradeGothic" panose="02000806040000020004"/>
              </a:rPr>
              <a:t>Completing Projects for Spring 2024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0" y="9050020"/>
            <a:ext cx="20104100" cy="2259330"/>
            <a:chOff x="156" y="9048984"/>
            <a:chExt cx="20104100" cy="2259330"/>
          </a:xfrm>
        </p:grpSpPr>
        <p:sp>
          <p:nvSpPr>
            <p:cNvPr id="8" name="object 8"/>
            <p:cNvSpPr/>
            <p:nvPr/>
          </p:nvSpPr>
          <p:spPr>
            <a:xfrm>
              <a:off x="156" y="9048984"/>
              <a:ext cx="20104100" cy="2259330"/>
            </a:xfrm>
            <a:custGeom>
              <a:avLst/>
              <a:gdLst/>
              <a:ahLst/>
              <a:cxnLst/>
              <a:rect l="l" t="t" r="r" b="b"/>
              <a:pathLst>
                <a:path w="20104100" h="2259329">
                  <a:moveTo>
                    <a:pt x="20103942" y="0"/>
                  </a:moveTo>
                  <a:lnTo>
                    <a:pt x="0" y="1277638"/>
                  </a:lnTo>
                  <a:lnTo>
                    <a:pt x="0" y="2259273"/>
                  </a:lnTo>
                  <a:lnTo>
                    <a:pt x="20103942" y="2259273"/>
                  </a:lnTo>
                  <a:lnTo>
                    <a:pt x="20103942" y="0"/>
                  </a:lnTo>
                  <a:close/>
                </a:path>
              </a:pathLst>
            </a:custGeom>
            <a:solidFill>
              <a:srgbClr val="317957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18860" y="9978010"/>
              <a:ext cx="163688" cy="24410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987268" y="9978010"/>
              <a:ext cx="218253" cy="24410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235489" y="9974063"/>
              <a:ext cx="251287" cy="25199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723018" y="9974063"/>
              <a:ext cx="420086" cy="25199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8168672" y="9978279"/>
              <a:ext cx="163195" cy="243840"/>
            </a:xfrm>
            <a:custGeom>
              <a:avLst/>
              <a:gdLst/>
              <a:ahLst/>
              <a:cxnLst/>
              <a:rect l="l" t="t" r="r" b="b"/>
              <a:pathLst>
                <a:path w="163194" h="243840">
                  <a:moveTo>
                    <a:pt x="163118" y="194310"/>
                  </a:moveTo>
                  <a:lnTo>
                    <a:pt x="50965" y="194310"/>
                  </a:lnTo>
                  <a:lnTo>
                    <a:pt x="50965" y="0"/>
                  </a:lnTo>
                  <a:lnTo>
                    <a:pt x="0" y="0"/>
                  </a:lnTo>
                  <a:lnTo>
                    <a:pt x="0" y="194310"/>
                  </a:lnTo>
                  <a:lnTo>
                    <a:pt x="0" y="243840"/>
                  </a:lnTo>
                  <a:lnTo>
                    <a:pt x="163118" y="243840"/>
                  </a:lnTo>
                  <a:lnTo>
                    <a:pt x="163118" y="1943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356383" y="9978010"/>
              <a:ext cx="176976" cy="24410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636936" y="9974063"/>
              <a:ext cx="149324" cy="251999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8806008" y="9977670"/>
              <a:ext cx="746760" cy="244475"/>
            </a:xfrm>
            <a:custGeom>
              <a:avLst/>
              <a:gdLst/>
              <a:ahLst/>
              <a:cxnLst/>
              <a:rect l="l" t="t" r="r" b="b"/>
              <a:pathLst>
                <a:path w="746759" h="244475">
                  <a:moveTo>
                    <a:pt x="169430" y="0"/>
                  </a:moveTo>
                  <a:lnTo>
                    <a:pt x="0" y="0"/>
                  </a:lnTo>
                  <a:lnTo>
                    <a:pt x="0" y="49530"/>
                  </a:lnTo>
                  <a:lnTo>
                    <a:pt x="59220" y="49530"/>
                  </a:lnTo>
                  <a:lnTo>
                    <a:pt x="59220" y="243840"/>
                  </a:lnTo>
                  <a:lnTo>
                    <a:pt x="110197" y="243840"/>
                  </a:lnTo>
                  <a:lnTo>
                    <a:pt x="110197" y="49530"/>
                  </a:lnTo>
                  <a:lnTo>
                    <a:pt x="169430" y="49530"/>
                  </a:lnTo>
                  <a:lnTo>
                    <a:pt x="169430" y="0"/>
                  </a:lnTo>
                  <a:close/>
                </a:path>
                <a:path w="746759" h="244475">
                  <a:moveTo>
                    <a:pt x="397738" y="244449"/>
                  </a:moveTo>
                  <a:lnTo>
                    <a:pt x="378447" y="192405"/>
                  </a:lnTo>
                  <a:lnTo>
                    <a:pt x="360222" y="143217"/>
                  </a:lnTo>
                  <a:lnTo>
                    <a:pt x="332016" y="67119"/>
                  </a:lnTo>
                  <a:lnTo>
                    <a:pt x="307263" y="342"/>
                  </a:lnTo>
                  <a:lnTo>
                    <a:pt x="305841" y="342"/>
                  </a:lnTo>
                  <a:lnTo>
                    <a:pt x="305841" y="143217"/>
                  </a:lnTo>
                  <a:lnTo>
                    <a:pt x="251993" y="143217"/>
                  </a:lnTo>
                  <a:lnTo>
                    <a:pt x="278917" y="67119"/>
                  </a:lnTo>
                  <a:lnTo>
                    <a:pt x="305841" y="143217"/>
                  </a:lnTo>
                  <a:lnTo>
                    <a:pt x="305841" y="342"/>
                  </a:lnTo>
                  <a:lnTo>
                    <a:pt x="250202" y="342"/>
                  </a:lnTo>
                  <a:lnTo>
                    <a:pt x="159740" y="244449"/>
                  </a:lnTo>
                  <a:lnTo>
                    <a:pt x="216814" y="244449"/>
                  </a:lnTo>
                  <a:lnTo>
                    <a:pt x="235127" y="192405"/>
                  </a:lnTo>
                  <a:lnTo>
                    <a:pt x="322351" y="192405"/>
                  </a:lnTo>
                  <a:lnTo>
                    <a:pt x="340664" y="244449"/>
                  </a:lnTo>
                  <a:lnTo>
                    <a:pt x="397738" y="244449"/>
                  </a:lnTo>
                  <a:close/>
                </a:path>
                <a:path w="746759" h="244475">
                  <a:moveTo>
                    <a:pt x="557847" y="0"/>
                  </a:moveTo>
                  <a:lnTo>
                    <a:pt x="388404" y="0"/>
                  </a:lnTo>
                  <a:lnTo>
                    <a:pt x="388404" y="49530"/>
                  </a:lnTo>
                  <a:lnTo>
                    <a:pt x="447636" y="49530"/>
                  </a:lnTo>
                  <a:lnTo>
                    <a:pt x="447636" y="243840"/>
                  </a:lnTo>
                  <a:lnTo>
                    <a:pt x="498614" y="243840"/>
                  </a:lnTo>
                  <a:lnTo>
                    <a:pt x="498614" y="49530"/>
                  </a:lnTo>
                  <a:lnTo>
                    <a:pt x="557847" y="49530"/>
                  </a:lnTo>
                  <a:lnTo>
                    <a:pt x="557847" y="0"/>
                  </a:lnTo>
                  <a:close/>
                </a:path>
                <a:path w="746759" h="244475">
                  <a:moveTo>
                    <a:pt x="746163" y="609"/>
                  </a:moveTo>
                  <a:lnTo>
                    <a:pt x="591947" y="609"/>
                  </a:lnTo>
                  <a:lnTo>
                    <a:pt x="591947" y="50139"/>
                  </a:lnTo>
                  <a:lnTo>
                    <a:pt x="591947" y="97129"/>
                  </a:lnTo>
                  <a:lnTo>
                    <a:pt x="591947" y="146659"/>
                  </a:lnTo>
                  <a:lnTo>
                    <a:pt x="591947" y="194919"/>
                  </a:lnTo>
                  <a:lnTo>
                    <a:pt x="591947" y="244449"/>
                  </a:lnTo>
                  <a:lnTo>
                    <a:pt x="746163" y="244449"/>
                  </a:lnTo>
                  <a:lnTo>
                    <a:pt x="746163" y="194919"/>
                  </a:lnTo>
                  <a:lnTo>
                    <a:pt x="642912" y="194919"/>
                  </a:lnTo>
                  <a:lnTo>
                    <a:pt x="642912" y="146659"/>
                  </a:lnTo>
                  <a:lnTo>
                    <a:pt x="723684" y="146659"/>
                  </a:lnTo>
                  <a:lnTo>
                    <a:pt x="723684" y="97129"/>
                  </a:lnTo>
                  <a:lnTo>
                    <a:pt x="642912" y="97129"/>
                  </a:lnTo>
                  <a:lnTo>
                    <a:pt x="642912" y="50139"/>
                  </a:lnTo>
                  <a:lnTo>
                    <a:pt x="746163" y="50139"/>
                  </a:lnTo>
                  <a:lnTo>
                    <a:pt x="746163" y="6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003896" y="10325702"/>
              <a:ext cx="150538" cy="20466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214014" y="10325702"/>
              <a:ext cx="169699" cy="199593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7444141" y="10325702"/>
              <a:ext cx="24130" cy="200025"/>
            </a:xfrm>
            <a:custGeom>
              <a:avLst/>
              <a:gdLst/>
              <a:ahLst/>
              <a:cxnLst/>
              <a:rect l="l" t="t" r="r" b="b"/>
              <a:pathLst>
                <a:path w="24130" h="200025">
                  <a:moveTo>
                    <a:pt x="23671" y="0"/>
                  </a:moveTo>
                  <a:lnTo>
                    <a:pt x="0" y="0"/>
                  </a:lnTo>
                  <a:lnTo>
                    <a:pt x="0" y="199593"/>
                  </a:lnTo>
                  <a:lnTo>
                    <a:pt x="23671" y="199593"/>
                  </a:lnTo>
                  <a:lnTo>
                    <a:pt x="2367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7500891" y="10325702"/>
              <a:ext cx="177322" cy="199593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7711281" y="10325713"/>
              <a:ext cx="130810" cy="199390"/>
            </a:xfrm>
            <a:custGeom>
              <a:avLst/>
              <a:gdLst/>
              <a:ahLst/>
              <a:cxnLst/>
              <a:rect l="l" t="t" r="r" b="b"/>
              <a:pathLst>
                <a:path w="130809" h="199390">
                  <a:moveTo>
                    <a:pt x="130517" y="177800"/>
                  </a:moveTo>
                  <a:lnTo>
                    <a:pt x="23685" y="177800"/>
                  </a:lnTo>
                  <a:lnTo>
                    <a:pt x="23685" y="106680"/>
                  </a:lnTo>
                  <a:lnTo>
                    <a:pt x="118681" y="106680"/>
                  </a:lnTo>
                  <a:lnTo>
                    <a:pt x="118681" y="85090"/>
                  </a:lnTo>
                  <a:lnTo>
                    <a:pt x="23685" y="85090"/>
                  </a:lnTo>
                  <a:lnTo>
                    <a:pt x="23685" y="21590"/>
                  </a:lnTo>
                  <a:lnTo>
                    <a:pt x="125450" y="21590"/>
                  </a:lnTo>
                  <a:lnTo>
                    <a:pt x="125450" y="0"/>
                  </a:lnTo>
                  <a:lnTo>
                    <a:pt x="0" y="0"/>
                  </a:lnTo>
                  <a:lnTo>
                    <a:pt x="0" y="21590"/>
                  </a:lnTo>
                  <a:lnTo>
                    <a:pt x="0" y="85090"/>
                  </a:lnTo>
                  <a:lnTo>
                    <a:pt x="0" y="106680"/>
                  </a:lnTo>
                  <a:lnTo>
                    <a:pt x="0" y="177800"/>
                  </a:lnTo>
                  <a:lnTo>
                    <a:pt x="0" y="199390"/>
                  </a:lnTo>
                  <a:lnTo>
                    <a:pt x="130517" y="199390"/>
                  </a:lnTo>
                  <a:lnTo>
                    <a:pt x="130517" y="1778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7889253" y="10325702"/>
              <a:ext cx="137290" cy="19959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8058207" y="10320624"/>
              <a:ext cx="131650" cy="209739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8239855" y="10325713"/>
              <a:ext cx="218440" cy="200025"/>
            </a:xfrm>
            <a:custGeom>
              <a:avLst/>
              <a:gdLst/>
              <a:ahLst/>
              <a:cxnLst/>
              <a:rect l="l" t="t" r="r" b="b"/>
              <a:pathLst>
                <a:path w="218440" h="200025">
                  <a:moveTo>
                    <a:pt x="23672" y="0"/>
                  </a:moveTo>
                  <a:lnTo>
                    <a:pt x="0" y="0"/>
                  </a:lnTo>
                  <a:lnTo>
                    <a:pt x="0" y="199593"/>
                  </a:lnTo>
                  <a:lnTo>
                    <a:pt x="23672" y="199593"/>
                  </a:lnTo>
                  <a:lnTo>
                    <a:pt x="23672" y="0"/>
                  </a:lnTo>
                  <a:close/>
                </a:path>
                <a:path w="218440" h="200025">
                  <a:moveTo>
                    <a:pt x="217995" y="393"/>
                  </a:moveTo>
                  <a:lnTo>
                    <a:pt x="62382" y="393"/>
                  </a:lnTo>
                  <a:lnTo>
                    <a:pt x="62382" y="21983"/>
                  </a:lnTo>
                  <a:lnTo>
                    <a:pt x="128346" y="21983"/>
                  </a:lnTo>
                  <a:lnTo>
                    <a:pt x="128346" y="199783"/>
                  </a:lnTo>
                  <a:lnTo>
                    <a:pt x="152019" y="199783"/>
                  </a:lnTo>
                  <a:lnTo>
                    <a:pt x="152019" y="21983"/>
                  </a:lnTo>
                  <a:lnTo>
                    <a:pt x="217995" y="21983"/>
                  </a:lnTo>
                  <a:lnTo>
                    <a:pt x="217995" y="3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5" name="object 2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8481761" y="10325702"/>
              <a:ext cx="172526" cy="199593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6055912" y="9651864"/>
              <a:ext cx="995680" cy="1200785"/>
            </a:xfrm>
            <a:custGeom>
              <a:avLst/>
              <a:gdLst/>
              <a:ahLst/>
              <a:cxnLst/>
              <a:rect l="l" t="t" r="r" b="b"/>
              <a:pathLst>
                <a:path w="995680" h="1200784">
                  <a:moveTo>
                    <a:pt x="277406" y="1036193"/>
                  </a:moveTo>
                  <a:lnTo>
                    <a:pt x="0" y="1063371"/>
                  </a:lnTo>
                  <a:lnTo>
                    <a:pt x="88366" y="1088605"/>
                  </a:lnTo>
                  <a:lnTo>
                    <a:pt x="277355" y="1057795"/>
                  </a:lnTo>
                  <a:lnTo>
                    <a:pt x="277406" y="1036193"/>
                  </a:lnTo>
                  <a:close/>
                </a:path>
                <a:path w="995680" h="1200784">
                  <a:moveTo>
                    <a:pt x="547166" y="62674"/>
                  </a:moveTo>
                  <a:lnTo>
                    <a:pt x="503224" y="54660"/>
                  </a:lnTo>
                  <a:lnTo>
                    <a:pt x="503224" y="161620"/>
                  </a:lnTo>
                  <a:lnTo>
                    <a:pt x="535520" y="165176"/>
                  </a:lnTo>
                  <a:lnTo>
                    <a:pt x="535520" y="69456"/>
                  </a:lnTo>
                  <a:lnTo>
                    <a:pt x="547166" y="62674"/>
                  </a:lnTo>
                  <a:close/>
                </a:path>
                <a:path w="995680" h="1200784">
                  <a:moveTo>
                    <a:pt x="573328" y="73279"/>
                  </a:moveTo>
                  <a:lnTo>
                    <a:pt x="548093" y="63004"/>
                  </a:lnTo>
                  <a:lnTo>
                    <a:pt x="547928" y="166738"/>
                  </a:lnTo>
                  <a:lnTo>
                    <a:pt x="573024" y="174853"/>
                  </a:lnTo>
                  <a:lnTo>
                    <a:pt x="573328" y="73279"/>
                  </a:lnTo>
                  <a:close/>
                </a:path>
                <a:path w="995680" h="1200784">
                  <a:moveTo>
                    <a:pt x="593166" y="568312"/>
                  </a:moveTo>
                  <a:lnTo>
                    <a:pt x="592861" y="559752"/>
                  </a:lnTo>
                  <a:lnTo>
                    <a:pt x="525665" y="545604"/>
                  </a:lnTo>
                  <a:lnTo>
                    <a:pt x="524421" y="272630"/>
                  </a:lnTo>
                  <a:lnTo>
                    <a:pt x="577900" y="283705"/>
                  </a:lnTo>
                  <a:lnTo>
                    <a:pt x="578205" y="275158"/>
                  </a:lnTo>
                  <a:lnTo>
                    <a:pt x="515721" y="261924"/>
                  </a:lnTo>
                  <a:lnTo>
                    <a:pt x="515899" y="270878"/>
                  </a:lnTo>
                  <a:lnTo>
                    <a:pt x="517232" y="552450"/>
                  </a:lnTo>
                  <a:lnTo>
                    <a:pt x="593166" y="568312"/>
                  </a:lnTo>
                  <a:close/>
                </a:path>
                <a:path w="995680" h="1200784">
                  <a:moveTo>
                    <a:pt x="640156" y="73837"/>
                  </a:moveTo>
                  <a:lnTo>
                    <a:pt x="614324" y="36576"/>
                  </a:lnTo>
                  <a:lnTo>
                    <a:pt x="571373" y="14871"/>
                  </a:lnTo>
                  <a:lnTo>
                    <a:pt x="515061" y="1828"/>
                  </a:lnTo>
                  <a:lnTo>
                    <a:pt x="486105" y="0"/>
                  </a:lnTo>
                  <a:lnTo>
                    <a:pt x="469747" y="901"/>
                  </a:lnTo>
                  <a:lnTo>
                    <a:pt x="469747" y="55499"/>
                  </a:lnTo>
                  <a:lnTo>
                    <a:pt x="469747" y="162318"/>
                  </a:lnTo>
                  <a:lnTo>
                    <a:pt x="469455" y="162331"/>
                  </a:lnTo>
                  <a:lnTo>
                    <a:pt x="437451" y="165862"/>
                  </a:lnTo>
                  <a:lnTo>
                    <a:pt x="437451" y="70294"/>
                  </a:lnTo>
                  <a:lnTo>
                    <a:pt x="424522" y="63677"/>
                  </a:lnTo>
                  <a:lnTo>
                    <a:pt x="424878" y="119811"/>
                  </a:lnTo>
                  <a:lnTo>
                    <a:pt x="425030" y="167220"/>
                  </a:lnTo>
                  <a:lnTo>
                    <a:pt x="424408" y="167284"/>
                  </a:lnTo>
                  <a:lnTo>
                    <a:pt x="399300" y="175412"/>
                  </a:lnTo>
                  <a:lnTo>
                    <a:pt x="399300" y="74231"/>
                  </a:lnTo>
                  <a:lnTo>
                    <a:pt x="412343" y="69100"/>
                  </a:lnTo>
                  <a:lnTo>
                    <a:pt x="415251" y="67945"/>
                  </a:lnTo>
                  <a:lnTo>
                    <a:pt x="415213" y="67792"/>
                  </a:lnTo>
                  <a:lnTo>
                    <a:pt x="424522" y="63677"/>
                  </a:lnTo>
                  <a:lnTo>
                    <a:pt x="469747" y="55499"/>
                  </a:lnTo>
                  <a:lnTo>
                    <a:pt x="469747" y="901"/>
                  </a:lnTo>
                  <a:lnTo>
                    <a:pt x="431126" y="6057"/>
                  </a:lnTo>
                  <a:lnTo>
                    <a:pt x="382016" y="23469"/>
                  </a:lnTo>
                  <a:lnTo>
                    <a:pt x="344385" y="53162"/>
                  </a:lnTo>
                  <a:lnTo>
                    <a:pt x="336575" y="86753"/>
                  </a:lnTo>
                  <a:lnTo>
                    <a:pt x="381482" y="99860"/>
                  </a:lnTo>
                  <a:lnTo>
                    <a:pt x="382193" y="189725"/>
                  </a:lnTo>
                  <a:lnTo>
                    <a:pt x="379006" y="192481"/>
                  </a:lnTo>
                  <a:lnTo>
                    <a:pt x="379031" y="204571"/>
                  </a:lnTo>
                  <a:lnTo>
                    <a:pt x="352044" y="212051"/>
                  </a:lnTo>
                  <a:lnTo>
                    <a:pt x="343433" y="650760"/>
                  </a:lnTo>
                  <a:lnTo>
                    <a:pt x="486397" y="619061"/>
                  </a:lnTo>
                  <a:lnTo>
                    <a:pt x="486397" y="190995"/>
                  </a:lnTo>
                  <a:lnTo>
                    <a:pt x="618921" y="221411"/>
                  </a:lnTo>
                  <a:lnTo>
                    <a:pt x="618731" y="207975"/>
                  </a:lnTo>
                  <a:lnTo>
                    <a:pt x="544944" y="190995"/>
                  </a:lnTo>
                  <a:lnTo>
                    <a:pt x="486397" y="177520"/>
                  </a:lnTo>
                  <a:lnTo>
                    <a:pt x="486397" y="175412"/>
                  </a:lnTo>
                  <a:lnTo>
                    <a:pt x="486397" y="165862"/>
                  </a:lnTo>
                  <a:lnTo>
                    <a:pt x="486397" y="55499"/>
                  </a:lnTo>
                  <a:lnTo>
                    <a:pt x="486397" y="7023"/>
                  </a:lnTo>
                  <a:lnTo>
                    <a:pt x="514197" y="8610"/>
                  </a:lnTo>
                  <a:lnTo>
                    <a:pt x="566724" y="20599"/>
                  </a:lnTo>
                  <a:lnTo>
                    <a:pt x="608825" y="42075"/>
                  </a:lnTo>
                  <a:lnTo>
                    <a:pt x="634669" y="79336"/>
                  </a:lnTo>
                  <a:lnTo>
                    <a:pt x="636041" y="79362"/>
                  </a:lnTo>
                  <a:lnTo>
                    <a:pt x="640156" y="73837"/>
                  </a:lnTo>
                  <a:close/>
                </a:path>
                <a:path w="995680" h="1200784">
                  <a:moveTo>
                    <a:pt x="682028" y="678027"/>
                  </a:moveTo>
                  <a:lnTo>
                    <a:pt x="486397" y="638048"/>
                  </a:lnTo>
                  <a:lnTo>
                    <a:pt x="292239" y="679157"/>
                  </a:lnTo>
                  <a:lnTo>
                    <a:pt x="292430" y="697776"/>
                  </a:lnTo>
                  <a:lnTo>
                    <a:pt x="306171" y="695439"/>
                  </a:lnTo>
                  <a:lnTo>
                    <a:pt x="307314" y="799998"/>
                  </a:lnTo>
                  <a:lnTo>
                    <a:pt x="486397" y="781507"/>
                  </a:lnTo>
                  <a:lnTo>
                    <a:pt x="486397" y="658545"/>
                  </a:lnTo>
                  <a:lnTo>
                    <a:pt x="681926" y="697776"/>
                  </a:lnTo>
                  <a:lnTo>
                    <a:pt x="682028" y="678027"/>
                  </a:lnTo>
                  <a:close/>
                </a:path>
                <a:path w="995680" h="1200784">
                  <a:moveTo>
                    <a:pt x="773125" y="1123327"/>
                  </a:moveTo>
                  <a:lnTo>
                    <a:pt x="546023" y="1066050"/>
                  </a:lnTo>
                  <a:lnTo>
                    <a:pt x="499783" y="1074864"/>
                  </a:lnTo>
                  <a:lnTo>
                    <a:pt x="486702" y="1077341"/>
                  </a:lnTo>
                  <a:lnTo>
                    <a:pt x="424586" y="1066812"/>
                  </a:lnTo>
                  <a:lnTo>
                    <a:pt x="208711" y="1121105"/>
                  </a:lnTo>
                  <a:lnTo>
                    <a:pt x="486397" y="1200708"/>
                  </a:lnTo>
                  <a:lnTo>
                    <a:pt x="773125" y="1123327"/>
                  </a:lnTo>
                  <a:close/>
                </a:path>
                <a:path w="995680" h="1200784">
                  <a:moveTo>
                    <a:pt x="995565" y="1062393"/>
                  </a:moveTo>
                  <a:lnTo>
                    <a:pt x="694613" y="1035316"/>
                  </a:lnTo>
                  <a:lnTo>
                    <a:pt x="694639" y="1055293"/>
                  </a:lnTo>
                  <a:lnTo>
                    <a:pt x="904163" y="1086942"/>
                  </a:lnTo>
                  <a:lnTo>
                    <a:pt x="995565" y="10623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7" name="object 2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6605287" y="10555284"/>
              <a:ext cx="89523" cy="143448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6324229" y="10452304"/>
              <a:ext cx="436245" cy="276860"/>
            </a:xfrm>
            <a:custGeom>
              <a:avLst/>
              <a:gdLst/>
              <a:ahLst/>
              <a:cxnLst/>
              <a:rect l="l" t="t" r="r" b="b"/>
              <a:pathLst>
                <a:path w="436244" h="276859">
                  <a:moveTo>
                    <a:pt x="218084" y="92865"/>
                  </a:moveTo>
                  <a:lnTo>
                    <a:pt x="107293" y="92865"/>
                  </a:lnTo>
                  <a:lnTo>
                    <a:pt x="129583" y="97911"/>
                  </a:lnTo>
                  <a:lnTo>
                    <a:pt x="143737" y="110839"/>
                  </a:lnTo>
                  <a:lnTo>
                    <a:pt x="151591" y="128332"/>
                  </a:lnTo>
                  <a:lnTo>
                    <a:pt x="154980" y="147072"/>
                  </a:lnTo>
                  <a:lnTo>
                    <a:pt x="156193" y="257350"/>
                  </a:lnTo>
                  <a:lnTo>
                    <a:pt x="156278" y="266365"/>
                  </a:lnTo>
                  <a:lnTo>
                    <a:pt x="218084" y="276846"/>
                  </a:lnTo>
                  <a:lnTo>
                    <a:pt x="218084" y="92865"/>
                  </a:lnTo>
                  <a:close/>
                </a:path>
                <a:path w="436244" h="276859">
                  <a:moveTo>
                    <a:pt x="218084" y="0"/>
                  </a:moveTo>
                  <a:lnTo>
                    <a:pt x="0" y="20700"/>
                  </a:lnTo>
                  <a:lnTo>
                    <a:pt x="17098" y="45840"/>
                  </a:lnTo>
                  <a:lnTo>
                    <a:pt x="17098" y="205509"/>
                  </a:lnTo>
                  <a:lnTo>
                    <a:pt x="9161" y="210493"/>
                  </a:lnTo>
                  <a:lnTo>
                    <a:pt x="9046" y="257350"/>
                  </a:lnTo>
                  <a:lnTo>
                    <a:pt x="60939" y="248889"/>
                  </a:lnTo>
                  <a:lnTo>
                    <a:pt x="60458" y="154506"/>
                  </a:lnTo>
                  <a:lnTo>
                    <a:pt x="63110" y="134299"/>
                  </a:lnTo>
                  <a:lnTo>
                    <a:pt x="71432" y="114285"/>
                  </a:lnTo>
                  <a:lnTo>
                    <a:pt x="85977" y="98971"/>
                  </a:lnTo>
                  <a:lnTo>
                    <a:pt x="107293" y="92865"/>
                  </a:lnTo>
                  <a:lnTo>
                    <a:pt x="218084" y="92865"/>
                  </a:lnTo>
                  <a:lnTo>
                    <a:pt x="218084" y="17664"/>
                  </a:lnTo>
                  <a:lnTo>
                    <a:pt x="406904" y="17664"/>
                  </a:lnTo>
                  <a:lnTo>
                    <a:pt x="218084" y="0"/>
                  </a:lnTo>
                  <a:close/>
                </a:path>
                <a:path w="436244" h="276859">
                  <a:moveTo>
                    <a:pt x="406904" y="17664"/>
                  </a:moveTo>
                  <a:lnTo>
                    <a:pt x="218084" y="17664"/>
                  </a:lnTo>
                  <a:lnTo>
                    <a:pt x="424515" y="36071"/>
                  </a:lnTo>
                  <a:lnTo>
                    <a:pt x="436117" y="20397"/>
                  </a:lnTo>
                  <a:lnTo>
                    <a:pt x="406904" y="1766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72F24B36-FCB6-0E0D-CBBF-9724F477D83F}"/>
              </a:ext>
            </a:extLst>
          </p:cNvPr>
          <p:cNvSpPr txBox="1"/>
          <p:nvPr/>
        </p:nvSpPr>
        <p:spPr>
          <a:xfrm>
            <a:off x="2077557" y="6589565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27673A4-2AFE-BB36-79C7-40DC0D5F507A}"/>
              </a:ext>
            </a:extLst>
          </p:cNvPr>
          <p:cNvSpPr txBox="1"/>
          <p:nvPr/>
        </p:nvSpPr>
        <p:spPr>
          <a:xfrm>
            <a:off x="914401" y="2971322"/>
            <a:ext cx="1845363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eaLnBrk="0" hangingPunct="0">
              <a:spcBef>
                <a:spcPts val="0"/>
              </a:spcBef>
              <a:spcAft>
                <a:spcPts val="0"/>
              </a:spcAft>
              <a:buClr>
                <a:srgbClr val="0E101A"/>
              </a:buClr>
              <a:buSzPct val="100000"/>
              <a:buFont typeface="Wingdings" panose="05000000000000000000" pitchFamily="2" charset="2"/>
              <a:buChar char="Ø"/>
              <a:tabLst>
                <a:tab pos="762000" algn="l"/>
              </a:tabLst>
            </a:pPr>
            <a:r>
              <a:rPr lang="en-US" sz="40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Finalizing</a:t>
            </a:r>
            <a:r>
              <a:rPr lang="en-US" sz="4000" spc="-35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4000" spc="-3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proposed</a:t>
            </a:r>
            <a:r>
              <a:rPr lang="en-US" sz="4000" spc="-5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Faculty Senate </a:t>
            </a:r>
            <a:r>
              <a:rPr lang="en-US" sz="40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operating</a:t>
            </a:r>
            <a:r>
              <a:rPr lang="en-US" sz="4000" spc="-1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budget</a:t>
            </a:r>
            <a:r>
              <a:rPr lang="en-US" sz="4000" spc="-5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en-US" sz="4000" spc="-3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z="4000" spc="-25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  <a:r>
              <a:rPr lang="en-US" sz="4000" spc="-1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academic</a:t>
            </a:r>
            <a:r>
              <a:rPr lang="en-US" sz="4000" spc="-1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year (by April 30</a:t>
            </a:r>
            <a:r>
              <a:rPr lang="en-US" sz="4000" spc="-10" baseline="3000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4000" spc="-1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sz="4000" spc="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marR="0" lvl="0" indent="-571500" eaLnBrk="0" hangingPunct="0">
              <a:spcBef>
                <a:spcPts val="0"/>
              </a:spcBef>
              <a:spcAft>
                <a:spcPts val="0"/>
              </a:spcAft>
              <a:buClr>
                <a:srgbClr val="0E101A"/>
              </a:buClr>
              <a:buSzPct val="100000"/>
              <a:buFont typeface="Wingdings" panose="05000000000000000000" pitchFamily="2" charset="2"/>
              <a:buChar char="Ø"/>
              <a:tabLst>
                <a:tab pos="762000" algn="l"/>
              </a:tabLst>
            </a:pPr>
            <a:r>
              <a:rPr lang="en-US" sz="40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Finalizing</a:t>
            </a:r>
            <a:r>
              <a:rPr lang="en-US" sz="4000" spc="-35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US" sz="4000" spc="-5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recommending</a:t>
            </a:r>
            <a:r>
              <a:rPr lang="en-US" sz="4000" spc="-2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changes</a:t>
            </a:r>
            <a:r>
              <a:rPr lang="en-US" sz="4000" spc="-1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en-US" sz="4000" spc="-5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z="4000" spc="-25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handbook (done) </a:t>
            </a:r>
            <a:endParaRPr lang="en-US" sz="4000" spc="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marR="0" lvl="0" indent="-571500" eaLnBrk="0" hangingPunct="0">
              <a:spcBef>
                <a:spcPts val="0"/>
              </a:spcBef>
              <a:spcAft>
                <a:spcPts val="0"/>
              </a:spcAft>
              <a:buClr>
                <a:srgbClr val="0E101A"/>
              </a:buClr>
              <a:buSzPct val="100000"/>
              <a:buFont typeface="Wingdings" panose="05000000000000000000" pitchFamily="2" charset="2"/>
              <a:buChar char="Ø"/>
              <a:tabLst>
                <a:tab pos="761365" algn="l"/>
              </a:tabLst>
            </a:pPr>
            <a:r>
              <a:rPr lang="en-US" sz="40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Updating</a:t>
            </a:r>
            <a:r>
              <a:rPr lang="en-US" sz="4000" spc="-2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n-US" sz="4000" spc="-25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Faculty</a:t>
            </a:r>
            <a:r>
              <a:rPr lang="en-US" sz="4000" spc="-2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Senate</a:t>
            </a:r>
            <a:r>
              <a:rPr lang="en-US" sz="4000" spc="-25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bylaws (done)</a:t>
            </a:r>
            <a:endParaRPr lang="en-US" sz="4000" spc="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marR="0" lvl="0" indent="-571500" eaLnBrk="0" hangingPunct="0">
              <a:spcBef>
                <a:spcPts val="0"/>
              </a:spcBef>
              <a:spcAft>
                <a:spcPts val="0"/>
              </a:spcAft>
              <a:buClr>
                <a:srgbClr val="0E101A"/>
              </a:buClr>
              <a:buSzPct val="100000"/>
              <a:buFont typeface="Wingdings" panose="05000000000000000000" pitchFamily="2" charset="2"/>
              <a:buChar char="Ø"/>
              <a:tabLst>
                <a:tab pos="761365" algn="l"/>
              </a:tabLst>
            </a:pPr>
            <a:r>
              <a:rPr lang="en-US" sz="40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Finalize</a:t>
            </a:r>
            <a:r>
              <a:rPr lang="en-US" sz="4000" spc="-3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our</a:t>
            </a:r>
            <a:r>
              <a:rPr lang="en-US" sz="4000" spc="-3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strategic</a:t>
            </a:r>
            <a:r>
              <a:rPr lang="en-US" sz="4000" spc="-25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pc="-1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plan (by April 16</a:t>
            </a:r>
            <a:r>
              <a:rPr lang="en-US" sz="4000" spc="-10" baseline="3000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4000" spc="-1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000" spc="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marR="371475" lvl="0" indent="-571500" eaLnBrk="0" hangingPunct="0">
              <a:spcBef>
                <a:spcPts val="0"/>
              </a:spcBef>
              <a:spcAft>
                <a:spcPts val="0"/>
              </a:spcAft>
              <a:buClr>
                <a:srgbClr val="0E101A"/>
              </a:buClr>
              <a:buSzPct val="100000"/>
              <a:buFont typeface="Wingdings" panose="05000000000000000000" pitchFamily="2" charset="2"/>
              <a:buChar char="Ø"/>
              <a:tabLst>
                <a:tab pos="761365" algn="l"/>
              </a:tabLst>
            </a:pPr>
            <a:r>
              <a:rPr lang="en-US" sz="4000" spc="-1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We are in the process of conducting elections for the 2024-26 academic years (by April 16</a:t>
            </a:r>
            <a:r>
              <a:rPr lang="en-US" sz="4000" spc="-10" baseline="3000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</a:t>
            </a:r>
            <a:r>
              <a:rPr lang="en-US" sz="4000" spc="-10" dirty="0">
                <a:solidFill>
                  <a:srgbClr val="0E101A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4927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57B77CEC-7012-5A2D-CC89-ABC6539759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14A4C44A-35F2-8CF4-16DE-30D8CA15635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51138" y="702579"/>
            <a:ext cx="14401824" cy="12464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20"/>
              </a:spcBef>
            </a:pPr>
            <a:r>
              <a:rPr lang="en-US" sz="8000" spc="10" dirty="0">
                <a:latin typeface="TradeGothic" panose="02000806040000020004"/>
              </a:rPr>
              <a:t>Faculty Highlight: Dr. Roderic A. Taylor</a:t>
            </a:r>
            <a:endParaRPr sz="8000" spc="10" dirty="0">
              <a:latin typeface="TradeGothic" panose="02000806040000020004"/>
            </a:endParaRP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84903C80-8253-0399-EFD4-C5992CB8C9A3}"/>
              </a:ext>
            </a:extLst>
          </p:cNvPr>
          <p:cNvSpPr txBox="1"/>
          <p:nvPr/>
        </p:nvSpPr>
        <p:spPr>
          <a:xfrm>
            <a:off x="5805409" y="2719079"/>
            <a:ext cx="12980851" cy="5777864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389255" lvl="0" indent="-377190">
              <a:spcBef>
                <a:spcPts val="415"/>
              </a:spcBef>
              <a:buClr>
                <a:srgbClr val="317957"/>
              </a:buClr>
              <a:buFontTx/>
              <a:buChar char="•"/>
              <a:tabLst>
                <a:tab pos="389255" algn="l"/>
                <a:tab pos="389890" algn="l"/>
              </a:tabLst>
            </a:pP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Dr. Taylor studied at Virginia State College, American University, Howard University, Catholic University, and Virginia Union University.</a:t>
            </a:r>
          </a:p>
          <a:p>
            <a:pPr marL="389255" lvl="0" indent="-377190">
              <a:spcBef>
                <a:spcPts val="415"/>
              </a:spcBef>
              <a:buClr>
                <a:srgbClr val="317957"/>
              </a:buClr>
              <a:buFontTx/>
              <a:buChar char="•"/>
              <a:tabLst>
                <a:tab pos="389255" algn="l"/>
                <a:tab pos="389890" algn="l"/>
              </a:tabLst>
            </a:pP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 began his professorial career over 60 years ago at NSU.</a:t>
            </a:r>
          </a:p>
          <a:p>
            <a:pPr marL="389255" lvl="0" indent="-377190">
              <a:spcBef>
                <a:spcPts val="415"/>
              </a:spcBef>
              <a:buClr>
                <a:srgbClr val="317957"/>
              </a:buClr>
              <a:buFontTx/>
              <a:buChar char="•"/>
              <a:tabLst>
                <a:tab pos="389255" algn="l"/>
                <a:tab pos="389890" algn="l"/>
              </a:tabLst>
            </a:pP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Dr. Taylor  is a sculptor and the retired Chair of the Fine Arts Department.  </a:t>
            </a:r>
          </a:p>
          <a:p>
            <a:pPr marL="389255" lvl="0" indent="-377190">
              <a:spcBef>
                <a:spcPts val="415"/>
              </a:spcBef>
              <a:buClr>
                <a:srgbClr val="317957"/>
              </a:buClr>
              <a:buFontTx/>
              <a:buChar char="•"/>
              <a:tabLst>
                <a:tab pos="389255" algn="l"/>
                <a:tab pos="389890" algn="l"/>
              </a:tabLst>
            </a:pP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over 200 exhibits, he was selected by Dr. Samella Lewis as one of the top 75 black living artists in her book, </a:t>
            </a:r>
            <a:r>
              <a:rPr lang="en-US" sz="32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Black Artists on Art</a:t>
            </a: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89255" lvl="0" indent="-377190">
              <a:spcBef>
                <a:spcPts val="415"/>
              </a:spcBef>
              <a:buClr>
                <a:srgbClr val="317957"/>
              </a:buClr>
              <a:buFontTx/>
              <a:buChar char="•"/>
              <a:tabLst>
                <a:tab pos="389255" algn="l"/>
                <a:tab pos="389890" algn="l"/>
              </a:tabLst>
            </a:pP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Following his retirement from NSU, he was appointed by the governor to fill a vacancy on the board of the Virginia Commission for the Arts.</a:t>
            </a:r>
          </a:p>
          <a:p>
            <a:pPr marL="389255" lvl="0" indent="-377190">
              <a:spcBef>
                <a:spcPts val="415"/>
              </a:spcBef>
              <a:buClr>
                <a:srgbClr val="317957"/>
              </a:buClr>
              <a:buFontTx/>
              <a:buChar char="•"/>
              <a:tabLst>
                <a:tab pos="389255" algn="l"/>
                <a:tab pos="389890" algn="l"/>
              </a:tabLst>
            </a:pP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Currently, Dr. Taylor is an emeritus and adjunct professor of Fine Arts.</a:t>
            </a:r>
          </a:p>
          <a:p>
            <a:pPr marL="389255" lvl="0" indent="-377190">
              <a:spcBef>
                <a:spcPts val="415"/>
              </a:spcBef>
              <a:buClr>
                <a:srgbClr val="317957"/>
              </a:buClr>
              <a:buFontTx/>
              <a:buChar char="•"/>
              <a:tabLst>
                <a:tab pos="389255" algn="l"/>
                <a:tab pos="389890" algn="l"/>
              </a:tabLst>
            </a:pPr>
            <a:r>
              <a:rPr lang="en-US" sz="32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 the ripe age of 93, Dr. Taylor has been unanimously voted by the Faculty Senate to be the Mace Bearer for the May 2024 commencement ceremony.</a:t>
            </a:r>
          </a:p>
        </p:txBody>
      </p:sp>
      <p:grpSp>
        <p:nvGrpSpPr>
          <p:cNvPr id="5" name="object 5">
            <a:extLst>
              <a:ext uri="{FF2B5EF4-FFF2-40B4-BE49-F238E27FC236}">
                <a16:creationId xmlns:a16="http://schemas.microsoft.com/office/drawing/2014/main" id="{3D5FBD0A-F6CE-9422-4F73-9B3F44476010}"/>
              </a:ext>
            </a:extLst>
          </p:cNvPr>
          <p:cNvGrpSpPr/>
          <p:nvPr/>
        </p:nvGrpSpPr>
        <p:grpSpPr>
          <a:xfrm>
            <a:off x="156" y="9048984"/>
            <a:ext cx="20104100" cy="2259330"/>
            <a:chOff x="156" y="9048984"/>
            <a:chExt cx="20104100" cy="2259330"/>
          </a:xfrm>
        </p:grpSpPr>
        <p:sp>
          <p:nvSpPr>
            <p:cNvPr id="6" name="object 6">
              <a:extLst>
                <a:ext uri="{FF2B5EF4-FFF2-40B4-BE49-F238E27FC236}">
                  <a16:creationId xmlns:a16="http://schemas.microsoft.com/office/drawing/2014/main" id="{1824DFF3-7AC8-C6D7-9460-37C95A4F7A27}"/>
                </a:ext>
              </a:extLst>
            </p:cNvPr>
            <p:cNvSpPr/>
            <p:nvPr/>
          </p:nvSpPr>
          <p:spPr>
            <a:xfrm>
              <a:off x="156" y="9048984"/>
              <a:ext cx="20104100" cy="2259330"/>
            </a:xfrm>
            <a:custGeom>
              <a:avLst/>
              <a:gdLst/>
              <a:ahLst/>
              <a:cxnLst/>
              <a:rect l="l" t="t" r="r" b="b"/>
              <a:pathLst>
                <a:path w="20104100" h="2259329">
                  <a:moveTo>
                    <a:pt x="20103942" y="0"/>
                  </a:moveTo>
                  <a:lnTo>
                    <a:pt x="0" y="1277638"/>
                  </a:lnTo>
                  <a:lnTo>
                    <a:pt x="0" y="2259273"/>
                  </a:lnTo>
                  <a:lnTo>
                    <a:pt x="20103942" y="2259273"/>
                  </a:lnTo>
                  <a:lnTo>
                    <a:pt x="20103942" y="0"/>
                  </a:lnTo>
                  <a:close/>
                </a:path>
              </a:pathLst>
            </a:custGeom>
            <a:solidFill>
              <a:srgbClr val="FCCE4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" name="object 7">
              <a:extLst>
                <a:ext uri="{FF2B5EF4-FFF2-40B4-BE49-F238E27FC236}">
                  <a16:creationId xmlns:a16="http://schemas.microsoft.com/office/drawing/2014/main" id="{595DA26F-C2E9-72E4-CDB8-83BE4E2B0C80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518860" y="9978010"/>
              <a:ext cx="163688" cy="244104"/>
            </a:xfrm>
            <a:prstGeom prst="rect">
              <a:avLst/>
            </a:prstGeom>
          </p:spPr>
        </p:pic>
        <p:pic>
          <p:nvPicPr>
            <p:cNvPr id="8" name="object 8">
              <a:extLst>
                <a:ext uri="{FF2B5EF4-FFF2-40B4-BE49-F238E27FC236}">
                  <a16:creationId xmlns:a16="http://schemas.microsoft.com/office/drawing/2014/main" id="{EBAE7FBE-ADF2-0797-9973-921C6656B2C0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987268" y="9978010"/>
              <a:ext cx="218253" cy="244104"/>
            </a:xfrm>
            <a:prstGeom prst="rect">
              <a:avLst/>
            </a:prstGeom>
          </p:spPr>
        </p:pic>
        <p:pic>
          <p:nvPicPr>
            <p:cNvPr id="9" name="object 9">
              <a:extLst>
                <a:ext uri="{FF2B5EF4-FFF2-40B4-BE49-F238E27FC236}">
                  <a16:creationId xmlns:a16="http://schemas.microsoft.com/office/drawing/2014/main" id="{103F593B-EDC6-7BA4-F7C7-CDA5FE807363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235489" y="9974063"/>
              <a:ext cx="251287" cy="251999"/>
            </a:xfrm>
            <a:prstGeom prst="rect">
              <a:avLst/>
            </a:prstGeom>
          </p:spPr>
        </p:pic>
        <p:pic>
          <p:nvPicPr>
            <p:cNvPr id="10" name="object 10">
              <a:extLst>
                <a:ext uri="{FF2B5EF4-FFF2-40B4-BE49-F238E27FC236}">
                  <a16:creationId xmlns:a16="http://schemas.microsoft.com/office/drawing/2014/main" id="{6E155617-194C-78A4-E2DD-B73C431B3FFF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723018" y="9974063"/>
              <a:ext cx="420086" cy="251999"/>
            </a:xfrm>
            <a:prstGeom prst="rect">
              <a:avLst/>
            </a:prstGeom>
          </p:spPr>
        </p:pic>
        <p:sp>
          <p:nvSpPr>
            <p:cNvPr id="11" name="object 11">
              <a:extLst>
                <a:ext uri="{FF2B5EF4-FFF2-40B4-BE49-F238E27FC236}">
                  <a16:creationId xmlns:a16="http://schemas.microsoft.com/office/drawing/2014/main" id="{D7830C65-B090-FE80-0320-575DB77F3658}"/>
                </a:ext>
              </a:extLst>
            </p:cNvPr>
            <p:cNvSpPr/>
            <p:nvPr/>
          </p:nvSpPr>
          <p:spPr>
            <a:xfrm>
              <a:off x="18168672" y="9978279"/>
              <a:ext cx="163195" cy="243840"/>
            </a:xfrm>
            <a:custGeom>
              <a:avLst/>
              <a:gdLst/>
              <a:ahLst/>
              <a:cxnLst/>
              <a:rect l="l" t="t" r="r" b="b"/>
              <a:pathLst>
                <a:path w="163194" h="243840">
                  <a:moveTo>
                    <a:pt x="163118" y="194310"/>
                  </a:moveTo>
                  <a:lnTo>
                    <a:pt x="50965" y="194310"/>
                  </a:lnTo>
                  <a:lnTo>
                    <a:pt x="50965" y="0"/>
                  </a:lnTo>
                  <a:lnTo>
                    <a:pt x="0" y="0"/>
                  </a:lnTo>
                  <a:lnTo>
                    <a:pt x="0" y="194310"/>
                  </a:lnTo>
                  <a:lnTo>
                    <a:pt x="0" y="243840"/>
                  </a:lnTo>
                  <a:lnTo>
                    <a:pt x="163118" y="243840"/>
                  </a:lnTo>
                  <a:lnTo>
                    <a:pt x="163118" y="194310"/>
                  </a:lnTo>
                  <a:close/>
                </a:path>
              </a:pathLst>
            </a:custGeom>
            <a:solidFill>
              <a:srgbClr val="317957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2" name="object 12">
              <a:extLst>
                <a:ext uri="{FF2B5EF4-FFF2-40B4-BE49-F238E27FC236}">
                  <a16:creationId xmlns:a16="http://schemas.microsoft.com/office/drawing/2014/main" id="{B558854B-97FE-B7C5-E9C9-9143A124FB20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356383" y="9978010"/>
              <a:ext cx="176976" cy="244104"/>
            </a:xfrm>
            <a:prstGeom prst="rect">
              <a:avLst/>
            </a:prstGeom>
          </p:spPr>
        </p:pic>
        <p:pic>
          <p:nvPicPr>
            <p:cNvPr id="13" name="object 13">
              <a:extLst>
                <a:ext uri="{FF2B5EF4-FFF2-40B4-BE49-F238E27FC236}">
                  <a16:creationId xmlns:a16="http://schemas.microsoft.com/office/drawing/2014/main" id="{06C8742A-E64E-5CED-BDD6-4CA4A9C731F4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636936" y="9974063"/>
              <a:ext cx="149324" cy="251999"/>
            </a:xfrm>
            <a:prstGeom prst="rect">
              <a:avLst/>
            </a:prstGeom>
          </p:spPr>
        </p:pic>
        <p:sp>
          <p:nvSpPr>
            <p:cNvPr id="14" name="object 14">
              <a:extLst>
                <a:ext uri="{FF2B5EF4-FFF2-40B4-BE49-F238E27FC236}">
                  <a16:creationId xmlns:a16="http://schemas.microsoft.com/office/drawing/2014/main" id="{210CBABD-BDE2-F130-5994-037A0E585F53}"/>
                </a:ext>
              </a:extLst>
            </p:cNvPr>
            <p:cNvSpPr/>
            <p:nvPr/>
          </p:nvSpPr>
          <p:spPr>
            <a:xfrm>
              <a:off x="18806008" y="9977670"/>
              <a:ext cx="746760" cy="244475"/>
            </a:xfrm>
            <a:custGeom>
              <a:avLst/>
              <a:gdLst/>
              <a:ahLst/>
              <a:cxnLst/>
              <a:rect l="l" t="t" r="r" b="b"/>
              <a:pathLst>
                <a:path w="746759" h="244475">
                  <a:moveTo>
                    <a:pt x="169430" y="0"/>
                  </a:moveTo>
                  <a:lnTo>
                    <a:pt x="0" y="0"/>
                  </a:lnTo>
                  <a:lnTo>
                    <a:pt x="0" y="49530"/>
                  </a:lnTo>
                  <a:lnTo>
                    <a:pt x="59220" y="49530"/>
                  </a:lnTo>
                  <a:lnTo>
                    <a:pt x="59220" y="243840"/>
                  </a:lnTo>
                  <a:lnTo>
                    <a:pt x="110197" y="243840"/>
                  </a:lnTo>
                  <a:lnTo>
                    <a:pt x="110197" y="49530"/>
                  </a:lnTo>
                  <a:lnTo>
                    <a:pt x="169430" y="49530"/>
                  </a:lnTo>
                  <a:lnTo>
                    <a:pt x="169430" y="0"/>
                  </a:lnTo>
                  <a:close/>
                </a:path>
                <a:path w="746759" h="244475">
                  <a:moveTo>
                    <a:pt x="397738" y="244449"/>
                  </a:moveTo>
                  <a:lnTo>
                    <a:pt x="378447" y="192405"/>
                  </a:lnTo>
                  <a:lnTo>
                    <a:pt x="360222" y="143217"/>
                  </a:lnTo>
                  <a:lnTo>
                    <a:pt x="332016" y="67119"/>
                  </a:lnTo>
                  <a:lnTo>
                    <a:pt x="307263" y="342"/>
                  </a:lnTo>
                  <a:lnTo>
                    <a:pt x="305841" y="342"/>
                  </a:lnTo>
                  <a:lnTo>
                    <a:pt x="305841" y="143217"/>
                  </a:lnTo>
                  <a:lnTo>
                    <a:pt x="251993" y="143217"/>
                  </a:lnTo>
                  <a:lnTo>
                    <a:pt x="278917" y="67119"/>
                  </a:lnTo>
                  <a:lnTo>
                    <a:pt x="305841" y="143217"/>
                  </a:lnTo>
                  <a:lnTo>
                    <a:pt x="305841" y="342"/>
                  </a:lnTo>
                  <a:lnTo>
                    <a:pt x="250202" y="342"/>
                  </a:lnTo>
                  <a:lnTo>
                    <a:pt x="159740" y="244449"/>
                  </a:lnTo>
                  <a:lnTo>
                    <a:pt x="216814" y="244449"/>
                  </a:lnTo>
                  <a:lnTo>
                    <a:pt x="235127" y="192405"/>
                  </a:lnTo>
                  <a:lnTo>
                    <a:pt x="322351" y="192405"/>
                  </a:lnTo>
                  <a:lnTo>
                    <a:pt x="340664" y="244449"/>
                  </a:lnTo>
                  <a:lnTo>
                    <a:pt x="397738" y="244449"/>
                  </a:lnTo>
                  <a:close/>
                </a:path>
                <a:path w="746759" h="244475">
                  <a:moveTo>
                    <a:pt x="557847" y="0"/>
                  </a:moveTo>
                  <a:lnTo>
                    <a:pt x="388404" y="0"/>
                  </a:lnTo>
                  <a:lnTo>
                    <a:pt x="388404" y="49530"/>
                  </a:lnTo>
                  <a:lnTo>
                    <a:pt x="447636" y="49530"/>
                  </a:lnTo>
                  <a:lnTo>
                    <a:pt x="447636" y="243840"/>
                  </a:lnTo>
                  <a:lnTo>
                    <a:pt x="498614" y="243840"/>
                  </a:lnTo>
                  <a:lnTo>
                    <a:pt x="498614" y="49530"/>
                  </a:lnTo>
                  <a:lnTo>
                    <a:pt x="557847" y="49530"/>
                  </a:lnTo>
                  <a:lnTo>
                    <a:pt x="557847" y="0"/>
                  </a:lnTo>
                  <a:close/>
                </a:path>
                <a:path w="746759" h="244475">
                  <a:moveTo>
                    <a:pt x="746163" y="609"/>
                  </a:moveTo>
                  <a:lnTo>
                    <a:pt x="591947" y="609"/>
                  </a:lnTo>
                  <a:lnTo>
                    <a:pt x="591947" y="50139"/>
                  </a:lnTo>
                  <a:lnTo>
                    <a:pt x="591947" y="97129"/>
                  </a:lnTo>
                  <a:lnTo>
                    <a:pt x="591947" y="146659"/>
                  </a:lnTo>
                  <a:lnTo>
                    <a:pt x="591947" y="194919"/>
                  </a:lnTo>
                  <a:lnTo>
                    <a:pt x="591947" y="244449"/>
                  </a:lnTo>
                  <a:lnTo>
                    <a:pt x="746163" y="244449"/>
                  </a:lnTo>
                  <a:lnTo>
                    <a:pt x="746163" y="194919"/>
                  </a:lnTo>
                  <a:lnTo>
                    <a:pt x="642912" y="194919"/>
                  </a:lnTo>
                  <a:lnTo>
                    <a:pt x="642912" y="146659"/>
                  </a:lnTo>
                  <a:lnTo>
                    <a:pt x="723684" y="146659"/>
                  </a:lnTo>
                  <a:lnTo>
                    <a:pt x="723684" y="97129"/>
                  </a:lnTo>
                  <a:lnTo>
                    <a:pt x="642912" y="97129"/>
                  </a:lnTo>
                  <a:lnTo>
                    <a:pt x="642912" y="50139"/>
                  </a:lnTo>
                  <a:lnTo>
                    <a:pt x="746163" y="50139"/>
                  </a:lnTo>
                  <a:lnTo>
                    <a:pt x="746163" y="609"/>
                  </a:lnTo>
                  <a:close/>
                </a:path>
              </a:pathLst>
            </a:custGeom>
            <a:solidFill>
              <a:srgbClr val="317957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5" name="object 15">
              <a:extLst>
                <a:ext uri="{FF2B5EF4-FFF2-40B4-BE49-F238E27FC236}">
                  <a16:creationId xmlns:a16="http://schemas.microsoft.com/office/drawing/2014/main" id="{1D88EDF4-C228-6F65-D9BF-B1B3B9B9FCB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003896" y="10325702"/>
              <a:ext cx="150538" cy="204662"/>
            </a:xfrm>
            <a:prstGeom prst="rect">
              <a:avLst/>
            </a:prstGeom>
          </p:spPr>
        </p:pic>
        <p:pic>
          <p:nvPicPr>
            <p:cNvPr id="16" name="object 16">
              <a:extLst>
                <a:ext uri="{FF2B5EF4-FFF2-40B4-BE49-F238E27FC236}">
                  <a16:creationId xmlns:a16="http://schemas.microsoft.com/office/drawing/2014/main" id="{B304B472-BCD3-B957-823A-A4C393349F84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214014" y="10325702"/>
              <a:ext cx="169699" cy="199593"/>
            </a:xfrm>
            <a:prstGeom prst="rect">
              <a:avLst/>
            </a:prstGeom>
          </p:spPr>
        </p:pic>
        <p:sp>
          <p:nvSpPr>
            <p:cNvPr id="17" name="object 17">
              <a:extLst>
                <a:ext uri="{FF2B5EF4-FFF2-40B4-BE49-F238E27FC236}">
                  <a16:creationId xmlns:a16="http://schemas.microsoft.com/office/drawing/2014/main" id="{BE9616C3-6A41-46E6-D1A4-093DA60920D2}"/>
                </a:ext>
              </a:extLst>
            </p:cNvPr>
            <p:cNvSpPr/>
            <p:nvPr/>
          </p:nvSpPr>
          <p:spPr>
            <a:xfrm>
              <a:off x="17444141" y="10325702"/>
              <a:ext cx="24130" cy="200025"/>
            </a:xfrm>
            <a:custGeom>
              <a:avLst/>
              <a:gdLst/>
              <a:ahLst/>
              <a:cxnLst/>
              <a:rect l="l" t="t" r="r" b="b"/>
              <a:pathLst>
                <a:path w="24130" h="200025">
                  <a:moveTo>
                    <a:pt x="23671" y="0"/>
                  </a:moveTo>
                  <a:lnTo>
                    <a:pt x="0" y="0"/>
                  </a:lnTo>
                  <a:lnTo>
                    <a:pt x="0" y="199593"/>
                  </a:lnTo>
                  <a:lnTo>
                    <a:pt x="23671" y="199593"/>
                  </a:lnTo>
                  <a:lnTo>
                    <a:pt x="23671" y="0"/>
                  </a:lnTo>
                  <a:close/>
                </a:path>
              </a:pathLst>
            </a:custGeom>
            <a:solidFill>
              <a:srgbClr val="317957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8" name="object 18">
              <a:extLst>
                <a:ext uri="{FF2B5EF4-FFF2-40B4-BE49-F238E27FC236}">
                  <a16:creationId xmlns:a16="http://schemas.microsoft.com/office/drawing/2014/main" id="{B2161720-2535-E5D5-B1CC-42A8A8F2CC80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500891" y="10325702"/>
              <a:ext cx="177322" cy="199593"/>
            </a:xfrm>
            <a:prstGeom prst="rect">
              <a:avLst/>
            </a:prstGeom>
          </p:spPr>
        </p:pic>
        <p:sp>
          <p:nvSpPr>
            <p:cNvPr id="19" name="object 19">
              <a:extLst>
                <a:ext uri="{FF2B5EF4-FFF2-40B4-BE49-F238E27FC236}">
                  <a16:creationId xmlns:a16="http://schemas.microsoft.com/office/drawing/2014/main" id="{CEEB035A-C63A-5051-9714-D1335CCD70D4}"/>
                </a:ext>
              </a:extLst>
            </p:cNvPr>
            <p:cNvSpPr/>
            <p:nvPr/>
          </p:nvSpPr>
          <p:spPr>
            <a:xfrm>
              <a:off x="17711281" y="10325713"/>
              <a:ext cx="130810" cy="199390"/>
            </a:xfrm>
            <a:custGeom>
              <a:avLst/>
              <a:gdLst/>
              <a:ahLst/>
              <a:cxnLst/>
              <a:rect l="l" t="t" r="r" b="b"/>
              <a:pathLst>
                <a:path w="130809" h="199390">
                  <a:moveTo>
                    <a:pt x="130517" y="177800"/>
                  </a:moveTo>
                  <a:lnTo>
                    <a:pt x="23685" y="177800"/>
                  </a:lnTo>
                  <a:lnTo>
                    <a:pt x="23685" y="106680"/>
                  </a:lnTo>
                  <a:lnTo>
                    <a:pt x="118681" y="106680"/>
                  </a:lnTo>
                  <a:lnTo>
                    <a:pt x="118681" y="85090"/>
                  </a:lnTo>
                  <a:lnTo>
                    <a:pt x="23685" y="85090"/>
                  </a:lnTo>
                  <a:lnTo>
                    <a:pt x="23685" y="21590"/>
                  </a:lnTo>
                  <a:lnTo>
                    <a:pt x="125450" y="21590"/>
                  </a:lnTo>
                  <a:lnTo>
                    <a:pt x="125450" y="0"/>
                  </a:lnTo>
                  <a:lnTo>
                    <a:pt x="0" y="0"/>
                  </a:lnTo>
                  <a:lnTo>
                    <a:pt x="0" y="21590"/>
                  </a:lnTo>
                  <a:lnTo>
                    <a:pt x="0" y="85090"/>
                  </a:lnTo>
                  <a:lnTo>
                    <a:pt x="0" y="106680"/>
                  </a:lnTo>
                  <a:lnTo>
                    <a:pt x="0" y="177800"/>
                  </a:lnTo>
                  <a:lnTo>
                    <a:pt x="0" y="199390"/>
                  </a:lnTo>
                  <a:lnTo>
                    <a:pt x="130517" y="199390"/>
                  </a:lnTo>
                  <a:lnTo>
                    <a:pt x="130517" y="177800"/>
                  </a:lnTo>
                  <a:close/>
                </a:path>
              </a:pathLst>
            </a:custGeom>
            <a:solidFill>
              <a:srgbClr val="317957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" name="object 20">
              <a:extLst>
                <a:ext uri="{FF2B5EF4-FFF2-40B4-BE49-F238E27FC236}">
                  <a16:creationId xmlns:a16="http://schemas.microsoft.com/office/drawing/2014/main" id="{19B919DA-C95A-F9DD-4457-053B82CA91ED}"/>
                </a:ext>
              </a:extLst>
            </p:cNvPr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7889253" y="10325702"/>
              <a:ext cx="137290" cy="199593"/>
            </a:xfrm>
            <a:prstGeom prst="rect">
              <a:avLst/>
            </a:prstGeom>
          </p:spPr>
        </p:pic>
        <p:pic>
          <p:nvPicPr>
            <p:cNvPr id="21" name="object 21">
              <a:extLst>
                <a:ext uri="{FF2B5EF4-FFF2-40B4-BE49-F238E27FC236}">
                  <a16:creationId xmlns:a16="http://schemas.microsoft.com/office/drawing/2014/main" id="{19F529C1-7D0F-93B1-A073-D1E02D4F46B0}"/>
                </a:ext>
              </a:extLst>
            </p:cNvPr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8058207" y="10320624"/>
              <a:ext cx="131650" cy="209739"/>
            </a:xfrm>
            <a:prstGeom prst="rect">
              <a:avLst/>
            </a:prstGeom>
          </p:spPr>
        </p:pic>
        <p:sp>
          <p:nvSpPr>
            <p:cNvPr id="22" name="object 22">
              <a:extLst>
                <a:ext uri="{FF2B5EF4-FFF2-40B4-BE49-F238E27FC236}">
                  <a16:creationId xmlns:a16="http://schemas.microsoft.com/office/drawing/2014/main" id="{58A2D860-3AC8-18D6-3BDC-9C9590655F37}"/>
                </a:ext>
              </a:extLst>
            </p:cNvPr>
            <p:cNvSpPr/>
            <p:nvPr/>
          </p:nvSpPr>
          <p:spPr>
            <a:xfrm>
              <a:off x="18239855" y="10325713"/>
              <a:ext cx="218440" cy="200025"/>
            </a:xfrm>
            <a:custGeom>
              <a:avLst/>
              <a:gdLst/>
              <a:ahLst/>
              <a:cxnLst/>
              <a:rect l="l" t="t" r="r" b="b"/>
              <a:pathLst>
                <a:path w="218440" h="200025">
                  <a:moveTo>
                    <a:pt x="23672" y="0"/>
                  </a:moveTo>
                  <a:lnTo>
                    <a:pt x="0" y="0"/>
                  </a:lnTo>
                  <a:lnTo>
                    <a:pt x="0" y="199593"/>
                  </a:lnTo>
                  <a:lnTo>
                    <a:pt x="23672" y="199593"/>
                  </a:lnTo>
                  <a:lnTo>
                    <a:pt x="23672" y="0"/>
                  </a:lnTo>
                  <a:close/>
                </a:path>
                <a:path w="218440" h="200025">
                  <a:moveTo>
                    <a:pt x="217995" y="393"/>
                  </a:moveTo>
                  <a:lnTo>
                    <a:pt x="62382" y="393"/>
                  </a:lnTo>
                  <a:lnTo>
                    <a:pt x="62382" y="21983"/>
                  </a:lnTo>
                  <a:lnTo>
                    <a:pt x="128346" y="21983"/>
                  </a:lnTo>
                  <a:lnTo>
                    <a:pt x="128346" y="199783"/>
                  </a:lnTo>
                  <a:lnTo>
                    <a:pt x="152019" y="199783"/>
                  </a:lnTo>
                  <a:lnTo>
                    <a:pt x="152019" y="21983"/>
                  </a:lnTo>
                  <a:lnTo>
                    <a:pt x="217995" y="21983"/>
                  </a:lnTo>
                  <a:lnTo>
                    <a:pt x="217995" y="393"/>
                  </a:lnTo>
                  <a:close/>
                </a:path>
              </a:pathLst>
            </a:custGeom>
            <a:solidFill>
              <a:srgbClr val="317957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3" name="object 23">
              <a:extLst>
                <a:ext uri="{FF2B5EF4-FFF2-40B4-BE49-F238E27FC236}">
                  <a16:creationId xmlns:a16="http://schemas.microsoft.com/office/drawing/2014/main" id="{C010F9BA-A6C7-6C3A-A1CF-6F8D5E1E6E05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8481761" y="10325702"/>
              <a:ext cx="172526" cy="199593"/>
            </a:xfrm>
            <a:prstGeom prst="rect">
              <a:avLst/>
            </a:prstGeom>
          </p:spPr>
        </p:pic>
        <p:sp>
          <p:nvSpPr>
            <p:cNvPr id="24" name="object 24">
              <a:extLst>
                <a:ext uri="{FF2B5EF4-FFF2-40B4-BE49-F238E27FC236}">
                  <a16:creationId xmlns:a16="http://schemas.microsoft.com/office/drawing/2014/main" id="{FBA78AA2-1C2A-60C8-564A-789870647DF9}"/>
                </a:ext>
              </a:extLst>
            </p:cNvPr>
            <p:cNvSpPr/>
            <p:nvPr/>
          </p:nvSpPr>
          <p:spPr>
            <a:xfrm>
              <a:off x="16055912" y="9651864"/>
              <a:ext cx="995680" cy="1200785"/>
            </a:xfrm>
            <a:custGeom>
              <a:avLst/>
              <a:gdLst/>
              <a:ahLst/>
              <a:cxnLst/>
              <a:rect l="l" t="t" r="r" b="b"/>
              <a:pathLst>
                <a:path w="995680" h="1200784">
                  <a:moveTo>
                    <a:pt x="277406" y="1036193"/>
                  </a:moveTo>
                  <a:lnTo>
                    <a:pt x="0" y="1063371"/>
                  </a:lnTo>
                  <a:lnTo>
                    <a:pt x="88366" y="1088605"/>
                  </a:lnTo>
                  <a:lnTo>
                    <a:pt x="277355" y="1057795"/>
                  </a:lnTo>
                  <a:lnTo>
                    <a:pt x="277406" y="1036193"/>
                  </a:lnTo>
                  <a:close/>
                </a:path>
                <a:path w="995680" h="1200784">
                  <a:moveTo>
                    <a:pt x="547166" y="62674"/>
                  </a:moveTo>
                  <a:lnTo>
                    <a:pt x="503224" y="54660"/>
                  </a:lnTo>
                  <a:lnTo>
                    <a:pt x="503224" y="161620"/>
                  </a:lnTo>
                  <a:lnTo>
                    <a:pt x="535520" y="165176"/>
                  </a:lnTo>
                  <a:lnTo>
                    <a:pt x="535520" y="69456"/>
                  </a:lnTo>
                  <a:lnTo>
                    <a:pt x="547166" y="62674"/>
                  </a:lnTo>
                  <a:close/>
                </a:path>
                <a:path w="995680" h="1200784">
                  <a:moveTo>
                    <a:pt x="573328" y="73279"/>
                  </a:moveTo>
                  <a:lnTo>
                    <a:pt x="548093" y="63004"/>
                  </a:lnTo>
                  <a:lnTo>
                    <a:pt x="547928" y="166738"/>
                  </a:lnTo>
                  <a:lnTo>
                    <a:pt x="573024" y="174853"/>
                  </a:lnTo>
                  <a:lnTo>
                    <a:pt x="573328" y="73279"/>
                  </a:lnTo>
                  <a:close/>
                </a:path>
                <a:path w="995680" h="1200784">
                  <a:moveTo>
                    <a:pt x="593166" y="568312"/>
                  </a:moveTo>
                  <a:lnTo>
                    <a:pt x="592861" y="559752"/>
                  </a:lnTo>
                  <a:lnTo>
                    <a:pt x="525665" y="545604"/>
                  </a:lnTo>
                  <a:lnTo>
                    <a:pt x="524421" y="272630"/>
                  </a:lnTo>
                  <a:lnTo>
                    <a:pt x="577900" y="283705"/>
                  </a:lnTo>
                  <a:lnTo>
                    <a:pt x="578205" y="275158"/>
                  </a:lnTo>
                  <a:lnTo>
                    <a:pt x="515721" y="261924"/>
                  </a:lnTo>
                  <a:lnTo>
                    <a:pt x="515899" y="270878"/>
                  </a:lnTo>
                  <a:lnTo>
                    <a:pt x="517232" y="552450"/>
                  </a:lnTo>
                  <a:lnTo>
                    <a:pt x="593166" y="568312"/>
                  </a:lnTo>
                  <a:close/>
                </a:path>
                <a:path w="995680" h="1200784">
                  <a:moveTo>
                    <a:pt x="640156" y="73837"/>
                  </a:moveTo>
                  <a:lnTo>
                    <a:pt x="614324" y="36576"/>
                  </a:lnTo>
                  <a:lnTo>
                    <a:pt x="571373" y="14871"/>
                  </a:lnTo>
                  <a:lnTo>
                    <a:pt x="515061" y="1828"/>
                  </a:lnTo>
                  <a:lnTo>
                    <a:pt x="486105" y="0"/>
                  </a:lnTo>
                  <a:lnTo>
                    <a:pt x="469747" y="901"/>
                  </a:lnTo>
                  <a:lnTo>
                    <a:pt x="469747" y="55499"/>
                  </a:lnTo>
                  <a:lnTo>
                    <a:pt x="469747" y="162318"/>
                  </a:lnTo>
                  <a:lnTo>
                    <a:pt x="469455" y="162331"/>
                  </a:lnTo>
                  <a:lnTo>
                    <a:pt x="437451" y="165862"/>
                  </a:lnTo>
                  <a:lnTo>
                    <a:pt x="437451" y="70294"/>
                  </a:lnTo>
                  <a:lnTo>
                    <a:pt x="424522" y="63677"/>
                  </a:lnTo>
                  <a:lnTo>
                    <a:pt x="424878" y="119811"/>
                  </a:lnTo>
                  <a:lnTo>
                    <a:pt x="425030" y="167220"/>
                  </a:lnTo>
                  <a:lnTo>
                    <a:pt x="424408" y="167284"/>
                  </a:lnTo>
                  <a:lnTo>
                    <a:pt x="399300" y="175412"/>
                  </a:lnTo>
                  <a:lnTo>
                    <a:pt x="399300" y="74231"/>
                  </a:lnTo>
                  <a:lnTo>
                    <a:pt x="412343" y="69100"/>
                  </a:lnTo>
                  <a:lnTo>
                    <a:pt x="415251" y="67945"/>
                  </a:lnTo>
                  <a:lnTo>
                    <a:pt x="415213" y="67792"/>
                  </a:lnTo>
                  <a:lnTo>
                    <a:pt x="424522" y="63677"/>
                  </a:lnTo>
                  <a:lnTo>
                    <a:pt x="469747" y="55499"/>
                  </a:lnTo>
                  <a:lnTo>
                    <a:pt x="469747" y="901"/>
                  </a:lnTo>
                  <a:lnTo>
                    <a:pt x="431126" y="6057"/>
                  </a:lnTo>
                  <a:lnTo>
                    <a:pt x="382016" y="23469"/>
                  </a:lnTo>
                  <a:lnTo>
                    <a:pt x="344385" y="53162"/>
                  </a:lnTo>
                  <a:lnTo>
                    <a:pt x="336575" y="86753"/>
                  </a:lnTo>
                  <a:lnTo>
                    <a:pt x="381482" y="99860"/>
                  </a:lnTo>
                  <a:lnTo>
                    <a:pt x="382193" y="189725"/>
                  </a:lnTo>
                  <a:lnTo>
                    <a:pt x="379006" y="192481"/>
                  </a:lnTo>
                  <a:lnTo>
                    <a:pt x="379031" y="204571"/>
                  </a:lnTo>
                  <a:lnTo>
                    <a:pt x="352044" y="212051"/>
                  </a:lnTo>
                  <a:lnTo>
                    <a:pt x="343433" y="650760"/>
                  </a:lnTo>
                  <a:lnTo>
                    <a:pt x="486397" y="619061"/>
                  </a:lnTo>
                  <a:lnTo>
                    <a:pt x="486397" y="190995"/>
                  </a:lnTo>
                  <a:lnTo>
                    <a:pt x="618921" y="221411"/>
                  </a:lnTo>
                  <a:lnTo>
                    <a:pt x="618731" y="207975"/>
                  </a:lnTo>
                  <a:lnTo>
                    <a:pt x="544944" y="190995"/>
                  </a:lnTo>
                  <a:lnTo>
                    <a:pt x="486397" y="177520"/>
                  </a:lnTo>
                  <a:lnTo>
                    <a:pt x="486397" y="175412"/>
                  </a:lnTo>
                  <a:lnTo>
                    <a:pt x="486397" y="165862"/>
                  </a:lnTo>
                  <a:lnTo>
                    <a:pt x="486397" y="55499"/>
                  </a:lnTo>
                  <a:lnTo>
                    <a:pt x="486397" y="7023"/>
                  </a:lnTo>
                  <a:lnTo>
                    <a:pt x="514197" y="8610"/>
                  </a:lnTo>
                  <a:lnTo>
                    <a:pt x="566724" y="20599"/>
                  </a:lnTo>
                  <a:lnTo>
                    <a:pt x="608825" y="42075"/>
                  </a:lnTo>
                  <a:lnTo>
                    <a:pt x="634669" y="79336"/>
                  </a:lnTo>
                  <a:lnTo>
                    <a:pt x="636041" y="79362"/>
                  </a:lnTo>
                  <a:lnTo>
                    <a:pt x="640156" y="73837"/>
                  </a:lnTo>
                  <a:close/>
                </a:path>
                <a:path w="995680" h="1200784">
                  <a:moveTo>
                    <a:pt x="682028" y="678027"/>
                  </a:moveTo>
                  <a:lnTo>
                    <a:pt x="486397" y="638048"/>
                  </a:lnTo>
                  <a:lnTo>
                    <a:pt x="292239" y="679157"/>
                  </a:lnTo>
                  <a:lnTo>
                    <a:pt x="292430" y="697776"/>
                  </a:lnTo>
                  <a:lnTo>
                    <a:pt x="306171" y="695439"/>
                  </a:lnTo>
                  <a:lnTo>
                    <a:pt x="307314" y="799998"/>
                  </a:lnTo>
                  <a:lnTo>
                    <a:pt x="486397" y="781507"/>
                  </a:lnTo>
                  <a:lnTo>
                    <a:pt x="486397" y="658545"/>
                  </a:lnTo>
                  <a:lnTo>
                    <a:pt x="681926" y="697776"/>
                  </a:lnTo>
                  <a:lnTo>
                    <a:pt x="682028" y="678027"/>
                  </a:lnTo>
                  <a:close/>
                </a:path>
                <a:path w="995680" h="1200784">
                  <a:moveTo>
                    <a:pt x="773125" y="1123327"/>
                  </a:moveTo>
                  <a:lnTo>
                    <a:pt x="546023" y="1066050"/>
                  </a:lnTo>
                  <a:lnTo>
                    <a:pt x="499783" y="1074864"/>
                  </a:lnTo>
                  <a:lnTo>
                    <a:pt x="486702" y="1077341"/>
                  </a:lnTo>
                  <a:lnTo>
                    <a:pt x="424586" y="1066812"/>
                  </a:lnTo>
                  <a:lnTo>
                    <a:pt x="208711" y="1121105"/>
                  </a:lnTo>
                  <a:lnTo>
                    <a:pt x="486397" y="1200708"/>
                  </a:lnTo>
                  <a:lnTo>
                    <a:pt x="773125" y="1123327"/>
                  </a:lnTo>
                  <a:close/>
                </a:path>
                <a:path w="995680" h="1200784">
                  <a:moveTo>
                    <a:pt x="995565" y="1062393"/>
                  </a:moveTo>
                  <a:lnTo>
                    <a:pt x="694613" y="1035316"/>
                  </a:lnTo>
                  <a:lnTo>
                    <a:pt x="694639" y="1055293"/>
                  </a:lnTo>
                  <a:lnTo>
                    <a:pt x="904163" y="1086942"/>
                  </a:lnTo>
                  <a:lnTo>
                    <a:pt x="995565" y="1062393"/>
                  </a:lnTo>
                  <a:close/>
                </a:path>
              </a:pathLst>
            </a:custGeom>
            <a:solidFill>
              <a:srgbClr val="317957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5" name="object 25">
              <a:extLst>
                <a:ext uri="{FF2B5EF4-FFF2-40B4-BE49-F238E27FC236}">
                  <a16:creationId xmlns:a16="http://schemas.microsoft.com/office/drawing/2014/main" id="{A4CB81B1-F0CD-44D1-5EC7-3845A5ADBAA7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6605287" y="10555284"/>
              <a:ext cx="89523" cy="143448"/>
            </a:xfrm>
            <a:prstGeom prst="rect">
              <a:avLst/>
            </a:prstGeom>
          </p:spPr>
        </p:pic>
        <p:sp>
          <p:nvSpPr>
            <p:cNvPr id="26" name="object 26">
              <a:extLst>
                <a:ext uri="{FF2B5EF4-FFF2-40B4-BE49-F238E27FC236}">
                  <a16:creationId xmlns:a16="http://schemas.microsoft.com/office/drawing/2014/main" id="{F729A530-49E3-E141-32DC-69BC357D8637}"/>
                </a:ext>
              </a:extLst>
            </p:cNvPr>
            <p:cNvSpPr/>
            <p:nvPr/>
          </p:nvSpPr>
          <p:spPr>
            <a:xfrm>
              <a:off x="16324229" y="10452304"/>
              <a:ext cx="436245" cy="276860"/>
            </a:xfrm>
            <a:custGeom>
              <a:avLst/>
              <a:gdLst/>
              <a:ahLst/>
              <a:cxnLst/>
              <a:rect l="l" t="t" r="r" b="b"/>
              <a:pathLst>
                <a:path w="436244" h="276859">
                  <a:moveTo>
                    <a:pt x="218084" y="92865"/>
                  </a:moveTo>
                  <a:lnTo>
                    <a:pt x="107293" y="92865"/>
                  </a:lnTo>
                  <a:lnTo>
                    <a:pt x="129583" y="97911"/>
                  </a:lnTo>
                  <a:lnTo>
                    <a:pt x="143737" y="110839"/>
                  </a:lnTo>
                  <a:lnTo>
                    <a:pt x="151591" y="128332"/>
                  </a:lnTo>
                  <a:lnTo>
                    <a:pt x="154980" y="147072"/>
                  </a:lnTo>
                  <a:lnTo>
                    <a:pt x="156193" y="257350"/>
                  </a:lnTo>
                  <a:lnTo>
                    <a:pt x="156278" y="266365"/>
                  </a:lnTo>
                  <a:lnTo>
                    <a:pt x="218084" y="276846"/>
                  </a:lnTo>
                  <a:lnTo>
                    <a:pt x="218084" y="92865"/>
                  </a:lnTo>
                  <a:close/>
                </a:path>
                <a:path w="436244" h="276859">
                  <a:moveTo>
                    <a:pt x="218084" y="0"/>
                  </a:moveTo>
                  <a:lnTo>
                    <a:pt x="0" y="20700"/>
                  </a:lnTo>
                  <a:lnTo>
                    <a:pt x="17098" y="45840"/>
                  </a:lnTo>
                  <a:lnTo>
                    <a:pt x="17098" y="205509"/>
                  </a:lnTo>
                  <a:lnTo>
                    <a:pt x="9161" y="210493"/>
                  </a:lnTo>
                  <a:lnTo>
                    <a:pt x="9046" y="257350"/>
                  </a:lnTo>
                  <a:lnTo>
                    <a:pt x="60939" y="248889"/>
                  </a:lnTo>
                  <a:lnTo>
                    <a:pt x="60458" y="154506"/>
                  </a:lnTo>
                  <a:lnTo>
                    <a:pt x="63110" y="134299"/>
                  </a:lnTo>
                  <a:lnTo>
                    <a:pt x="71432" y="114285"/>
                  </a:lnTo>
                  <a:lnTo>
                    <a:pt x="85977" y="98971"/>
                  </a:lnTo>
                  <a:lnTo>
                    <a:pt x="107293" y="92865"/>
                  </a:lnTo>
                  <a:lnTo>
                    <a:pt x="218084" y="92865"/>
                  </a:lnTo>
                  <a:lnTo>
                    <a:pt x="218084" y="17664"/>
                  </a:lnTo>
                  <a:lnTo>
                    <a:pt x="406904" y="17664"/>
                  </a:lnTo>
                  <a:lnTo>
                    <a:pt x="218084" y="0"/>
                  </a:lnTo>
                  <a:close/>
                </a:path>
                <a:path w="436244" h="276859">
                  <a:moveTo>
                    <a:pt x="406904" y="17664"/>
                  </a:moveTo>
                  <a:lnTo>
                    <a:pt x="218084" y="17664"/>
                  </a:lnTo>
                  <a:lnTo>
                    <a:pt x="424515" y="36071"/>
                  </a:lnTo>
                  <a:lnTo>
                    <a:pt x="436117" y="20397"/>
                  </a:lnTo>
                  <a:lnTo>
                    <a:pt x="406904" y="17664"/>
                  </a:lnTo>
                  <a:close/>
                </a:path>
              </a:pathLst>
            </a:custGeom>
            <a:solidFill>
              <a:srgbClr val="317957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8" name="Picture 27" descr="A person wearing sunglasses and a suit&#10;&#10;Description automatically generated">
            <a:extLst>
              <a:ext uri="{FF2B5EF4-FFF2-40B4-BE49-F238E27FC236}">
                <a16:creationId xmlns:a16="http://schemas.microsoft.com/office/drawing/2014/main" id="{EF7485FC-C22C-7DCB-1FE5-D33DE333E99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68" y="2345444"/>
            <a:ext cx="4836235" cy="654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71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7" y="0"/>
            <a:ext cx="20103943" cy="1130825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338456" y="43063"/>
            <a:ext cx="12988636" cy="11433899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20"/>
              </a:spcBef>
            </a:pPr>
            <a:br>
              <a:rPr lang="en-US" sz="8000" spc="10" dirty="0">
                <a:solidFill>
                  <a:srgbClr val="FFC000"/>
                </a:solidFill>
                <a:latin typeface="TradeGothic" panose="02000806040000020004"/>
              </a:rPr>
            </a:br>
            <a:r>
              <a:rPr lang="en-US" sz="8000" spc="10" dirty="0">
                <a:solidFill>
                  <a:srgbClr val="FFC000"/>
                </a:solidFill>
                <a:latin typeface="TradeGothic" panose="02000806040000020004"/>
              </a:rPr>
              <a:t>		Thank YOU!</a:t>
            </a:r>
            <a:br>
              <a:rPr lang="en-US" sz="8000" spc="10" dirty="0">
                <a:solidFill>
                  <a:srgbClr val="FFC000"/>
                </a:solidFill>
                <a:latin typeface="TradeGothic" panose="02000806040000020004"/>
              </a:rPr>
            </a:br>
            <a:br>
              <a:rPr lang="en-US" sz="5400" spc="10" dirty="0">
                <a:solidFill>
                  <a:srgbClr val="FFC000"/>
                </a:solidFill>
                <a:latin typeface="TradeGothic" panose="02000806040000020004"/>
              </a:rPr>
            </a:br>
            <a:r>
              <a:rPr lang="en-US" sz="4800" spc="10" dirty="0">
                <a:solidFill>
                  <a:srgbClr val="FFC000"/>
                </a:solidFill>
                <a:latin typeface="TradeGothic" panose="02000806040000020004"/>
              </a:rPr>
              <a:t>On behalf of the NSU Faculty Senate, thank you for the continuous and attentive oversight of our University. </a:t>
            </a:r>
            <a:br>
              <a:rPr lang="en-US" sz="4800" spc="10" dirty="0">
                <a:solidFill>
                  <a:srgbClr val="FFC000"/>
                </a:solidFill>
                <a:latin typeface="TradeGothic" panose="02000806040000020004"/>
              </a:rPr>
            </a:br>
            <a:br>
              <a:rPr lang="en-US" sz="4800" spc="10" dirty="0">
                <a:solidFill>
                  <a:srgbClr val="FFC000"/>
                </a:solidFill>
                <a:latin typeface="TradeGothic" panose="02000806040000020004"/>
              </a:rPr>
            </a:br>
            <a:r>
              <a:rPr lang="en-US" sz="9600" spc="10" dirty="0">
                <a:solidFill>
                  <a:schemeClr val="bg1">
                    <a:lumMod val="95000"/>
                  </a:schemeClr>
                </a:solidFill>
                <a:latin typeface="TradeGothic" panose="02000806040000020004"/>
              </a:rPr>
              <a:t>NSU is still making dreams come true!!</a:t>
            </a:r>
            <a:br>
              <a:rPr lang="en-US" sz="9600" spc="10" dirty="0">
                <a:solidFill>
                  <a:srgbClr val="FFC000"/>
                </a:solidFill>
                <a:latin typeface="TradeGothic" panose="02000806040000020004"/>
              </a:rPr>
            </a:br>
            <a:br>
              <a:rPr lang="en-US" sz="9600" spc="10" dirty="0">
                <a:solidFill>
                  <a:srgbClr val="FFFFFF"/>
                </a:solidFill>
                <a:latin typeface="TradeGothic" panose="02000806040000020004"/>
              </a:rPr>
            </a:br>
            <a:endParaRPr sz="9600" spc="10" dirty="0">
              <a:solidFill>
                <a:srgbClr val="FFFFFF"/>
              </a:solidFill>
              <a:latin typeface="TradeGothic" panose="02000806040000020004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56" y="9048984"/>
            <a:ext cx="20104100" cy="2259330"/>
            <a:chOff x="156" y="9048984"/>
            <a:chExt cx="20104100" cy="2259330"/>
          </a:xfrm>
        </p:grpSpPr>
        <p:sp>
          <p:nvSpPr>
            <p:cNvPr id="6" name="object 6"/>
            <p:cNvSpPr/>
            <p:nvPr/>
          </p:nvSpPr>
          <p:spPr>
            <a:xfrm>
              <a:off x="156" y="9048984"/>
              <a:ext cx="20104100" cy="2259330"/>
            </a:xfrm>
            <a:custGeom>
              <a:avLst/>
              <a:gdLst/>
              <a:ahLst/>
              <a:cxnLst/>
              <a:rect l="l" t="t" r="r" b="b"/>
              <a:pathLst>
                <a:path w="20104100" h="2259329">
                  <a:moveTo>
                    <a:pt x="20103942" y="0"/>
                  </a:moveTo>
                  <a:lnTo>
                    <a:pt x="0" y="1277638"/>
                  </a:lnTo>
                  <a:lnTo>
                    <a:pt x="0" y="2259273"/>
                  </a:lnTo>
                  <a:lnTo>
                    <a:pt x="20103942" y="2259273"/>
                  </a:lnTo>
                  <a:lnTo>
                    <a:pt x="20103942" y="0"/>
                  </a:lnTo>
                  <a:close/>
                </a:path>
              </a:pathLst>
            </a:custGeom>
            <a:solidFill>
              <a:srgbClr val="FCCE43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18860" y="9978010"/>
              <a:ext cx="163688" cy="24410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987268" y="9978010"/>
              <a:ext cx="218253" cy="24410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235489" y="9974063"/>
              <a:ext cx="251287" cy="25199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723018" y="9974063"/>
              <a:ext cx="420086" cy="25199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8168672" y="9978279"/>
              <a:ext cx="163195" cy="243840"/>
            </a:xfrm>
            <a:custGeom>
              <a:avLst/>
              <a:gdLst/>
              <a:ahLst/>
              <a:cxnLst/>
              <a:rect l="l" t="t" r="r" b="b"/>
              <a:pathLst>
                <a:path w="163194" h="243840">
                  <a:moveTo>
                    <a:pt x="163118" y="194310"/>
                  </a:moveTo>
                  <a:lnTo>
                    <a:pt x="50965" y="194310"/>
                  </a:lnTo>
                  <a:lnTo>
                    <a:pt x="50965" y="0"/>
                  </a:lnTo>
                  <a:lnTo>
                    <a:pt x="0" y="0"/>
                  </a:lnTo>
                  <a:lnTo>
                    <a:pt x="0" y="194310"/>
                  </a:lnTo>
                  <a:lnTo>
                    <a:pt x="0" y="243840"/>
                  </a:lnTo>
                  <a:lnTo>
                    <a:pt x="163118" y="243840"/>
                  </a:lnTo>
                  <a:lnTo>
                    <a:pt x="163118" y="194310"/>
                  </a:lnTo>
                  <a:close/>
                </a:path>
              </a:pathLst>
            </a:custGeom>
            <a:solidFill>
              <a:srgbClr val="317957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356383" y="9978010"/>
              <a:ext cx="176976" cy="24410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636936" y="9974063"/>
              <a:ext cx="149324" cy="251999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8806008" y="9977670"/>
              <a:ext cx="746760" cy="244475"/>
            </a:xfrm>
            <a:custGeom>
              <a:avLst/>
              <a:gdLst/>
              <a:ahLst/>
              <a:cxnLst/>
              <a:rect l="l" t="t" r="r" b="b"/>
              <a:pathLst>
                <a:path w="746759" h="244475">
                  <a:moveTo>
                    <a:pt x="169430" y="0"/>
                  </a:moveTo>
                  <a:lnTo>
                    <a:pt x="0" y="0"/>
                  </a:lnTo>
                  <a:lnTo>
                    <a:pt x="0" y="49530"/>
                  </a:lnTo>
                  <a:lnTo>
                    <a:pt x="59220" y="49530"/>
                  </a:lnTo>
                  <a:lnTo>
                    <a:pt x="59220" y="243840"/>
                  </a:lnTo>
                  <a:lnTo>
                    <a:pt x="110197" y="243840"/>
                  </a:lnTo>
                  <a:lnTo>
                    <a:pt x="110197" y="49530"/>
                  </a:lnTo>
                  <a:lnTo>
                    <a:pt x="169430" y="49530"/>
                  </a:lnTo>
                  <a:lnTo>
                    <a:pt x="169430" y="0"/>
                  </a:lnTo>
                  <a:close/>
                </a:path>
                <a:path w="746759" h="244475">
                  <a:moveTo>
                    <a:pt x="397738" y="244449"/>
                  </a:moveTo>
                  <a:lnTo>
                    <a:pt x="378447" y="192405"/>
                  </a:lnTo>
                  <a:lnTo>
                    <a:pt x="360222" y="143217"/>
                  </a:lnTo>
                  <a:lnTo>
                    <a:pt x="332016" y="67119"/>
                  </a:lnTo>
                  <a:lnTo>
                    <a:pt x="307263" y="342"/>
                  </a:lnTo>
                  <a:lnTo>
                    <a:pt x="305841" y="342"/>
                  </a:lnTo>
                  <a:lnTo>
                    <a:pt x="305841" y="143217"/>
                  </a:lnTo>
                  <a:lnTo>
                    <a:pt x="251993" y="143217"/>
                  </a:lnTo>
                  <a:lnTo>
                    <a:pt x="278917" y="67119"/>
                  </a:lnTo>
                  <a:lnTo>
                    <a:pt x="305841" y="143217"/>
                  </a:lnTo>
                  <a:lnTo>
                    <a:pt x="305841" y="342"/>
                  </a:lnTo>
                  <a:lnTo>
                    <a:pt x="250202" y="342"/>
                  </a:lnTo>
                  <a:lnTo>
                    <a:pt x="159740" y="244449"/>
                  </a:lnTo>
                  <a:lnTo>
                    <a:pt x="216814" y="244449"/>
                  </a:lnTo>
                  <a:lnTo>
                    <a:pt x="235127" y="192405"/>
                  </a:lnTo>
                  <a:lnTo>
                    <a:pt x="322351" y="192405"/>
                  </a:lnTo>
                  <a:lnTo>
                    <a:pt x="340664" y="244449"/>
                  </a:lnTo>
                  <a:lnTo>
                    <a:pt x="397738" y="244449"/>
                  </a:lnTo>
                  <a:close/>
                </a:path>
                <a:path w="746759" h="244475">
                  <a:moveTo>
                    <a:pt x="557847" y="0"/>
                  </a:moveTo>
                  <a:lnTo>
                    <a:pt x="388404" y="0"/>
                  </a:lnTo>
                  <a:lnTo>
                    <a:pt x="388404" y="49530"/>
                  </a:lnTo>
                  <a:lnTo>
                    <a:pt x="447636" y="49530"/>
                  </a:lnTo>
                  <a:lnTo>
                    <a:pt x="447636" y="243840"/>
                  </a:lnTo>
                  <a:lnTo>
                    <a:pt x="498614" y="243840"/>
                  </a:lnTo>
                  <a:lnTo>
                    <a:pt x="498614" y="49530"/>
                  </a:lnTo>
                  <a:lnTo>
                    <a:pt x="557847" y="49530"/>
                  </a:lnTo>
                  <a:lnTo>
                    <a:pt x="557847" y="0"/>
                  </a:lnTo>
                  <a:close/>
                </a:path>
                <a:path w="746759" h="244475">
                  <a:moveTo>
                    <a:pt x="746163" y="609"/>
                  </a:moveTo>
                  <a:lnTo>
                    <a:pt x="591947" y="609"/>
                  </a:lnTo>
                  <a:lnTo>
                    <a:pt x="591947" y="50139"/>
                  </a:lnTo>
                  <a:lnTo>
                    <a:pt x="591947" y="97129"/>
                  </a:lnTo>
                  <a:lnTo>
                    <a:pt x="591947" y="146659"/>
                  </a:lnTo>
                  <a:lnTo>
                    <a:pt x="591947" y="194919"/>
                  </a:lnTo>
                  <a:lnTo>
                    <a:pt x="591947" y="244449"/>
                  </a:lnTo>
                  <a:lnTo>
                    <a:pt x="746163" y="244449"/>
                  </a:lnTo>
                  <a:lnTo>
                    <a:pt x="746163" y="194919"/>
                  </a:lnTo>
                  <a:lnTo>
                    <a:pt x="642912" y="194919"/>
                  </a:lnTo>
                  <a:lnTo>
                    <a:pt x="642912" y="146659"/>
                  </a:lnTo>
                  <a:lnTo>
                    <a:pt x="723684" y="146659"/>
                  </a:lnTo>
                  <a:lnTo>
                    <a:pt x="723684" y="97129"/>
                  </a:lnTo>
                  <a:lnTo>
                    <a:pt x="642912" y="97129"/>
                  </a:lnTo>
                  <a:lnTo>
                    <a:pt x="642912" y="50139"/>
                  </a:lnTo>
                  <a:lnTo>
                    <a:pt x="746163" y="50139"/>
                  </a:lnTo>
                  <a:lnTo>
                    <a:pt x="746163" y="609"/>
                  </a:lnTo>
                  <a:close/>
                </a:path>
              </a:pathLst>
            </a:custGeom>
            <a:solidFill>
              <a:srgbClr val="317957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5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003896" y="10325702"/>
              <a:ext cx="150538" cy="20466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214014" y="10325702"/>
              <a:ext cx="169699" cy="199593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7444141" y="10325702"/>
              <a:ext cx="24130" cy="200025"/>
            </a:xfrm>
            <a:custGeom>
              <a:avLst/>
              <a:gdLst/>
              <a:ahLst/>
              <a:cxnLst/>
              <a:rect l="l" t="t" r="r" b="b"/>
              <a:pathLst>
                <a:path w="24130" h="200025">
                  <a:moveTo>
                    <a:pt x="23671" y="0"/>
                  </a:moveTo>
                  <a:lnTo>
                    <a:pt x="0" y="0"/>
                  </a:lnTo>
                  <a:lnTo>
                    <a:pt x="0" y="199593"/>
                  </a:lnTo>
                  <a:lnTo>
                    <a:pt x="23671" y="199593"/>
                  </a:lnTo>
                  <a:lnTo>
                    <a:pt x="23671" y="0"/>
                  </a:lnTo>
                  <a:close/>
                </a:path>
              </a:pathLst>
            </a:custGeom>
            <a:solidFill>
              <a:srgbClr val="317957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7500891" y="10325702"/>
              <a:ext cx="177322" cy="199593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7711281" y="10325713"/>
              <a:ext cx="130810" cy="199390"/>
            </a:xfrm>
            <a:custGeom>
              <a:avLst/>
              <a:gdLst/>
              <a:ahLst/>
              <a:cxnLst/>
              <a:rect l="l" t="t" r="r" b="b"/>
              <a:pathLst>
                <a:path w="130809" h="199390">
                  <a:moveTo>
                    <a:pt x="130517" y="177800"/>
                  </a:moveTo>
                  <a:lnTo>
                    <a:pt x="23685" y="177800"/>
                  </a:lnTo>
                  <a:lnTo>
                    <a:pt x="23685" y="106680"/>
                  </a:lnTo>
                  <a:lnTo>
                    <a:pt x="118681" y="106680"/>
                  </a:lnTo>
                  <a:lnTo>
                    <a:pt x="118681" y="85090"/>
                  </a:lnTo>
                  <a:lnTo>
                    <a:pt x="23685" y="85090"/>
                  </a:lnTo>
                  <a:lnTo>
                    <a:pt x="23685" y="21590"/>
                  </a:lnTo>
                  <a:lnTo>
                    <a:pt x="125450" y="21590"/>
                  </a:lnTo>
                  <a:lnTo>
                    <a:pt x="125450" y="0"/>
                  </a:lnTo>
                  <a:lnTo>
                    <a:pt x="0" y="0"/>
                  </a:lnTo>
                  <a:lnTo>
                    <a:pt x="0" y="21590"/>
                  </a:lnTo>
                  <a:lnTo>
                    <a:pt x="0" y="85090"/>
                  </a:lnTo>
                  <a:lnTo>
                    <a:pt x="0" y="106680"/>
                  </a:lnTo>
                  <a:lnTo>
                    <a:pt x="0" y="177800"/>
                  </a:lnTo>
                  <a:lnTo>
                    <a:pt x="0" y="199390"/>
                  </a:lnTo>
                  <a:lnTo>
                    <a:pt x="130517" y="199390"/>
                  </a:lnTo>
                  <a:lnTo>
                    <a:pt x="130517" y="177800"/>
                  </a:lnTo>
                  <a:close/>
                </a:path>
              </a:pathLst>
            </a:custGeom>
            <a:solidFill>
              <a:srgbClr val="317957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7889253" y="10325702"/>
              <a:ext cx="137290" cy="199593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8058207" y="10320624"/>
              <a:ext cx="131650" cy="209739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8239855" y="10325713"/>
              <a:ext cx="218440" cy="200025"/>
            </a:xfrm>
            <a:custGeom>
              <a:avLst/>
              <a:gdLst/>
              <a:ahLst/>
              <a:cxnLst/>
              <a:rect l="l" t="t" r="r" b="b"/>
              <a:pathLst>
                <a:path w="218440" h="200025">
                  <a:moveTo>
                    <a:pt x="23672" y="0"/>
                  </a:moveTo>
                  <a:lnTo>
                    <a:pt x="0" y="0"/>
                  </a:lnTo>
                  <a:lnTo>
                    <a:pt x="0" y="199593"/>
                  </a:lnTo>
                  <a:lnTo>
                    <a:pt x="23672" y="199593"/>
                  </a:lnTo>
                  <a:lnTo>
                    <a:pt x="23672" y="0"/>
                  </a:lnTo>
                  <a:close/>
                </a:path>
                <a:path w="218440" h="200025">
                  <a:moveTo>
                    <a:pt x="217995" y="393"/>
                  </a:moveTo>
                  <a:lnTo>
                    <a:pt x="62382" y="393"/>
                  </a:lnTo>
                  <a:lnTo>
                    <a:pt x="62382" y="21983"/>
                  </a:lnTo>
                  <a:lnTo>
                    <a:pt x="128346" y="21983"/>
                  </a:lnTo>
                  <a:lnTo>
                    <a:pt x="128346" y="199783"/>
                  </a:lnTo>
                  <a:lnTo>
                    <a:pt x="152019" y="199783"/>
                  </a:lnTo>
                  <a:lnTo>
                    <a:pt x="152019" y="21983"/>
                  </a:lnTo>
                  <a:lnTo>
                    <a:pt x="217995" y="21983"/>
                  </a:lnTo>
                  <a:lnTo>
                    <a:pt x="217995" y="393"/>
                  </a:lnTo>
                  <a:close/>
                </a:path>
              </a:pathLst>
            </a:custGeom>
            <a:solidFill>
              <a:srgbClr val="317957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3" name="object 23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8481761" y="10325702"/>
              <a:ext cx="172526" cy="199593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6055912" y="9651864"/>
              <a:ext cx="995680" cy="1200785"/>
            </a:xfrm>
            <a:custGeom>
              <a:avLst/>
              <a:gdLst/>
              <a:ahLst/>
              <a:cxnLst/>
              <a:rect l="l" t="t" r="r" b="b"/>
              <a:pathLst>
                <a:path w="995680" h="1200784">
                  <a:moveTo>
                    <a:pt x="277406" y="1036193"/>
                  </a:moveTo>
                  <a:lnTo>
                    <a:pt x="0" y="1063371"/>
                  </a:lnTo>
                  <a:lnTo>
                    <a:pt x="88366" y="1088605"/>
                  </a:lnTo>
                  <a:lnTo>
                    <a:pt x="277355" y="1057795"/>
                  </a:lnTo>
                  <a:lnTo>
                    <a:pt x="277406" y="1036193"/>
                  </a:lnTo>
                  <a:close/>
                </a:path>
                <a:path w="995680" h="1200784">
                  <a:moveTo>
                    <a:pt x="547166" y="62674"/>
                  </a:moveTo>
                  <a:lnTo>
                    <a:pt x="503224" y="54660"/>
                  </a:lnTo>
                  <a:lnTo>
                    <a:pt x="503224" y="161620"/>
                  </a:lnTo>
                  <a:lnTo>
                    <a:pt x="535520" y="165176"/>
                  </a:lnTo>
                  <a:lnTo>
                    <a:pt x="535520" y="69456"/>
                  </a:lnTo>
                  <a:lnTo>
                    <a:pt x="547166" y="62674"/>
                  </a:lnTo>
                  <a:close/>
                </a:path>
                <a:path w="995680" h="1200784">
                  <a:moveTo>
                    <a:pt x="573328" y="73279"/>
                  </a:moveTo>
                  <a:lnTo>
                    <a:pt x="548093" y="63004"/>
                  </a:lnTo>
                  <a:lnTo>
                    <a:pt x="547928" y="166738"/>
                  </a:lnTo>
                  <a:lnTo>
                    <a:pt x="573024" y="174853"/>
                  </a:lnTo>
                  <a:lnTo>
                    <a:pt x="573328" y="73279"/>
                  </a:lnTo>
                  <a:close/>
                </a:path>
                <a:path w="995680" h="1200784">
                  <a:moveTo>
                    <a:pt x="593166" y="568312"/>
                  </a:moveTo>
                  <a:lnTo>
                    <a:pt x="592861" y="559752"/>
                  </a:lnTo>
                  <a:lnTo>
                    <a:pt x="525665" y="545604"/>
                  </a:lnTo>
                  <a:lnTo>
                    <a:pt x="524421" y="272630"/>
                  </a:lnTo>
                  <a:lnTo>
                    <a:pt x="577900" y="283705"/>
                  </a:lnTo>
                  <a:lnTo>
                    <a:pt x="578205" y="275158"/>
                  </a:lnTo>
                  <a:lnTo>
                    <a:pt x="515721" y="261924"/>
                  </a:lnTo>
                  <a:lnTo>
                    <a:pt x="515899" y="270878"/>
                  </a:lnTo>
                  <a:lnTo>
                    <a:pt x="517232" y="552450"/>
                  </a:lnTo>
                  <a:lnTo>
                    <a:pt x="593166" y="568312"/>
                  </a:lnTo>
                  <a:close/>
                </a:path>
                <a:path w="995680" h="1200784">
                  <a:moveTo>
                    <a:pt x="640156" y="73837"/>
                  </a:moveTo>
                  <a:lnTo>
                    <a:pt x="614324" y="36576"/>
                  </a:lnTo>
                  <a:lnTo>
                    <a:pt x="571373" y="14871"/>
                  </a:lnTo>
                  <a:lnTo>
                    <a:pt x="515061" y="1828"/>
                  </a:lnTo>
                  <a:lnTo>
                    <a:pt x="486105" y="0"/>
                  </a:lnTo>
                  <a:lnTo>
                    <a:pt x="469747" y="901"/>
                  </a:lnTo>
                  <a:lnTo>
                    <a:pt x="469747" y="55499"/>
                  </a:lnTo>
                  <a:lnTo>
                    <a:pt x="469747" y="162318"/>
                  </a:lnTo>
                  <a:lnTo>
                    <a:pt x="469455" y="162331"/>
                  </a:lnTo>
                  <a:lnTo>
                    <a:pt x="437451" y="165862"/>
                  </a:lnTo>
                  <a:lnTo>
                    <a:pt x="437451" y="70294"/>
                  </a:lnTo>
                  <a:lnTo>
                    <a:pt x="424522" y="63677"/>
                  </a:lnTo>
                  <a:lnTo>
                    <a:pt x="424878" y="119811"/>
                  </a:lnTo>
                  <a:lnTo>
                    <a:pt x="425030" y="167220"/>
                  </a:lnTo>
                  <a:lnTo>
                    <a:pt x="424408" y="167284"/>
                  </a:lnTo>
                  <a:lnTo>
                    <a:pt x="399300" y="175412"/>
                  </a:lnTo>
                  <a:lnTo>
                    <a:pt x="399300" y="74231"/>
                  </a:lnTo>
                  <a:lnTo>
                    <a:pt x="412343" y="69100"/>
                  </a:lnTo>
                  <a:lnTo>
                    <a:pt x="415251" y="67945"/>
                  </a:lnTo>
                  <a:lnTo>
                    <a:pt x="415213" y="67792"/>
                  </a:lnTo>
                  <a:lnTo>
                    <a:pt x="424522" y="63677"/>
                  </a:lnTo>
                  <a:lnTo>
                    <a:pt x="469747" y="55499"/>
                  </a:lnTo>
                  <a:lnTo>
                    <a:pt x="469747" y="901"/>
                  </a:lnTo>
                  <a:lnTo>
                    <a:pt x="431126" y="6057"/>
                  </a:lnTo>
                  <a:lnTo>
                    <a:pt x="382016" y="23469"/>
                  </a:lnTo>
                  <a:lnTo>
                    <a:pt x="344385" y="53162"/>
                  </a:lnTo>
                  <a:lnTo>
                    <a:pt x="336575" y="86753"/>
                  </a:lnTo>
                  <a:lnTo>
                    <a:pt x="381482" y="99860"/>
                  </a:lnTo>
                  <a:lnTo>
                    <a:pt x="382193" y="189725"/>
                  </a:lnTo>
                  <a:lnTo>
                    <a:pt x="379006" y="192481"/>
                  </a:lnTo>
                  <a:lnTo>
                    <a:pt x="379031" y="204571"/>
                  </a:lnTo>
                  <a:lnTo>
                    <a:pt x="352044" y="212051"/>
                  </a:lnTo>
                  <a:lnTo>
                    <a:pt x="343433" y="650760"/>
                  </a:lnTo>
                  <a:lnTo>
                    <a:pt x="486397" y="619061"/>
                  </a:lnTo>
                  <a:lnTo>
                    <a:pt x="486397" y="190995"/>
                  </a:lnTo>
                  <a:lnTo>
                    <a:pt x="618921" y="221411"/>
                  </a:lnTo>
                  <a:lnTo>
                    <a:pt x="618731" y="207975"/>
                  </a:lnTo>
                  <a:lnTo>
                    <a:pt x="544944" y="190995"/>
                  </a:lnTo>
                  <a:lnTo>
                    <a:pt x="486397" y="177520"/>
                  </a:lnTo>
                  <a:lnTo>
                    <a:pt x="486397" y="175412"/>
                  </a:lnTo>
                  <a:lnTo>
                    <a:pt x="486397" y="165862"/>
                  </a:lnTo>
                  <a:lnTo>
                    <a:pt x="486397" y="55499"/>
                  </a:lnTo>
                  <a:lnTo>
                    <a:pt x="486397" y="7023"/>
                  </a:lnTo>
                  <a:lnTo>
                    <a:pt x="514197" y="8610"/>
                  </a:lnTo>
                  <a:lnTo>
                    <a:pt x="566724" y="20599"/>
                  </a:lnTo>
                  <a:lnTo>
                    <a:pt x="608825" y="42075"/>
                  </a:lnTo>
                  <a:lnTo>
                    <a:pt x="634669" y="79336"/>
                  </a:lnTo>
                  <a:lnTo>
                    <a:pt x="636041" y="79362"/>
                  </a:lnTo>
                  <a:lnTo>
                    <a:pt x="640156" y="73837"/>
                  </a:lnTo>
                  <a:close/>
                </a:path>
                <a:path w="995680" h="1200784">
                  <a:moveTo>
                    <a:pt x="682028" y="678027"/>
                  </a:moveTo>
                  <a:lnTo>
                    <a:pt x="486397" y="638048"/>
                  </a:lnTo>
                  <a:lnTo>
                    <a:pt x="292239" y="679157"/>
                  </a:lnTo>
                  <a:lnTo>
                    <a:pt x="292430" y="697776"/>
                  </a:lnTo>
                  <a:lnTo>
                    <a:pt x="306171" y="695439"/>
                  </a:lnTo>
                  <a:lnTo>
                    <a:pt x="307314" y="799998"/>
                  </a:lnTo>
                  <a:lnTo>
                    <a:pt x="486397" y="781507"/>
                  </a:lnTo>
                  <a:lnTo>
                    <a:pt x="486397" y="658545"/>
                  </a:lnTo>
                  <a:lnTo>
                    <a:pt x="681926" y="697776"/>
                  </a:lnTo>
                  <a:lnTo>
                    <a:pt x="682028" y="678027"/>
                  </a:lnTo>
                  <a:close/>
                </a:path>
                <a:path w="995680" h="1200784">
                  <a:moveTo>
                    <a:pt x="773125" y="1123327"/>
                  </a:moveTo>
                  <a:lnTo>
                    <a:pt x="546023" y="1066050"/>
                  </a:lnTo>
                  <a:lnTo>
                    <a:pt x="499783" y="1074864"/>
                  </a:lnTo>
                  <a:lnTo>
                    <a:pt x="486702" y="1077341"/>
                  </a:lnTo>
                  <a:lnTo>
                    <a:pt x="424586" y="1066812"/>
                  </a:lnTo>
                  <a:lnTo>
                    <a:pt x="208711" y="1121105"/>
                  </a:lnTo>
                  <a:lnTo>
                    <a:pt x="486397" y="1200708"/>
                  </a:lnTo>
                  <a:lnTo>
                    <a:pt x="773125" y="1123327"/>
                  </a:lnTo>
                  <a:close/>
                </a:path>
                <a:path w="995680" h="1200784">
                  <a:moveTo>
                    <a:pt x="995565" y="1062393"/>
                  </a:moveTo>
                  <a:lnTo>
                    <a:pt x="694613" y="1035316"/>
                  </a:lnTo>
                  <a:lnTo>
                    <a:pt x="694639" y="1055293"/>
                  </a:lnTo>
                  <a:lnTo>
                    <a:pt x="904163" y="1086942"/>
                  </a:lnTo>
                  <a:lnTo>
                    <a:pt x="995565" y="1062393"/>
                  </a:lnTo>
                  <a:close/>
                </a:path>
              </a:pathLst>
            </a:custGeom>
            <a:solidFill>
              <a:srgbClr val="317957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5" name="object 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6605287" y="10555284"/>
              <a:ext cx="89523" cy="143448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6324229" y="10452304"/>
              <a:ext cx="436245" cy="276860"/>
            </a:xfrm>
            <a:custGeom>
              <a:avLst/>
              <a:gdLst/>
              <a:ahLst/>
              <a:cxnLst/>
              <a:rect l="l" t="t" r="r" b="b"/>
              <a:pathLst>
                <a:path w="436244" h="276859">
                  <a:moveTo>
                    <a:pt x="218084" y="92865"/>
                  </a:moveTo>
                  <a:lnTo>
                    <a:pt x="107293" y="92865"/>
                  </a:lnTo>
                  <a:lnTo>
                    <a:pt x="129583" y="97911"/>
                  </a:lnTo>
                  <a:lnTo>
                    <a:pt x="143737" y="110839"/>
                  </a:lnTo>
                  <a:lnTo>
                    <a:pt x="151591" y="128332"/>
                  </a:lnTo>
                  <a:lnTo>
                    <a:pt x="154980" y="147072"/>
                  </a:lnTo>
                  <a:lnTo>
                    <a:pt x="156193" y="257350"/>
                  </a:lnTo>
                  <a:lnTo>
                    <a:pt x="156278" y="266365"/>
                  </a:lnTo>
                  <a:lnTo>
                    <a:pt x="218084" y="276846"/>
                  </a:lnTo>
                  <a:lnTo>
                    <a:pt x="218084" y="92865"/>
                  </a:lnTo>
                  <a:close/>
                </a:path>
                <a:path w="436244" h="276859">
                  <a:moveTo>
                    <a:pt x="218084" y="0"/>
                  </a:moveTo>
                  <a:lnTo>
                    <a:pt x="0" y="20700"/>
                  </a:lnTo>
                  <a:lnTo>
                    <a:pt x="17098" y="45840"/>
                  </a:lnTo>
                  <a:lnTo>
                    <a:pt x="17098" y="205509"/>
                  </a:lnTo>
                  <a:lnTo>
                    <a:pt x="9161" y="210493"/>
                  </a:lnTo>
                  <a:lnTo>
                    <a:pt x="9046" y="257350"/>
                  </a:lnTo>
                  <a:lnTo>
                    <a:pt x="60939" y="248889"/>
                  </a:lnTo>
                  <a:lnTo>
                    <a:pt x="60458" y="154506"/>
                  </a:lnTo>
                  <a:lnTo>
                    <a:pt x="63110" y="134299"/>
                  </a:lnTo>
                  <a:lnTo>
                    <a:pt x="71432" y="114285"/>
                  </a:lnTo>
                  <a:lnTo>
                    <a:pt x="85977" y="98971"/>
                  </a:lnTo>
                  <a:lnTo>
                    <a:pt x="107293" y="92865"/>
                  </a:lnTo>
                  <a:lnTo>
                    <a:pt x="218084" y="92865"/>
                  </a:lnTo>
                  <a:lnTo>
                    <a:pt x="218084" y="17664"/>
                  </a:lnTo>
                  <a:lnTo>
                    <a:pt x="406904" y="17664"/>
                  </a:lnTo>
                  <a:lnTo>
                    <a:pt x="218084" y="0"/>
                  </a:lnTo>
                  <a:close/>
                </a:path>
                <a:path w="436244" h="276859">
                  <a:moveTo>
                    <a:pt x="406904" y="17664"/>
                  </a:moveTo>
                  <a:lnTo>
                    <a:pt x="218084" y="17664"/>
                  </a:lnTo>
                  <a:lnTo>
                    <a:pt x="424515" y="36071"/>
                  </a:lnTo>
                  <a:lnTo>
                    <a:pt x="436117" y="20397"/>
                  </a:lnTo>
                  <a:lnTo>
                    <a:pt x="406904" y="17664"/>
                  </a:lnTo>
                  <a:close/>
                </a:path>
              </a:pathLst>
            </a:custGeom>
            <a:solidFill>
              <a:srgbClr val="317957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8" name="Picture 27" descr="A couple of men smiling&#10;&#10;Description automatically generated">
            <a:extLst>
              <a:ext uri="{FF2B5EF4-FFF2-40B4-BE49-F238E27FC236}">
                <a16:creationId xmlns:a16="http://schemas.microsoft.com/office/drawing/2014/main" id="{4F7B4DAA-B5C1-C1C8-D384-AE671CA3A8F5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13" b="46"/>
          <a:stretch/>
        </p:blipFill>
        <p:spPr>
          <a:xfrm rot="16200000">
            <a:off x="-656909" y="520095"/>
            <a:ext cx="7112922" cy="5985424"/>
          </a:xfrm>
          <a:prstGeom prst="rect">
            <a:avLst/>
          </a:prstGeom>
        </p:spPr>
      </p:pic>
      <p:pic>
        <p:nvPicPr>
          <p:cNvPr id="30" name="Picture 29" descr="A group of people with their arms raised&#10;&#10;Description automatically generated">
            <a:extLst>
              <a:ext uri="{FF2B5EF4-FFF2-40B4-BE49-F238E27FC236}">
                <a16:creationId xmlns:a16="http://schemas.microsoft.com/office/drawing/2014/main" id="{E3BD3FBB-1E2A-0E81-BBAF-1D835F7DE86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410" y="6691745"/>
            <a:ext cx="6055925" cy="466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5006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7E0CDB-B6A8-F533-889A-7D65AD1A00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81C10-0EB9-766B-7002-71F9D5FB1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205" y="672459"/>
            <a:ext cx="18226691" cy="3354765"/>
          </a:xfrm>
        </p:spPr>
        <p:txBody>
          <a:bodyPr/>
          <a:lstStyle/>
          <a:p>
            <a:pPr algn="ctr"/>
            <a:r>
              <a:rPr lang="en-US" sz="7200" spc="10" dirty="0">
                <a:solidFill>
                  <a:srgbClr val="FFC000"/>
                </a:solidFill>
                <a:latin typeface="TradeGothic" panose="02000806040000020004"/>
              </a:rPr>
              <a:t>The Senate have two questions for the </a:t>
            </a:r>
            <a:br>
              <a:rPr lang="en-US" sz="7200" spc="10" dirty="0">
                <a:solidFill>
                  <a:srgbClr val="FFC000"/>
                </a:solidFill>
                <a:latin typeface="TradeGothic" panose="02000806040000020004"/>
              </a:rPr>
            </a:br>
            <a:r>
              <a:rPr lang="en-US" sz="7200" spc="10" dirty="0">
                <a:solidFill>
                  <a:srgbClr val="FFC000"/>
                </a:solidFill>
                <a:latin typeface="TradeGothic" panose="02000806040000020004"/>
              </a:rPr>
              <a:t>BOV Consideration:</a:t>
            </a:r>
            <a:br>
              <a:rPr lang="en-US" sz="7200" spc="10" dirty="0">
                <a:solidFill>
                  <a:srgbClr val="FFC000"/>
                </a:solidFill>
                <a:latin typeface="TradeGothic" panose="02000806040000020004"/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B6C4F9-23D8-3F48-E74F-1870839033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205" y="3168543"/>
            <a:ext cx="18093690" cy="6437147"/>
          </a:xfrm>
        </p:spPr>
        <p:txBody>
          <a:bodyPr/>
          <a:lstStyle/>
          <a:p>
            <a:pPr marL="761365" marR="0" indent="-685800" algn="l" eaLnBrk="0" hangingPunct="0">
              <a:spcBef>
                <a:spcPts val="9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4000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Is it possible to soften the language on the Attestation Form?</a:t>
            </a:r>
          </a:p>
          <a:p>
            <a:pPr marL="1218565" lvl="1" indent="-685800" algn="l" eaLnBrk="0" hangingPunct="0">
              <a:spcBef>
                <a:spcPts val="900"/>
              </a:spcBef>
              <a:buFont typeface="Wingdings" panose="05000000000000000000" pitchFamily="2" charset="2"/>
              <a:buChar char="Ø"/>
            </a:pPr>
            <a:r>
              <a:rPr lang="en-US" sz="4000" spc="-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The academy has always held faculty ethically and professionally responsible for tenure and promotion but never legally responsible.</a:t>
            </a:r>
          </a:p>
          <a:p>
            <a:pPr marL="1218565" lvl="1" indent="-685800" algn="l" eaLnBrk="0" hangingPunct="0">
              <a:spcBef>
                <a:spcPts val="900"/>
              </a:spcBef>
              <a:buFont typeface="Wingdings" panose="05000000000000000000" pitchFamily="2" charset="2"/>
              <a:buChar char="Ø"/>
            </a:pPr>
            <a:r>
              <a:rPr lang="en-US" sz="4000" spc="-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The faculty was not made aware of this form until after their service and they were mandated to sign or their colleagues’ tenure and promotion will be declined.</a:t>
            </a:r>
          </a:p>
          <a:p>
            <a:pPr marL="1218565" lvl="1" indent="-685800" algn="l" eaLnBrk="0" hangingPunct="0">
              <a:spcBef>
                <a:spcPts val="900"/>
              </a:spcBef>
              <a:buFont typeface="Wingdings" panose="05000000000000000000" pitchFamily="2" charset="2"/>
              <a:buChar char="Ø"/>
            </a:pPr>
            <a:r>
              <a:rPr lang="en-US" sz="4000" spc="-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The faculty has serious concerns with the term “legally.”</a:t>
            </a:r>
          </a:p>
          <a:p>
            <a:pPr marL="1218565" lvl="1" indent="-685800" algn="l" eaLnBrk="0" hangingPunct="0">
              <a:spcBef>
                <a:spcPts val="900"/>
              </a:spcBef>
              <a:buFont typeface="Wingdings" panose="05000000000000000000" pitchFamily="2" charset="2"/>
              <a:buChar char="Ø"/>
            </a:pPr>
            <a:r>
              <a:rPr lang="en-US" sz="4000" spc="-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Some faculty members have declined to serve on the tenure and promotion committees due to the risky legal exposure to themselves and their families.</a:t>
            </a:r>
          </a:p>
          <a:p>
            <a:pPr marL="761365" marR="57785" indent="-685800" algn="l" eaLnBrk="0" hangingPunct="0">
              <a:lnSpc>
                <a:spcPct val="107000"/>
              </a:lnSpc>
              <a:spcBef>
                <a:spcPts val="91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4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Is it possible for the Faculty Senate reports to be included in the BOV booklet?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1036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DFA23-E230-14B9-7543-E96648F6B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5199" y="1370549"/>
            <a:ext cx="8593701" cy="1230601"/>
          </a:xfrm>
        </p:spPr>
        <p:txBody>
          <a:bodyPr/>
          <a:lstStyle/>
          <a:p>
            <a:pPr algn="ctr"/>
            <a:r>
              <a:rPr lang="en-US" sz="7200" spc="10" dirty="0">
                <a:solidFill>
                  <a:srgbClr val="FFC000"/>
                </a:solidFill>
                <a:latin typeface="TradeGothic" panose="02000806040000020004"/>
              </a:rPr>
              <a:t>Greetings!</a:t>
            </a:r>
            <a:br>
              <a:rPr lang="en-US" sz="7200" spc="10" dirty="0">
                <a:solidFill>
                  <a:srgbClr val="FFC000"/>
                </a:solidFill>
                <a:latin typeface="TradeGothic" panose="02000806040000020004"/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868447-1584-BEBD-AC38-18FCD539C3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204" y="3158711"/>
            <a:ext cx="18093690" cy="4419928"/>
          </a:xfrm>
        </p:spPr>
        <p:txBody>
          <a:bodyPr/>
          <a:lstStyle/>
          <a:p>
            <a:pPr marL="761365" marR="0" indent="-685800" algn="ctr" eaLnBrk="0" hangingPunct="0"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61365" marR="0" indent="-685800" algn="ctr" eaLnBrk="0" hangingPunct="0">
              <a:spcBef>
                <a:spcPts val="9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en-US" sz="4800" spc="-3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NSU</a:t>
            </a:r>
            <a:r>
              <a:rPr lang="en-US" sz="4800" spc="-2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Faculty</a:t>
            </a:r>
            <a:r>
              <a:rPr lang="en-US" sz="4800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Senate is</a:t>
            </a:r>
            <a:r>
              <a:rPr lang="en-US" sz="4800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spc="-1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strong!</a:t>
            </a:r>
          </a:p>
          <a:p>
            <a:pPr marL="761365" marR="0" indent="-685800" algn="ctr" eaLnBrk="0" hangingPunct="0">
              <a:spcBef>
                <a:spcPts val="9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en-US" sz="4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61365" marR="57785" indent="-685800" algn="ctr" eaLnBrk="0" hangingPunct="0">
              <a:lnSpc>
                <a:spcPct val="107000"/>
              </a:lnSpc>
              <a:spcBef>
                <a:spcPts val="91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en-US" sz="4800" spc="-3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morale</a:t>
            </a:r>
            <a:r>
              <a:rPr lang="en-US" sz="4800" spc="-3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of</a:t>
            </a:r>
            <a:r>
              <a:rPr lang="en-US" sz="4800" spc="-4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en-US" sz="4800" spc="-4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faculty</a:t>
            </a:r>
            <a:r>
              <a:rPr lang="en-US" sz="4800" spc="-3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is</a:t>
            </a:r>
            <a:r>
              <a:rPr lang="en-US" sz="4800" spc="-3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increasing,</a:t>
            </a:r>
            <a:r>
              <a:rPr lang="en-US" sz="4800" spc="-3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and</a:t>
            </a:r>
            <a:r>
              <a:rPr lang="en-US" sz="4800" spc="-3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their</a:t>
            </a:r>
            <a:r>
              <a:rPr lang="en-US" sz="4800" spc="-4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voices</a:t>
            </a:r>
            <a:r>
              <a:rPr lang="en-US" sz="4800" spc="-3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are</a:t>
            </a:r>
            <a:r>
              <a:rPr lang="en-US" sz="4800" spc="-4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being</a:t>
            </a:r>
            <a:r>
              <a:rPr lang="en-US" sz="4800" spc="-5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channeled</a:t>
            </a:r>
            <a:r>
              <a:rPr lang="en-US" sz="4800" spc="-3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dutifully via the NSU Faculty Senate.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701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6" y="0"/>
            <a:ext cx="20104735" cy="11308715"/>
          </a:xfrm>
          <a:custGeom>
            <a:avLst/>
            <a:gdLst/>
            <a:ahLst/>
            <a:cxnLst/>
            <a:rect l="l" t="t" r="r" b="b"/>
            <a:pathLst>
              <a:path w="20104735" h="11308715">
                <a:moveTo>
                  <a:pt x="20104162" y="0"/>
                </a:moveTo>
                <a:lnTo>
                  <a:pt x="0" y="0"/>
                </a:lnTo>
                <a:lnTo>
                  <a:pt x="0" y="11308414"/>
                </a:lnTo>
                <a:lnTo>
                  <a:pt x="20104162" y="11308414"/>
                </a:lnTo>
                <a:lnTo>
                  <a:pt x="20104162" y="0"/>
                </a:lnTo>
                <a:close/>
              </a:path>
            </a:pathLst>
          </a:custGeom>
          <a:solidFill>
            <a:srgbClr val="317957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6" y="0"/>
            <a:ext cx="20103943" cy="1130825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659694" y="377361"/>
            <a:ext cx="14114918" cy="297004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20"/>
              </a:spcBef>
            </a:pPr>
            <a:r>
              <a:rPr lang="en-US" sz="9600" spc="10" dirty="0">
                <a:latin typeface="TradeGothic" panose="02000806040000020004"/>
              </a:rPr>
              <a:t>2023-2024 </a:t>
            </a:r>
            <a:br>
              <a:rPr lang="en-US" sz="9600" spc="10" dirty="0">
                <a:latin typeface="TradeGothic" panose="02000806040000020004"/>
              </a:rPr>
            </a:br>
            <a:r>
              <a:rPr lang="en-US" sz="9600" spc="10" dirty="0">
                <a:latin typeface="TradeGothic" panose="02000806040000020004"/>
              </a:rPr>
              <a:t>Faculty Senate Elected Officers</a:t>
            </a:r>
            <a:endParaRPr sz="9600" spc="10" dirty="0">
              <a:latin typeface="TradeGothic" panose="02000806040000020004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56" y="9048984"/>
            <a:ext cx="20104100" cy="2259330"/>
            <a:chOff x="156" y="9048984"/>
            <a:chExt cx="20104100" cy="2259330"/>
          </a:xfrm>
        </p:grpSpPr>
        <p:sp>
          <p:nvSpPr>
            <p:cNvPr id="8" name="object 8"/>
            <p:cNvSpPr/>
            <p:nvPr/>
          </p:nvSpPr>
          <p:spPr>
            <a:xfrm>
              <a:off x="156" y="9048984"/>
              <a:ext cx="20104100" cy="2259330"/>
            </a:xfrm>
            <a:custGeom>
              <a:avLst/>
              <a:gdLst/>
              <a:ahLst/>
              <a:cxnLst/>
              <a:rect l="l" t="t" r="r" b="b"/>
              <a:pathLst>
                <a:path w="20104100" h="2259329">
                  <a:moveTo>
                    <a:pt x="20103942" y="0"/>
                  </a:moveTo>
                  <a:lnTo>
                    <a:pt x="0" y="1277638"/>
                  </a:lnTo>
                  <a:lnTo>
                    <a:pt x="0" y="2259273"/>
                  </a:lnTo>
                  <a:lnTo>
                    <a:pt x="20103942" y="2259273"/>
                  </a:lnTo>
                  <a:lnTo>
                    <a:pt x="20103942" y="0"/>
                  </a:lnTo>
                  <a:close/>
                </a:path>
              </a:pathLst>
            </a:custGeom>
            <a:solidFill>
              <a:srgbClr val="3179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18860" y="9978010"/>
              <a:ext cx="163688" cy="24410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987268" y="9978010"/>
              <a:ext cx="218253" cy="24410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235489" y="9974063"/>
              <a:ext cx="251287" cy="25199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723018" y="9974063"/>
              <a:ext cx="420086" cy="25199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8168672" y="9978279"/>
              <a:ext cx="163195" cy="243840"/>
            </a:xfrm>
            <a:custGeom>
              <a:avLst/>
              <a:gdLst/>
              <a:ahLst/>
              <a:cxnLst/>
              <a:rect l="l" t="t" r="r" b="b"/>
              <a:pathLst>
                <a:path w="163194" h="243840">
                  <a:moveTo>
                    <a:pt x="163118" y="194310"/>
                  </a:moveTo>
                  <a:lnTo>
                    <a:pt x="50965" y="194310"/>
                  </a:lnTo>
                  <a:lnTo>
                    <a:pt x="50965" y="0"/>
                  </a:lnTo>
                  <a:lnTo>
                    <a:pt x="0" y="0"/>
                  </a:lnTo>
                  <a:lnTo>
                    <a:pt x="0" y="194310"/>
                  </a:lnTo>
                  <a:lnTo>
                    <a:pt x="0" y="243840"/>
                  </a:lnTo>
                  <a:lnTo>
                    <a:pt x="163118" y="243840"/>
                  </a:lnTo>
                  <a:lnTo>
                    <a:pt x="163118" y="1943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356383" y="9978010"/>
              <a:ext cx="176976" cy="24410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636936" y="9974063"/>
              <a:ext cx="149324" cy="251999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8806008" y="9977670"/>
              <a:ext cx="746760" cy="244475"/>
            </a:xfrm>
            <a:custGeom>
              <a:avLst/>
              <a:gdLst/>
              <a:ahLst/>
              <a:cxnLst/>
              <a:rect l="l" t="t" r="r" b="b"/>
              <a:pathLst>
                <a:path w="746759" h="244475">
                  <a:moveTo>
                    <a:pt x="169430" y="0"/>
                  </a:moveTo>
                  <a:lnTo>
                    <a:pt x="0" y="0"/>
                  </a:lnTo>
                  <a:lnTo>
                    <a:pt x="0" y="49530"/>
                  </a:lnTo>
                  <a:lnTo>
                    <a:pt x="59220" y="49530"/>
                  </a:lnTo>
                  <a:lnTo>
                    <a:pt x="59220" y="243840"/>
                  </a:lnTo>
                  <a:lnTo>
                    <a:pt x="110197" y="243840"/>
                  </a:lnTo>
                  <a:lnTo>
                    <a:pt x="110197" y="49530"/>
                  </a:lnTo>
                  <a:lnTo>
                    <a:pt x="169430" y="49530"/>
                  </a:lnTo>
                  <a:lnTo>
                    <a:pt x="169430" y="0"/>
                  </a:lnTo>
                  <a:close/>
                </a:path>
                <a:path w="746759" h="244475">
                  <a:moveTo>
                    <a:pt x="397738" y="244449"/>
                  </a:moveTo>
                  <a:lnTo>
                    <a:pt x="378447" y="192405"/>
                  </a:lnTo>
                  <a:lnTo>
                    <a:pt x="360222" y="143217"/>
                  </a:lnTo>
                  <a:lnTo>
                    <a:pt x="332016" y="67119"/>
                  </a:lnTo>
                  <a:lnTo>
                    <a:pt x="307263" y="342"/>
                  </a:lnTo>
                  <a:lnTo>
                    <a:pt x="305841" y="342"/>
                  </a:lnTo>
                  <a:lnTo>
                    <a:pt x="305841" y="143217"/>
                  </a:lnTo>
                  <a:lnTo>
                    <a:pt x="251993" y="143217"/>
                  </a:lnTo>
                  <a:lnTo>
                    <a:pt x="278917" y="67119"/>
                  </a:lnTo>
                  <a:lnTo>
                    <a:pt x="305841" y="143217"/>
                  </a:lnTo>
                  <a:lnTo>
                    <a:pt x="305841" y="342"/>
                  </a:lnTo>
                  <a:lnTo>
                    <a:pt x="250202" y="342"/>
                  </a:lnTo>
                  <a:lnTo>
                    <a:pt x="159740" y="244449"/>
                  </a:lnTo>
                  <a:lnTo>
                    <a:pt x="216814" y="244449"/>
                  </a:lnTo>
                  <a:lnTo>
                    <a:pt x="235127" y="192405"/>
                  </a:lnTo>
                  <a:lnTo>
                    <a:pt x="322351" y="192405"/>
                  </a:lnTo>
                  <a:lnTo>
                    <a:pt x="340664" y="244449"/>
                  </a:lnTo>
                  <a:lnTo>
                    <a:pt x="397738" y="244449"/>
                  </a:lnTo>
                  <a:close/>
                </a:path>
                <a:path w="746759" h="244475">
                  <a:moveTo>
                    <a:pt x="557847" y="0"/>
                  </a:moveTo>
                  <a:lnTo>
                    <a:pt x="388404" y="0"/>
                  </a:lnTo>
                  <a:lnTo>
                    <a:pt x="388404" y="49530"/>
                  </a:lnTo>
                  <a:lnTo>
                    <a:pt x="447636" y="49530"/>
                  </a:lnTo>
                  <a:lnTo>
                    <a:pt x="447636" y="243840"/>
                  </a:lnTo>
                  <a:lnTo>
                    <a:pt x="498614" y="243840"/>
                  </a:lnTo>
                  <a:lnTo>
                    <a:pt x="498614" y="49530"/>
                  </a:lnTo>
                  <a:lnTo>
                    <a:pt x="557847" y="49530"/>
                  </a:lnTo>
                  <a:lnTo>
                    <a:pt x="557847" y="0"/>
                  </a:lnTo>
                  <a:close/>
                </a:path>
                <a:path w="746759" h="244475">
                  <a:moveTo>
                    <a:pt x="746163" y="609"/>
                  </a:moveTo>
                  <a:lnTo>
                    <a:pt x="591947" y="609"/>
                  </a:lnTo>
                  <a:lnTo>
                    <a:pt x="591947" y="50139"/>
                  </a:lnTo>
                  <a:lnTo>
                    <a:pt x="591947" y="97129"/>
                  </a:lnTo>
                  <a:lnTo>
                    <a:pt x="591947" y="146659"/>
                  </a:lnTo>
                  <a:lnTo>
                    <a:pt x="591947" y="194919"/>
                  </a:lnTo>
                  <a:lnTo>
                    <a:pt x="591947" y="244449"/>
                  </a:lnTo>
                  <a:lnTo>
                    <a:pt x="746163" y="244449"/>
                  </a:lnTo>
                  <a:lnTo>
                    <a:pt x="746163" y="194919"/>
                  </a:lnTo>
                  <a:lnTo>
                    <a:pt x="642912" y="194919"/>
                  </a:lnTo>
                  <a:lnTo>
                    <a:pt x="642912" y="146659"/>
                  </a:lnTo>
                  <a:lnTo>
                    <a:pt x="723684" y="146659"/>
                  </a:lnTo>
                  <a:lnTo>
                    <a:pt x="723684" y="97129"/>
                  </a:lnTo>
                  <a:lnTo>
                    <a:pt x="642912" y="97129"/>
                  </a:lnTo>
                  <a:lnTo>
                    <a:pt x="642912" y="50139"/>
                  </a:lnTo>
                  <a:lnTo>
                    <a:pt x="746163" y="50139"/>
                  </a:lnTo>
                  <a:lnTo>
                    <a:pt x="746163" y="6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003896" y="10325702"/>
              <a:ext cx="150538" cy="20466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214014" y="10325702"/>
              <a:ext cx="169699" cy="199593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7444141" y="10325702"/>
              <a:ext cx="24130" cy="200025"/>
            </a:xfrm>
            <a:custGeom>
              <a:avLst/>
              <a:gdLst/>
              <a:ahLst/>
              <a:cxnLst/>
              <a:rect l="l" t="t" r="r" b="b"/>
              <a:pathLst>
                <a:path w="24130" h="200025">
                  <a:moveTo>
                    <a:pt x="23671" y="0"/>
                  </a:moveTo>
                  <a:lnTo>
                    <a:pt x="0" y="0"/>
                  </a:lnTo>
                  <a:lnTo>
                    <a:pt x="0" y="199593"/>
                  </a:lnTo>
                  <a:lnTo>
                    <a:pt x="23671" y="199593"/>
                  </a:lnTo>
                  <a:lnTo>
                    <a:pt x="2367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7500891" y="10325702"/>
              <a:ext cx="177322" cy="199593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7711281" y="10325713"/>
              <a:ext cx="130810" cy="199390"/>
            </a:xfrm>
            <a:custGeom>
              <a:avLst/>
              <a:gdLst/>
              <a:ahLst/>
              <a:cxnLst/>
              <a:rect l="l" t="t" r="r" b="b"/>
              <a:pathLst>
                <a:path w="130809" h="199390">
                  <a:moveTo>
                    <a:pt x="130517" y="177800"/>
                  </a:moveTo>
                  <a:lnTo>
                    <a:pt x="23685" y="177800"/>
                  </a:lnTo>
                  <a:lnTo>
                    <a:pt x="23685" y="106680"/>
                  </a:lnTo>
                  <a:lnTo>
                    <a:pt x="118681" y="106680"/>
                  </a:lnTo>
                  <a:lnTo>
                    <a:pt x="118681" y="85090"/>
                  </a:lnTo>
                  <a:lnTo>
                    <a:pt x="23685" y="85090"/>
                  </a:lnTo>
                  <a:lnTo>
                    <a:pt x="23685" y="21590"/>
                  </a:lnTo>
                  <a:lnTo>
                    <a:pt x="125450" y="21590"/>
                  </a:lnTo>
                  <a:lnTo>
                    <a:pt x="125450" y="0"/>
                  </a:lnTo>
                  <a:lnTo>
                    <a:pt x="0" y="0"/>
                  </a:lnTo>
                  <a:lnTo>
                    <a:pt x="0" y="21590"/>
                  </a:lnTo>
                  <a:lnTo>
                    <a:pt x="0" y="85090"/>
                  </a:lnTo>
                  <a:lnTo>
                    <a:pt x="0" y="106680"/>
                  </a:lnTo>
                  <a:lnTo>
                    <a:pt x="0" y="177800"/>
                  </a:lnTo>
                  <a:lnTo>
                    <a:pt x="0" y="199390"/>
                  </a:lnTo>
                  <a:lnTo>
                    <a:pt x="130517" y="199390"/>
                  </a:lnTo>
                  <a:lnTo>
                    <a:pt x="130517" y="1778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7889253" y="10325702"/>
              <a:ext cx="137290" cy="19959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8058207" y="10320624"/>
              <a:ext cx="131650" cy="209739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8239855" y="10325713"/>
              <a:ext cx="218440" cy="200025"/>
            </a:xfrm>
            <a:custGeom>
              <a:avLst/>
              <a:gdLst/>
              <a:ahLst/>
              <a:cxnLst/>
              <a:rect l="l" t="t" r="r" b="b"/>
              <a:pathLst>
                <a:path w="218440" h="200025">
                  <a:moveTo>
                    <a:pt x="23672" y="0"/>
                  </a:moveTo>
                  <a:lnTo>
                    <a:pt x="0" y="0"/>
                  </a:lnTo>
                  <a:lnTo>
                    <a:pt x="0" y="199593"/>
                  </a:lnTo>
                  <a:lnTo>
                    <a:pt x="23672" y="199593"/>
                  </a:lnTo>
                  <a:lnTo>
                    <a:pt x="23672" y="0"/>
                  </a:lnTo>
                  <a:close/>
                </a:path>
                <a:path w="218440" h="200025">
                  <a:moveTo>
                    <a:pt x="217995" y="393"/>
                  </a:moveTo>
                  <a:lnTo>
                    <a:pt x="62382" y="393"/>
                  </a:lnTo>
                  <a:lnTo>
                    <a:pt x="62382" y="21983"/>
                  </a:lnTo>
                  <a:lnTo>
                    <a:pt x="128346" y="21983"/>
                  </a:lnTo>
                  <a:lnTo>
                    <a:pt x="128346" y="199783"/>
                  </a:lnTo>
                  <a:lnTo>
                    <a:pt x="152019" y="199783"/>
                  </a:lnTo>
                  <a:lnTo>
                    <a:pt x="152019" y="21983"/>
                  </a:lnTo>
                  <a:lnTo>
                    <a:pt x="217995" y="21983"/>
                  </a:lnTo>
                  <a:lnTo>
                    <a:pt x="217995" y="3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8481761" y="10325702"/>
              <a:ext cx="172526" cy="199593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6055912" y="9651864"/>
              <a:ext cx="995680" cy="1200785"/>
            </a:xfrm>
            <a:custGeom>
              <a:avLst/>
              <a:gdLst/>
              <a:ahLst/>
              <a:cxnLst/>
              <a:rect l="l" t="t" r="r" b="b"/>
              <a:pathLst>
                <a:path w="995680" h="1200784">
                  <a:moveTo>
                    <a:pt x="277406" y="1036193"/>
                  </a:moveTo>
                  <a:lnTo>
                    <a:pt x="0" y="1063371"/>
                  </a:lnTo>
                  <a:lnTo>
                    <a:pt x="88366" y="1088605"/>
                  </a:lnTo>
                  <a:lnTo>
                    <a:pt x="277355" y="1057795"/>
                  </a:lnTo>
                  <a:lnTo>
                    <a:pt x="277406" y="1036193"/>
                  </a:lnTo>
                  <a:close/>
                </a:path>
                <a:path w="995680" h="1200784">
                  <a:moveTo>
                    <a:pt x="547166" y="62674"/>
                  </a:moveTo>
                  <a:lnTo>
                    <a:pt x="503224" y="54660"/>
                  </a:lnTo>
                  <a:lnTo>
                    <a:pt x="503224" y="161620"/>
                  </a:lnTo>
                  <a:lnTo>
                    <a:pt x="535520" y="165176"/>
                  </a:lnTo>
                  <a:lnTo>
                    <a:pt x="535520" y="69456"/>
                  </a:lnTo>
                  <a:lnTo>
                    <a:pt x="547166" y="62674"/>
                  </a:lnTo>
                  <a:close/>
                </a:path>
                <a:path w="995680" h="1200784">
                  <a:moveTo>
                    <a:pt x="573328" y="73279"/>
                  </a:moveTo>
                  <a:lnTo>
                    <a:pt x="548093" y="63004"/>
                  </a:lnTo>
                  <a:lnTo>
                    <a:pt x="547928" y="166738"/>
                  </a:lnTo>
                  <a:lnTo>
                    <a:pt x="573024" y="174853"/>
                  </a:lnTo>
                  <a:lnTo>
                    <a:pt x="573328" y="73279"/>
                  </a:lnTo>
                  <a:close/>
                </a:path>
                <a:path w="995680" h="1200784">
                  <a:moveTo>
                    <a:pt x="593166" y="568312"/>
                  </a:moveTo>
                  <a:lnTo>
                    <a:pt x="592861" y="559752"/>
                  </a:lnTo>
                  <a:lnTo>
                    <a:pt x="525665" y="545604"/>
                  </a:lnTo>
                  <a:lnTo>
                    <a:pt x="524421" y="272630"/>
                  </a:lnTo>
                  <a:lnTo>
                    <a:pt x="577900" y="283705"/>
                  </a:lnTo>
                  <a:lnTo>
                    <a:pt x="578205" y="275158"/>
                  </a:lnTo>
                  <a:lnTo>
                    <a:pt x="515721" y="261924"/>
                  </a:lnTo>
                  <a:lnTo>
                    <a:pt x="515899" y="270878"/>
                  </a:lnTo>
                  <a:lnTo>
                    <a:pt x="517232" y="552450"/>
                  </a:lnTo>
                  <a:lnTo>
                    <a:pt x="593166" y="568312"/>
                  </a:lnTo>
                  <a:close/>
                </a:path>
                <a:path w="995680" h="1200784">
                  <a:moveTo>
                    <a:pt x="640156" y="73837"/>
                  </a:moveTo>
                  <a:lnTo>
                    <a:pt x="614324" y="36576"/>
                  </a:lnTo>
                  <a:lnTo>
                    <a:pt x="571373" y="14871"/>
                  </a:lnTo>
                  <a:lnTo>
                    <a:pt x="515061" y="1828"/>
                  </a:lnTo>
                  <a:lnTo>
                    <a:pt x="486105" y="0"/>
                  </a:lnTo>
                  <a:lnTo>
                    <a:pt x="469747" y="901"/>
                  </a:lnTo>
                  <a:lnTo>
                    <a:pt x="469747" y="55499"/>
                  </a:lnTo>
                  <a:lnTo>
                    <a:pt x="469747" y="162318"/>
                  </a:lnTo>
                  <a:lnTo>
                    <a:pt x="469455" y="162331"/>
                  </a:lnTo>
                  <a:lnTo>
                    <a:pt x="437451" y="165862"/>
                  </a:lnTo>
                  <a:lnTo>
                    <a:pt x="437451" y="70294"/>
                  </a:lnTo>
                  <a:lnTo>
                    <a:pt x="424522" y="63677"/>
                  </a:lnTo>
                  <a:lnTo>
                    <a:pt x="424878" y="119811"/>
                  </a:lnTo>
                  <a:lnTo>
                    <a:pt x="425030" y="167220"/>
                  </a:lnTo>
                  <a:lnTo>
                    <a:pt x="424408" y="167284"/>
                  </a:lnTo>
                  <a:lnTo>
                    <a:pt x="399300" y="175412"/>
                  </a:lnTo>
                  <a:lnTo>
                    <a:pt x="399300" y="74231"/>
                  </a:lnTo>
                  <a:lnTo>
                    <a:pt x="412343" y="69100"/>
                  </a:lnTo>
                  <a:lnTo>
                    <a:pt x="415251" y="67945"/>
                  </a:lnTo>
                  <a:lnTo>
                    <a:pt x="415213" y="67792"/>
                  </a:lnTo>
                  <a:lnTo>
                    <a:pt x="424522" y="63677"/>
                  </a:lnTo>
                  <a:lnTo>
                    <a:pt x="469747" y="55499"/>
                  </a:lnTo>
                  <a:lnTo>
                    <a:pt x="469747" y="901"/>
                  </a:lnTo>
                  <a:lnTo>
                    <a:pt x="431126" y="6057"/>
                  </a:lnTo>
                  <a:lnTo>
                    <a:pt x="382016" y="23469"/>
                  </a:lnTo>
                  <a:lnTo>
                    <a:pt x="344385" y="53162"/>
                  </a:lnTo>
                  <a:lnTo>
                    <a:pt x="336575" y="86753"/>
                  </a:lnTo>
                  <a:lnTo>
                    <a:pt x="381482" y="99860"/>
                  </a:lnTo>
                  <a:lnTo>
                    <a:pt x="382193" y="189725"/>
                  </a:lnTo>
                  <a:lnTo>
                    <a:pt x="379006" y="192481"/>
                  </a:lnTo>
                  <a:lnTo>
                    <a:pt x="379031" y="204571"/>
                  </a:lnTo>
                  <a:lnTo>
                    <a:pt x="352044" y="212051"/>
                  </a:lnTo>
                  <a:lnTo>
                    <a:pt x="343433" y="650760"/>
                  </a:lnTo>
                  <a:lnTo>
                    <a:pt x="486397" y="619061"/>
                  </a:lnTo>
                  <a:lnTo>
                    <a:pt x="486397" y="190995"/>
                  </a:lnTo>
                  <a:lnTo>
                    <a:pt x="618921" y="221411"/>
                  </a:lnTo>
                  <a:lnTo>
                    <a:pt x="618731" y="207975"/>
                  </a:lnTo>
                  <a:lnTo>
                    <a:pt x="544944" y="190995"/>
                  </a:lnTo>
                  <a:lnTo>
                    <a:pt x="486397" y="177520"/>
                  </a:lnTo>
                  <a:lnTo>
                    <a:pt x="486397" y="175412"/>
                  </a:lnTo>
                  <a:lnTo>
                    <a:pt x="486397" y="165862"/>
                  </a:lnTo>
                  <a:lnTo>
                    <a:pt x="486397" y="55499"/>
                  </a:lnTo>
                  <a:lnTo>
                    <a:pt x="486397" y="7023"/>
                  </a:lnTo>
                  <a:lnTo>
                    <a:pt x="514197" y="8610"/>
                  </a:lnTo>
                  <a:lnTo>
                    <a:pt x="566724" y="20599"/>
                  </a:lnTo>
                  <a:lnTo>
                    <a:pt x="608825" y="42075"/>
                  </a:lnTo>
                  <a:lnTo>
                    <a:pt x="634669" y="79336"/>
                  </a:lnTo>
                  <a:lnTo>
                    <a:pt x="636041" y="79362"/>
                  </a:lnTo>
                  <a:lnTo>
                    <a:pt x="640156" y="73837"/>
                  </a:lnTo>
                  <a:close/>
                </a:path>
                <a:path w="995680" h="1200784">
                  <a:moveTo>
                    <a:pt x="682028" y="678027"/>
                  </a:moveTo>
                  <a:lnTo>
                    <a:pt x="486397" y="638048"/>
                  </a:lnTo>
                  <a:lnTo>
                    <a:pt x="292239" y="679157"/>
                  </a:lnTo>
                  <a:lnTo>
                    <a:pt x="292430" y="697776"/>
                  </a:lnTo>
                  <a:lnTo>
                    <a:pt x="306171" y="695439"/>
                  </a:lnTo>
                  <a:lnTo>
                    <a:pt x="307314" y="799998"/>
                  </a:lnTo>
                  <a:lnTo>
                    <a:pt x="486397" y="781507"/>
                  </a:lnTo>
                  <a:lnTo>
                    <a:pt x="486397" y="658545"/>
                  </a:lnTo>
                  <a:lnTo>
                    <a:pt x="681926" y="697776"/>
                  </a:lnTo>
                  <a:lnTo>
                    <a:pt x="682028" y="678027"/>
                  </a:lnTo>
                  <a:close/>
                </a:path>
                <a:path w="995680" h="1200784">
                  <a:moveTo>
                    <a:pt x="773125" y="1123327"/>
                  </a:moveTo>
                  <a:lnTo>
                    <a:pt x="546023" y="1066050"/>
                  </a:lnTo>
                  <a:lnTo>
                    <a:pt x="499783" y="1074864"/>
                  </a:lnTo>
                  <a:lnTo>
                    <a:pt x="486702" y="1077341"/>
                  </a:lnTo>
                  <a:lnTo>
                    <a:pt x="424586" y="1066812"/>
                  </a:lnTo>
                  <a:lnTo>
                    <a:pt x="208711" y="1121105"/>
                  </a:lnTo>
                  <a:lnTo>
                    <a:pt x="486397" y="1200708"/>
                  </a:lnTo>
                  <a:lnTo>
                    <a:pt x="773125" y="1123327"/>
                  </a:lnTo>
                  <a:close/>
                </a:path>
                <a:path w="995680" h="1200784">
                  <a:moveTo>
                    <a:pt x="995565" y="1062393"/>
                  </a:moveTo>
                  <a:lnTo>
                    <a:pt x="694613" y="1035316"/>
                  </a:lnTo>
                  <a:lnTo>
                    <a:pt x="694639" y="1055293"/>
                  </a:lnTo>
                  <a:lnTo>
                    <a:pt x="904163" y="1086942"/>
                  </a:lnTo>
                  <a:lnTo>
                    <a:pt x="995565" y="10623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6605287" y="10555284"/>
              <a:ext cx="89523" cy="143448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6324229" y="10452304"/>
              <a:ext cx="436245" cy="276860"/>
            </a:xfrm>
            <a:custGeom>
              <a:avLst/>
              <a:gdLst/>
              <a:ahLst/>
              <a:cxnLst/>
              <a:rect l="l" t="t" r="r" b="b"/>
              <a:pathLst>
                <a:path w="436244" h="276859">
                  <a:moveTo>
                    <a:pt x="218084" y="92865"/>
                  </a:moveTo>
                  <a:lnTo>
                    <a:pt x="107293" y="92865"/>
                  </a:lnTo>
                  <a:lnTo>
                    <a:pt x="129583" y="97911"/>
                  </a:lnTo>
                  <a:lnTo>
                    <a:pt x="143737" y="110839"/>
                  </a:lnTo>
                  <a:lnTo>
                    <a:pt x="151591" y="128332"/>
                  </a:lnTo>
                  <a:lnTo>
                    <a:pt x="154980" y="147072"/>
                  </a:lnTo>
                  <a:lnTo>
                    <a:pt x="156193" y="257350"/>
                  </a:lnTo>
                  <a:lnTo>
                    <a:pt x="156278" y="266365"/>
                  </a:lnTo>
                  <a:lnTo>
                    <a:pt x="218084" y="276846"/>
                  </a:lnTo>
                  <a:lnTo>
                    <a:pt x="218084" y="92865"/>
                  </a:lnTo>
                  <a:close/>
                </a:path>
                <a:path w="436244" h="276859">
                  <a:moveTo>
                    <a:pt x="218084" y="0"/>
                  </a:moveTo>
                  <a:lnTo>
                    <a:pt x="0" y="20700"/>
                  </a:lnTo>
                  <a:lnTo>
                    <a:pt x="17098" y="45840"/>
                  </a:lnTo>
                  <a:lnTo>
                    <a:pt x="17098" y="205509"/>
                  </a:lnTo>
                  <a:lnTo>
                    <a:pt x="9161" y="210493"/>
                  </a:lnTo>
                  <a:lnTo>
                    <a:pt x="9046" y="257350"/>
                  </a:lnTo>
                  <a:lnTo>
                    <a:pt x="60939" y="248889"/>
                  </a:lnTo>
                  <a:lnTo>
                    <a:pt x="60458" y="154506"/>
                  </a:lnTo>
                  <a:lnTo>
                    <a:pt x="63110" y="134299"/>
                  </a:lnTo>
                  <a:lnTo>
                    <a:pt x="71432" y="114285"/>
                  </a:lnTo>
                  <a:lnTo>
                    <a:pt x="85977" y="98971"/>
                  </a:lnTo>
                  <a:lnTo>
                    <a:pt x="107293" y="92865"/>
                  </a:lnTo>
                  <a:lnTo>
                    <a:pt x="218084" y="92865"/>
                  </a:lnTo>
                  <a:lnTo>
                    <a:pt x="218084" y="17664"/>
                  </a:lnTo>
                  <a:lnTo>
                    <a:pt x="406904" y="17664"/>
                  </a:lnTo>
                  <a:lnTo>
                    <a:pt x="218084" y="0"/>
                  </a:lnTo>
                  <a:close/>
                </a:path>
                <a:path w="436244" h="276859">
                  <a:moveTo>
                    <a:pt x="406904" y="17664"/>
                  </a:moveTo>
                  <a:lnTo>
                    <a:pt x="218084" y="17664"/>
                  </a:lnTo>
                  <a:lnTo>
                    <a:pt x="424515" y="36071"/>
                  </a:lnTo>
                  <a:lnTo>
                    <a:pt x="436117" y="20397"/>
                  </a:lnTo>
                  <a:lnTo>
                    <a:pt x="406904" y="1766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44" name="Picture 43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78F1631E-2D93-AA4C-1362-5A03F877F53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514" y="3809972"/>
            <a:ext cx="1991523" cy="2489404"/>
          </a:xfrm>
          <a:prstGeom prst="rect">
            <a:avLst/>
          </a:prstGeom>
        </p:spPr>
      </p:pic>
      <p:pic>
        <p:nvPicPr>
          <p:cNvPr id="46" name="Picture 45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BA7AFCE4-E2C1-02D5-8F0F-9B9C4C6259F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4644" y="3881402"/>
            <a:ext cx="2006442" cy="2484550"/>
          </a:xfrm>
          <a:prstGeom prst="rect">
            <a:avLst/>
          </a:prstGeom>
        </p:spPr>
      </p:pic>
      <p:pic>
        <p:nvPicPr>
          <p:cNvPr id="48" name="Picture 47" descr="A person in a suit and tie&#10;&#10;Description automatically generated">
            <a:extLst>
              <a:ext uri="{FF2B5EF4-FFF2-40B4-BE49-F238E27FC236}">
                <a16:creationId xmlns:a16="http://schemas.microsoft.com/office/drawing/2014/main" id="{7AA9D59E-198F-6DBF-B79E-F10474DD87BB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44" t="13331" r="21814" b="24192"/>
          <a:stretch/>
        </p:blipFill>
        <p:spPr>
          <a:xfrm>
            <a:off x="10193060" y="3865653"/>
            <a:ext cx="2030722" cy="2433723"/>
          </a:xfrm>
          <a:prstGeom prst="rect">
            <a:avLst/>
          </a:prstGeom>
        </p:spPr>
      </p:pic>
      <p:pic>
        <p:nvPicPr>
          <p:cNvPr id="50" name="Picture 49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E6897B13-465B-955F-A7DE-FB6A6B6879C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6911" y="3884699"/>
            <a:ext cx="2025474" cy="2467819"/>
          </a:xfrm>
          <a:prstGeom prst="rect">
            <a:avLst/>
          </a:prstGeom>
        </p:spPr>
      </p:pic>
      <p:pic>
        <p:nvPicPr>
          <p:cNvPr id="52" name="Picture 51" descr="Medium shot of a person smiling&#10;&#10;Description automatically generated">
            <a:extLst>
              <a:ext uri="{FF2B5EF4-FFF2-40B4-BE49-F238E27FC236}">
                <a16:creationId xmlns:a16="http://schemas.microsoft.com/office/drawing/2014/main" id="{BF2895A0-5AFD-8681-DB38-110D139F9EB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679" y="3863769"/>
            <a:ext cx="2025474" cy="2509681"/>
          </a:xfrm>
          <a:prstGeom prst="rect">
            <a:avLst/>
          </a:prstGeom>
        </p:spPr>
      </p:pic>
      <p:pic>
        <p:nvPicPr>
          <p:cNvPr id="54" name="Picture 53" descr="A person in a suit and bow tie&#10;&#10;Description automatically generated">
            <a:extLst>
              <a:ext uri="{FF2B5EF4-FFF2-40B4-BE49-F238E27FC236}">
                <a16:creationId xmlns:a16="http://schemas.microsoft.com/office/drawing/2014/main" id="{00FAE4CB-DEB4-6007-C056-E058F7CCEAE1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3" t="1940" r="10954" b="35657"/>
          <a:stretch/>
        </p:blipFill>
        <p:spPr>
          <a:xfrm>
            <a:off x="354845" y="3798233"/>
            <a:ext cx="2079773" cy="2486770"/>
          </a:xfrm>
          <a:prstGeom prst="rect">
            <a:avLst/>
          </a:prstGeom>
        </p:spPr>
      </p:pic>
      <p:pic>
        <p:nvPicPr>
          <p:cNvPr id="56" name="Picture 55" descr="A person wearing a tie and glasses&#10;&#10;Description automatically generated">
            <a:extLst>
              <a:ext uri="{FF2B5EF4-FFF2-40B4-BE49-F238E27FC236}">
                <a16:creationId xmlns:a16="http://schemas.microsoft.com/office/drawing/2014/main" id="{B837C34A-0FF3-71AD-F1AA-C8EE02A56D9D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8" t="4216" r="24765" b="24193"/>
          <a:stretch/>
        </p:blipFill>
        <p:spPr>
          <a:xfrm>
            <a:off x="5183385" y="3804732"/>
            <a:ext cx="2145946" cy="2456409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72F24B36-FCB6-0E0D-CBBF-9724F477D83F}"/>
              </a:ext>
            </a:extLst>
          </p:cNvPr>
          <p:cNvSpPr txBox="1"/>
          <p:nvPr/>
        </p:nvSpPr>
        <p:spPr>
          <a:xfrm>
            <a:off x="2077557" y="6589565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 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FF40226D-7259-8F5D-5C2F-2F00F5823D13}"/>
              </a:ext>
            </a:extLst>
          </p:cNvPr>
          <p:cNvSpPr txBox="1"/>
          <p:nvPr/>
        </p:nvSpPr>
        <p:spPr>
          <a:xfrm>
            <a:off x="306998" y="6579252"/>
            <a:ext cx="21475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Dr. Robert K. Perkins</a:t>
            </a:r>
          </a:p>
          <a:p>
            <a:pPr algn="ctr"/>
            <a:r>
              <a:rPr lang="en-US" b="1" dirty="0"/>
              <a:t>COLA</a:t>
            </a:r>
          </a:p>
          <a:p>
            <a:pPr algn="ctr"/>
            <a:r>
              <a:rPr lang="en-US" b="1" dirty="0"/>
              <a:t>President 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2E5163A-50FA-2C83-AB03-1160EE4D9DC0}"/>
              </a:ext>
            </a:extLst>
          </p:cNvPr>
          <p:cNvSpPr txBox="1"/>
          <p:nvPr/>
        </p:nvSpPr>
        <p:spPr>
          <a:xfrm>
            <a:off x="2769962" y="6579252"/>
            <a:ext cx="20707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Dr. Shaun Anderson</a:t>
            </a:r>
          </a:p>
          <a:p>
            <a:pPr algn="ctr"/>
            <a:r>
              <a:rPr lang="en-US" b="1" dirty="0"/>
              <a:t>SOED</a:t>
            </a:r>
          </a:p>
          <a:p>
            <a:pPr algn="ctr"/>
            <a:r>
              <a:rPr lang="en-US" b="1" dirty="0"/>
              <a:t>Vice President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2DE583F-C77A-2B61-04A2-F5B09220AB65}"/>
              </a:ext>
            </a:extLst>
          </p:cNvPr>
          <p:cNvSpPr txBox="1"/>
          <p:nvPr/>
        </p:nvSpPr>
        <p:spPr>
          <a:xfrm>
            <a:off x="5328201" y="6469209"/>
            <a:ext cx="16912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Dr. Charles Ford</a:t>
            </a:r>
          </a:p>
          <a:p>
            <a:pPr algn="ctr"/>
            <a:r>
              <a:rPr lang="en-US" b="1" dirty="0"/>
              <a:t>COLA</a:t>
            </a:r>
          </a:p>
          <a:p>
            <a:pPr algn="ctr"/>
            <a:r>
              <a:rPr lang="en-US" b="1" dirty="0"/>
              <a:t>Secretary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A2EC0E4-2BB7-EA53-9D73-AE21B348B7C4}"/>
              </a:ext>
            </a:extLst>
          </p:cNvPr>
          <p:cNvSpPr txBox="1"/>
          <p:nvPr/>
        </p:nvSpPr>
        <p:spPr>
          <a:xfrm>
            <a:off x="7329331" y="6531971"/>
            <a:ext cx="26685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Dr. Audrey Douglas-Cooke</a:t>
            </a:r>
          </a:p>
          <a:p>
            <a:pPr algn="ctr"/>
            <a:r>
              <a:rPr lang="en-US" b="1" dirty="0"/>
              <a:t>CSET</a:t>
            </a:r>
          </a:p>
          <a:p>
            <a:pPr algn="ctr"/>
            <a:r>
              <a:rPr lang="en-US" b="1" dirty="0"/>
              <a:t>Assistant Secretary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9BC9543-DD9A-77DE-DC6A-76455E0EED94}"/>
              </a:ext>
            </a:extLst>
          </p:cNvPr>
          <p:cNvSpPr txBox="1"/>
          <p:nvPr/>
        </p:nvSpPr>
        <p:spPr>
          <a:xfrm>
            <a:off x="10247297" y="6531971"/>
            <a:ext cx="16923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Dr. John Kamiru</a:t>
            </a:r>
          </a:p>
          <a:p>
            <a:pPr algn="ctr"/>
            <a:r>
              <a:rPr lang="en-US" b="1" dirty="0"/>
              <a:t>BUS</a:t>
            </a:r>
          </a:p>
          <a:p>
            <a:pPr algn="ctr"/>
            <a:r>
              <a:rPr lang="en-US" b="1" dirty="0"/>
              <a:t>Treasurer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05BB92D-617C-3271-F2AB-6E56730FC268}"/>
              </a:ext>
            </a:extLst>
          </p:cNvPr>
          <p:cNvSpPr txBox="1"/>
          <p:nvPr/>
        </p:nvSpPr>
        <p:spPr>
          <a:xfrm>
            <a:off x="12486491" y="6497232"/>
            <a:ext cx="21650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Dr. Colita Fairfax</a:t>
            </a:r>
          </a:p>
          <a:p>
            <a:pPr algn="ctr"/>
            <a:r>
              <a:rPr lang="en-US" b="1" dirty="0"/>
              <a:t>SWK</a:t>
            </a:r>
          </a:p>
          <a:p>
            <a:pPr algn="ctr"/>
            <a:r>
              <a:rPr lang="en-US" b="1" dirty="0"/>
              <a:t>State Representative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3143D1CD-5DC6-B40D-2B1A-32E371CCA683}"/>
              </a:ext>
            </a:extLst>
          </p:cNvPr>
          <p:cNvSpPr txBox="1"/>
          <p:nvPr/>
        </p:nvSpPr>
        <p:spPr>
          <a:xfrm>
            <a:off x="14732832" y="6517598"/>
            <a:ext cx="28331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Dr. Sandra Williamson-Ashe</a:t>
            </a:r>
          </a:p>
          <a:p>
            <a:pPr algn="ctr"/>
            <a:r>
              <a:rPr lang="en-US" b="1" dirty="0"/>
              <a:t>SWK</a:t>
            </a:r>
          </a:p>
          <a:p>
            <a:pPr algn="ctr"/>
            <a:r>
              <a:rPr lang="en-US" b="1" dirty="0"/>
              <a:t>Executive Council</a:t>
            </a:r>
          </a:p>
        </p:txBody>
      </p:sp>
      <p:pic>
        <p:nvPicPr>
          <p:cNvPr id="67" name="Picture 66" descr="A person in a pink jacket&#10;&#10;Description automatically generated">
            <a:extLst>
              <a:ext uri="{FF2B5EF4-FFF2-40B4-BE49-F238E27FC236}">
                <a16:creationId xmlns:a16="http://schemas.microsoft.com/office/drawing/2014/main" id="{A0D70476-27B4-4E20-18D6-F2BED657A0C0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5" t="3685" r="4692"/>
          <a:stretch/>
        </p:blipFill>
        <p:spPr>
          <a:xfrm>
            <a:off x="17652045" y="3869096"/>
            <a:ext cx="2119105" cy="2467819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F58261CF-DDF4-96D0-E2EB-C121DB044175}"/>
              </a:ext>
            </a:extLst>
          </p:cNvPr>
          <p:cNvSpPr txBox="1"/>
          <p:nvPr/>
        </p:nvSpPr>
        <p:spPr>
          <a:xfrm>
            <a:off x="17711281" y="6517598"/>
            <a:ext cx="18441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Dr. Felisa Smith</a:t>
            </a:r>
          </a:p>
          <a:p>
            <a:pPr algn="ctr"/>
            <a:r>
              <a:rPr lang="en-US" b="1" dirty="0"/>
              <a:t>CSET</a:t>
            </a:r>
          </a:p>
          <a:p>
            <a:pPr algn="ctr"/>
            <a:r>
              <a:rPr lang="en-US" b="1" dirty="0"/>
              <a:t>Executive Council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6" y="0"/>
            <a:ext cx="20104735" cy="11308715"/>
          </a:xfrm>
          <a:custGeom>
            <a:avLst/>
            <a:gdLst/>
            <a:ahLst/>
            <a:cxnLst/>
            <a:rect l="l" t="t" r="r" b="b"/>
            <a:pathLst>
              <a:path w="20104735" h="11308715">
                <a:moveTo>
                  <a:pt x="20104162" y="0"/>
                </a:moveTo>
                <a:lnTo>
                  <a:pt x="0" y="0"/>
                </a:lnTo>
                <a:lnTo>
                  <a:pt x="0" y="11308414"/>
                </a:lnTo>
                <a:lnTo>
                  <a:pt x="20104162" y="11308414"/>
                </a:lnTo>
                <a:lnTo>
                  <a:pt x="20104162" y="0"/>
                </a:lnTo>
                <a:close/>
              </a:path>
            </a:pathLst>
          </a:custGeom>
          <a:solidFill>
            <a:srgbClr val="31795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6" y="0"/>
            <a:ext cx="20103943" cy="1130825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417751" y="438227"/>
            <a:ext cx="12802979" cy="2970044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20"/>
              </a:spcBef>
            </a:pPr>
            <a:r>
              <a:rPr lang="en-US" sz="9600" spc="10" dirty="0">
                <a:latin typeface="TradeGothic" panose="02000806040000020004"/>
              </a:rPr>
              <a:t>2023-2024 Faculty Senate Executive Committee</a:t>
            </a:r>
            <a:endParaRPr sz="9600" spc="10" dirty="0">
              <a:latin typeface="TradeGothic" panose="02000806040000020004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56" y="9048984"/>
            <a:ext cx="20104100" cy="2259330"/>
            <a:chOff x="156" y="9048984"/>
            <a:chExt cx="20104100" cy="2259330"/>
          </a:xfrm>
        </p:grpSpPr>
        <p:sp>
          <p:nvSpPr>
            <p:cNvPr id="8" name="object 8"/>
            <p:cNvSpPr/>
            <p:nvPr/>
          </p:nvSpPr>
          <p:spPr>
            <a:xfrm>
              <a:off x="156" y="9048984"/>
              <a:ext cx="20104100" cy="2259330"/>
            </a:xfrm>
            <a:custGeom>
              <a:avLst/>
              <a:gdLst/>
              <a:ahLst/>
              <a:cxnLst/>
              <a:rect l="l" t="t" r="r" b="b"/>
              <a:pathLst>
                <a:path w="20104100" h="2259329">
                  <a:moveTo>
                    <a:pt x="20103942" y="0"/>
                  </a:moveTo>
                  <a:lnTo>
                    <a:pt x="0" y="1277638"/>
                  </a:lnTo>
                  <a:lnTo>
                    <a:pt x="0" y="2259273"/>
                  </a:lnTo>
                  <a:lnTo>
                    <a:pt x="20103942" y="2259273"/>
                  </a:lnTo>
                  <a:lnTo>
                    <a:pt x="20103942" y="0"/>
                  </a:lnTo>
                  <a:close/>
                </a:path>
              </a:pathLst>
            </a:custGeom>
            <a:solidFill>
              <a:srgbClr val="317957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18860" y="9978010"/>
              <a:ext cx="163688" cy="24410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987268" y="9978010"/>
              <a:ext cx="218253" cy="24410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235489" y="9974063"/>
              <a:ext cx="251287" cy="25199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723018" y="9974063"/>
              <a:ext cx="420086" cy="25199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8168672" y="9978279"/>
              <a:ext cx="163195" cy="243840"/>
            </a:xfrm>
            <a:custGeom>
              <a:avLst/>
              <a:gdLst/>
              <a:ahLst/>
              <a:cxnLst/>
              <a:rect l="l" t="t" r="r" b="b"/>
              <a:pathLst>
                <a:path w="163194" h="243840">
                  <a:moveTo>
                    <a:pt x="163118" y="194310"/>
                  </a:moveTo>
                  <a:lnTo>
                    <a:pt x="50965" y="194310"/>
                  </a:lnTo>
                  <a:lnTo>
                    <a:pt x="50965" y="0"/>
                  </a:lnTo>
                  <a:lnTo>
                    <a:pt x="0" y="0"/>
                  </a:lnTo>
                  <a:lnTo>
                    <a:pt x="0" y="194310"/>
                  </a:lnTo>
                  <a:lnTo>
                    <a:pt x="0" y="243840"/>
                  </a:lnTo>
                  <a:lnTo>
                    <a:pt x="163118" y="243840"/>
                  </a:lnTo>
                  <a:lnTo>
                    <a:pt x="163118" y="1943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356383" y="9978010"/>
              <a:ext cx="176976" cy="24410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636936" y="9974063"/>
              <a:ext cx="149324" cy="251999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8806008" y="9977670"/>
              <a:ext cx="746760" cy="244475"/>
            </a:xfrm>
            <a:custGeom>
              <a:avLst/>
              <a:gdLst/>
              <a:ahLst/>
              <a:cxnLst/>
              <a:rect l="l" t="t" r="r" b="b"/>
              <a:pathLst>
                <a:path w="746759" h="244475">
                  <a:moveTo>
                    <a:pt x="169430" y="0"/>
                  </a:moveTo>
                  <a:lnTo>
                    <a:pt x="0" y="0"/>
                  </a:lnTo>
                  <a:lnTo>
                    <a:pt x="0" y="49530"/>
                  </a:lnTo>
                  <a:lnTo>
                    <a:pt x="59220" y="49530"/>
                  </a:lnTo>
                  <a:lnTo>
                    <a:pt x="59220" y="243840"/>
                  </a:lnTo>
                  <a:lnTo>
                    <a:pt x="110197" y="243840"/>
                  </a:lnTo>
                  <a:lnTo>
                    <a:pt x="110197" y="49530"/>
                  </a:lnTo>
                  <a:lnTo>
                    <a:pt x="169430" y="49530"/>
                  </a:lnTo>
                  <a:lnTo>
                    <a:pt x="169430" y="0"/>
                  </a:lnTo>
                  <a:close/>
                </a:path>
                <a:path w="746759" h="244475">
                  <a:moveTo>
                    <a:pt x="397738" y="244449"/>
                  </a:moveTo>
                  <a:lnTo>
                    <a:pt x="378447" y="192405"/>
                  </a:lnTo>
                  <a:lnTo>
                    <a:pt x="360222" y="143217"/>
                  </a:lnTo>
                  <a:lnTo>
                    <a:pt x="332016" y="67119"/>
                  </a:lnTo>
                  <a:lnTo>
                    <a:pt x="307263" y="342"/>
                  </a:lnTo>
                  <a:lnTo>
                    <a:pt x="305841" y="342"/>
                  </a:lnTo>
                  <a:lnTo>
                    <a:pt x="305841" y="143217"/>
                  </a:lnTo>
                  <a:lnTo>
                    <a:pt x="251993" y="143217"/>
                  </a:lnTo>
                  <a:lnTo>
                    <a:pt x="278917" y="67119"/>
                  </a:lnTo>
                  <a:lnTo>
                    <a:pt x="305841" y="143217"/>
                  </a:lnTo>
                  <a:lnTo>
                    <a:pt x="305841" y="342"/>
                  </a:lnTo>
                  <a:lnTo>
                    <a:pt x="250202" y="342"/>
                  </a:lnTo>
                  <a:lnTo>
                    <a:pt x="159740" y="244449"/>
                  </a:lnTo>
                  <a:lnTo>
                    <a:pt x="216814" y="244449"/>
                  </a:lnTo>
                  <a:lnTo>
                    <a:pt x="235127" y="192405"/>
                  </a:lnTo>
                  <a:lnTo>
                    <a:pt x="322351" y="192405"/>
                  </a:lnTo>
                  <a:lnTo>
                    <a:pt x="340664" y="244449"/>
                  </a:lnTo>
                  <a:lnTo>
                    <a:pt x="397738" y="244449"/>
                  </a:lnTo>
                  <a:close/>
                </a:path>
                <a:path w="746759" h="244475">
                  <a:moveTo>
                    <a:pt x="557847" y="0"/>
                  </a:moveTo>
                  <a:lnTo>
                    <a:pt x="388404" y="0"/>
                  </a:lnTo>
                  <a:lnTo>
                    <a:pt x="388404" y="49530"/>
                  </a:lnTo>
                  <a:lnTo>
                    <a:pt x="447636" y="49530"/>
                  </a:lnTo>
                  <a:lnTo>
                    <a:pt x="447636" y="243840"/>
                  </a:lnTo>
                  <a:lnTo>
                    <a:pt x="498614" y="243840"/>
                  </a:lnTo>
                  <a:lnTo>
                    <a:pt x="498614" y="49530"/>
                  </a:lnTo>
                  <a:lnTo>
                    <a:pt x="557847" y="49530"/>
                  </a:lnTo>
                  <a:lnTo>
                    <a:pt x="557847" y="0"/>
                  </a:lnTo>
                  <a:close/>
                </a:path>
                <a:path w="746759" h="244475">
                  <a:moveTo>
                    <a:pt x="746163" y="609"/>
                  </a:moveTo>
                  <a:lnTo>
                    <a:pt x="591947" y="609"/>
                  </a:lnTo>
                  <a:lnTo>
                    <a:pt x="591947" y="50139"/>
                  </a:lnTo>
                  <a:lnTo>
                    <a:pt x="591947" y="97129"/>
                  </a:lnTo>
                  <a:lnTo>
                    <a:pt x="591947" y="146659"/>
                  </a:lnTo>
                  <a:lnTo>
                    <a:pt x="591947" y="194919"/>
                  </a:lnTo>
                  <a:lnTo>
                    <a:pt x="591947" y="244449"/>
                  </a:lnTo>
                  <a:lnTo>
                    <a:pt x="746163" y="244449"/>
                  </a:lnTo>
                  <a:lnTo>
                    <a:pt x="746163" y="194919"/>
                  </a:lnTo>
                  <a:lnTo>
                    <a:pt x="642912" y="194919"/>
                  </a:lnTo>
                  <a:lnTo>
                    <a:pt x="642912" y="146659"/>
                  </a:lnTo>
                  <a:lnTo>
                    <a:pt x="723684" y="146659"/>
                  </a:lnTo>
                  <a:lnTo>
                    <a:pt x="723684" y="97129"/>
                  </a:lnTo>
                  <a:lnTo>
                    <a:pt x="642912" y="97129"/>
                  </a:lnTo>
                  <a:lnTo>
                    <a:pt x="642912" y="50139"/>
                  </a:lnTo>
                  <a:lnTo>
                    <a:pt x="746163" y="50139"/>
                  </a:lnTo>
                  <a:lnTo>
                    <a:pt x="746163" y="6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003896" y="10325702"/>
              <a:ext cx="150538" cy="20466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214014" y="10325702"/>
              <a:ext cx="169699" cy="199593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7444141" y="10325702"/>
              <a:ext cx="24130" cy="200025"/>
            </a:xfrm>
            <a:custGeom>
              <a:avLst/>
              <a:gdLst/>
              <a:ahLst/>
              <a:cxnLst/>
              <a:rect l="l" t="t" r="r" b="b"/>
              <a:pathLst>
                <a:path w="24130" h="200025">
                  <a:moveTo>
                    <a:pt x="23671" y="0"/>
                  </a:moveTo>
                  <a:lnTo>
                    <a:pt x="0" y="0"/>
                  </a:lnTo>
                  <a:lnTo>
                    <a:pt x="0" y="199593"/>
                  </a:lnTo>
                  <a:lnTo>
                    <a:pt x="23671" y="199593"/>
                  </a:lnTo>
                  <a:lnTo>
                    <a:pt x="2367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7500891" y="10325702"/>
              <a:ext cx="177322" cy="199593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7711281" y="10325713"/>
              <a:ext cx="130810" cy="199390"/>
            </a:xfrm>
            <a:custGeom>
              <a:avLst/>
              <a:gdLst/>
              <a:ahLst/>
              <a:cxnLst/>
              <a:rect l="l" t="t" r="r" b="b"/>
              <a:pathLst>
                <a:path w="130809" h="199390">
                  <a:moveTo>
                    <a:pt x="130517" y="177800"/>
                  </a:moveTo>
                  <a:lnTo>
                    <a:pt x="23685" y="177800"/>
                  </a:lnTo>
                  <a:lnTo>
                    <a:pt x="23685" y="106680"/>
                  </a:lnTo>
                  <a:lnTo>
                    <a:pt x="118681" y="106680"/>
                  </a:lnTo>
                  <a:lnTo>
                    <a:pt x="118681" y="85090"/>
                  </a:lnTo>
                  <a:lnTo>
                    <a:pt x="23685" y="85090"/>
                  </a:lnTo>
                  <a:lnTo>
                    <a:pt x="23685" y="21590"/>
                  </a:lnTo>
                  <a:lnTo>
                    <a:pt x="125450" y="21590"/>
                  </a:lnTo>
                  <a:lnTo>
                    <a:pt x="125450" y="0"/>
                  </a:lnTo>
                  <a:lnTo>
                    <a:pt x="0" y="0"/>
                  </a:lnTo>
                  <a:lnTo>
                    <a:pt x="0" y="21590"/>
                  </a:lnTo>
                  <a:lnTo>
                    <a:pt x="0" y="85090"/>
                  </a:lnTo>
                  <a:lnTo>
                    <a:pt x="0" y="106680"/>
                  </a:lnTo>
                  <a:lnTo>
                    <a:pt x="0" y="177800"/>
                  </a:lnTo>
                  <a:lnTo>
                    <a:pt x="0" y="199390"/>
                  </a:lnTo>
                  <a:lnTo>
                    <a:pt x="130517" y="199390"/>
                  </a:lnTo>
                  <a:lnTo>
                    <a:pt x="130517" y="1778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7889253" y="10325702"/>
              <a:ext cx="137290" cy="19959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8058207" y="10320624"/>
              <a:ext cx="131650" cy="209739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8239855" y="10325713"/>
              <a:ext cx="218440" cy="200025"/>
            </a:xfrm>
            <a:custGeom>
              <a:avLst/>
              <a:gdLst/>
              <a:ahLst/>
              <a:cxnLst/>
              <a:rect l="l" t="t" r="r" b="b"/>
              <a:pathLst>
                <a:path w="218440" h="200025">
                  <a:moveTo>
                    <a:pt x="23672" y="0"/>
                  </a:moveTo>
                  <a:lnTo>
                    <a:pt x="0" y="0"/>
                  </a:lnTo>
                  <a:lnTo>
                    <a:pt x="0" y="199593"/>
                  </a:lnTo>
                  <a:lnTo>
                    <a:pt x="23672" y="199593"/>
                  </a:lnTo>
                  <a:lnTo>
                    <a:pt x="23672" y="0"/>
                  </a:lnTo>
                  <a:close/>
                </a:path>
                <a:path w="218440" h="200025">
                  <a:moveTo>
                    <a:pt x="217995" y="393"/>
                  </a:moveTo>
                  <a:lnTo>
                    <a:pt x="62382" y="393"/>
                  </a:lnTo>
                  <a:lnTo>
                    <a:pt x="62382" y="21983"/>
                  </a:lnTo>
                  <a:lnTo>
                    <a:pt x="128346" y="21983"/>
                  </a:lnTo>
                  <a:lnTo>
                    <a:pt x="128346" y="199783"/>
                  </a:lnTo>
                  <a:lnTo>
                    <a:pt x="152019" y="199783"/>
                  </a:lnTo>
                  <a:lnTo>
                    <a:pt x="152019" y="21983"/>
                  </a:lnTo>
                  <a:lnTo>
                    <a:pt x="217995" y="21983"/>
                  </a:lnTo>
                  <a:lnTo>
                    <a:pt x="217995" y="3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5" name="object 2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8481761" y="10325702"/>
              <a:ext cx="172526" cy="199593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6055912" y="9651864"/>
              <a:ext cx="995680" cy="1200785"/>
            </a:xfrm>
            <a:custGeom>
              <a:avLst/>
              <a:gdLst/>
              <a:ahLst/>
              <a:cxnLst/>
              <a:rect l="l" t="t" r="r" b="b"/>
              <a:pathLst>
                <a:path w="995680" h="1200784">
                  <a:moveTo>
                    <a:pt x="277406" y="1036193"/>
                  </a:moveTo>
                  <a:lnTo>
                    <a:pt x="0" y="1063371"/>
                  </a:lnTo>
                  <a:lnTo>
                    <a:pt x="88366" y="1088605"/>
                  </a:lnTo>
                  <a:lnTo>
                    <a:pt x="277355" y="1057795"/>
                  </a:lnTo>
                  <a:lnTo>
                    <a:pt x="277406" y="1036193"/>
                  </a:lnTo>
                  <a:close/>
                </a:path>
                <a:path w="995680" h="1200784">
                  <a:moveTo>
                    <a:pt x="547166" y="62674"/>
                  </a:moveTo>
                  <a:lnTo>
                    <a:pt x="503224" y="54660"/>
                  </a:lnTo>
                  <a:lnTo>
                    <a:pt x="503224" y="161620"/>
                  </a:lnTo>
                  <a:lnTo>
                    <a:pt x="535520" y="165176"/>
                  </a:lnTo>
                  <a:lnTo>
                    <a:pt x="535520" y="69456"/>
                  </a:lnTo>
                  <a:lnTo>
                    <a:pt x="547166" y="62674"/>
                  </a:lnTo>
                  <a:close/>
                </a:path>
                <a:path w="995680" h="1200784">
                  <a:moveTo>
                    <a:pt x="573328" y="73279"/>
                  </a:moveTo>
                  <a:lnTo>
                    <a:pt x="548093" y="63004"/>
                  </a:lnTo>
                  <a:lnTo>
                    <a:pt x="547928" y="166738"/>
                  </a:lnTo>
                  <a:lnTo>
                    <a:pt x="573024" y="174853"/>
                  </a:lnTo>
                  <a:lnTo>
                    <a:pt x="573328" y="73279"/>
                  </a:lnTo>
                  <a:close/>
                </a:path>
                <a:path w="995680" h="1200784">
                  <a:moveTo>
                    <a:pt x="593166" y="568312"/>
                  </a:moveTo>
                  <a:lnTo>
                    <a:pt x="592861" y="559752"/>
                  </a:lnTo>
                  <a:lnTo>
                    <a:pt x="525665" y="545604"/>
                  </a:lnTo>
                  <a:lnTo>
                    <a:pt x="524421" y="272630"/>
                  </a:lnTo>
                  <a:lnTo>
                    <a:pt x="577900" y="283705"/>
                  </a:lnTo>
                  <a:lnTo>
                    <a:pt x="578205" y="275158"/>
                  </a:lnTo>
                  <a:lnTo>
                    <a:pt x="515721" y="261924"/>
                  </a:lnTo>
                  <a:lnTo>
                    <a:pt x="515899" y="270878"/>
                  </a:lnTo>
                  <a:lnTo>
                    <a:pt x="517232" y="552450"/>
                  </a:lnTo>
                  <a:lnTo>
                    <a:pt x="593166" y="568312"/>
                  </a:lnTo>
                  <a:close/>
                </a:path>
                <a:path w="995680" h="1200784">
                  <a:moveTo>
                    <a:pt x="640156" y="73837"/>
                  </a:moveTo>
                  <a:lnTo>
                    <a:pt x="614324" y="36576"/>
                  </a:lnTo>
                  <a:lnTo>
                    <a:pt x="571373" y="14871"/>
                  </a:lnTo>
                  <a:lnTo>
                    <a:pt x="515061" y="1828"/>
                  </a:lnTo>
                  <a:lnTo>
                    <a:pt x="486105" y="0"/>
                  </a:lnTo>
                  <a:lnTo>
                    <a:pt x="469747" y="901"/>
                  </a:lnTo>
                  <a:lnTo>
                    <a:pt x="469747" y="55499"/>
                  </a:lnTo>
                  <a:lnTo>
                    <a:pt x="469747" y="162318"/>
                  </a:lnTo>
                  <a:lnTo>
                    <a:pt x="469455" y="162331"/>
                  </a:lnTo>
                  <a:lnTo>
                    <a:pt x="437451" y="165862"/>
                  </a:lnTo>
                  <a:lnTo>
                    <a:pt x="437451" y="70294"/>
                  </a:lnTo>
                  <a:lnTo>
                    <a:pt x="424522" y="63677"/>
                  </a:lnTo>
                  <a:lnTo>
                    <a:pt x="424878" y="119811"/>
                  </a:lnTo>
                  <a:lnTo>
                    <a:pt x="425030" y="167220"/>
                  </a:lnTo>
                  <a:lnTo>
                    <a:pt x="424408" y="167284"/>
                  </a:lnTo>
                  <a:lnTo>
                    <a:pt x="399300" y="175412"/>
                  </a:lnTo>
                  <a:lnTo>
                    <a:pt x="399300" y="74231"/>
                  </a:lnTo>
                  <a:lnTo>
                    <a:pt x="412343" y="69100"/>
                  </a:lnTo>
                  <a:lnTo>
                    <a:pt x="415251" y="67945"/>
                  </a:lnTo>
                  <a:lnTo>
                    <a:pt x="415213" y="67792"/>
                  </a:lnTo>
                  <a:lnTo>
                    <a:pt x="424522" y="63677"/>
                  </a:lnTo>
                  <a:lnTo>
                    <a:pt x="469747" y="55499"/>
                  </a:lnTo>
                  <a:lnTo>
                    <a:pt x="469747" y="901"/>
                  </a:lnTo>
                  <a:lnTo>
                    <a:pt x="431126" y="6057"/>
                  </a:lnTo>
                  <a:lnTo>
                    <a:pt x="382016" y="23469"/>
                  </a:lnTo>
                  <a:lnTo>
                    <a:pt x="344385" y="53162"/>
                  </a:lnTo>
                  <a:lnTo>
                    <a:pt x="336575" y="86753"/>
                  </a:lnTo>
                  <a:lnTo>
                    <a:pt x="381482" y="99860"/>
                  </a:lnTo>
                  <a:lnTo>
                    <a:pt x="382193" y="189725"/>
                  </a:lnTo>
                  <a:lnTo>
                    <a:pt x="379006" y="192481"/>
                  </a:lnTo>
                  <a:lnTo>
                    <a:pt x="379031" y="204571"/>
                  </a:lnTo>
                  <a:lnTo>
                    <a:pt x="352044" y="212051"/>
                  </a:lnTo>
                  <a:lnTo>
                    <a:pt x="343433" y="650760"/>
                  </a:lnTo>
                  <a:lnTo>
                    <a:pt x="486397" y="619061"/>
                  </a:lnTo>
                  <a:lnTo>
                    <a:pt x="486397" y="190995"/>
                  </a:lnTo>
                  <a:lnTo>
                    <a:pt x="618921" y="221411"/>
                  </a:lnTo>
                  <a:lnTo>
                    <a:pt x="618731" y="207975"/>
                  </a:lnTo>
                  <a:lnTo>
                    <a:pt x="544944" y="190995"/>
                  </a:lnTo>
                  <a:lnTo>
                    <a:pt x="486397" y="177520"/>
                  </a:lnTo>
                  <a:lnTo>
                    <a:pt x="486397" y="175412"/>
                  </a:lnTo>
                  <a:lnTo>
                    <a:pt x="486397" y="165862"/>
                  </a:lnTo>
                  <a:lnTo>
                    <a:pt x="486397" y="55499"/>
                  </a:lnTo>
                  <a:lnTo>
                    <a:pt x="486397" y="7023"/>
                  </a:lnTo>
                  <a:lnTo>
                    <a:pt x="514197" y="8610"/>
                  </a:lnTo>
                  <a:lnTo>
                    <a:pt x="566724" y="20599"/>
                  </a:lnTo>
                  <a:lnTo>
                    <a:pt x="608825" y="42075"/>
                  </a:lnTo>
                  <a:lnTo>
                    <a:pt x="634669" y="79336"/>
                  </a:lnTo>
                  <a:lnTo>
                    <a:pt x="636041" y="79362"/>
                  </a:lnTo>
                  <a:lnTo>
                    <a:pt x="640156" y="73837"/>
                  </a:lnTo>
                  <a:close/>
                </a:path>
                <a:path w="995680" h="1200784">
                  <a:moveTo>
                    <a:pt x="682028" y="678027"/>
                  </a:moveTo>
                  <a:lnTo>
                    <a:pt x="486397" y="638048"/>
                  </a:lnTo>
                  <a:lnTo>
                    <a:pt x="292239" y="679157"/>
                  </a:lnTo>
                  <a:lnTo>
                    <a:pt x="292430" y="697776"/>
                  </a:lnTo>
                  <a:lnTo>
                    <a:pt x="306171" y="695439"/>
                  </a:lnTo>
                  <a:lnTo>
                    <a:pt x="307314" y="799998"/>
                  </a:lnTo>
                  <a:lnTo>
                    <a:pt x="486397" y="781507"/>
                  </a:lnTo>
                  <a:lnTo>
                    <a:pt x="486397" y="658545"/>
                  </a:lnTo>
                  <a:lnTo>
                    <a:pt x="681926" y="697776"/>
                  </a:lnTo>
                  <a:lnTo>
                    <a:pt x="682028" y="678027"/>
                  </a:lnTo>
                  <a:close/>
                </a:path>
                <a:path w="995680" h="1200784">
                  <a:moveTo>
                    <a:pt x="773125" y="1123327"/>
                  </a:moveTo>
                  <a:lnTo>
                    <a:pt x="546023" y="1066050"/>
                  </a:lnTo>
                  <a:lnTo>
                    <a:pt x="499783" y="1074864"/>
                  </a:lnTo>
                  <a:lnTo>
                    <a:pt x="486702" y="1077341"/>
                  </a:lnTo>
                  <a:lnTo>
                    <a:pt x="424586" y="1066812"/>
                  </a:lnTo>
                  <a:lnTo>
                    <a:pt x="208711" y="1121105"/>
                  </a:lnTo>
                  <a:lnTo>
                    <a:pt x="486397" y="1200708"/>
                  </a:lnTo>
                  <a:lnTo>
                    <a:pt x="773125" y="1123327"/>
                  </a:lnTo>
                  <a:close/>
                </a:path>
                <a:path w="995680" h="1200784">
                  <a:moveTo>
                    <a:pt x="995565" y="1062393"/>
                  </a:moveTo>
                  <a:lnTo>
                    <a:pt x="694613" y="1035316"/>
                  </a:lnTo>
                  <a:lnTo>
                    <a:pt x="694639" y="1055293"/>
                  </a:lnTo>
                  <a:lnTo>
                    <a:pt x="904163" y="1086942"/>
                  </a:lnTo>
                  <a:lnTo>
                    <a:pt x="995565" y="10623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7" name="object 2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6605287" y="10555284"/>
              <a:ext cx="89523" cy="143448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6324229" y="10452304"/>
              <a:ext cx="436245" cy="276860"/>
            </a:xfrm>
            <a:custGeom>
              <a:avLst/>
              <a:gdLst/>
              <a:ahLst/>
              <a:cxnLst/>
              <a:rect l="l" t="t" r="r" b="b"/>
              <a:pathLst>
                <a:path w="436244" h="276859">
                  <a:moveTo>
                    <a:pt x="218084" y="92865"/>
                  </a:moveTo>
                  <a:lnTo>
                    <a:pt x="107293" y="92865"/>
                  </a:lnTo>
                  <a:lnTo>
                    <a:pt x="129583" y="97911"/>
                  </a:lnTo>
                  <a:lnTo>
                    <a:pt x="143737" y="110839"/>
                  </a:lnTo>
                  <a:lnTo>
                    <a:pt x="151591" y="128332"/>
                  </a:lnTo>
                  <a:lnTo>
                    <a:pt x="154980" y="147072"/>
                  </a:lnTo>
                  <a:lnTo>
                    <a:pt x="156193" y="257350"/>
                  </a:lnTo>
                  <a:lnTo>
                    <a:pt x="156278" y="266365"/>
                  </a:lnTo>
                  <a:lnTo>
                    <a:pt x="218084" y="276846"/>
                  </a:lnTo>
                  <a:lnTo>
                    <a:pt x="218084" y="92865"/>
                  </a:lnTo>
                  <a:close/>
                </a:path>
                <a:path w="436244" h="276859">
                  <a:moveTo>
                    <a:pt x="218084" y="0"/>
                  </a:moveTo>
                  <a:lnTo>
                    <a:pt x="0" y="20700"/>
                  </a:lnTo>
                  <a:lnTo>
                    <a:pt x="17098" y="45840"/>
                  </a:lnTo>
                  <a:lnTo>
                    <a:pt x="17098" y="205509"/>
                  </a:lnTo>
                  <a:lnTo>
                    <a:pt x="9161" y="210493"/>
                  </a:lnTo>
                  <a:lnTo>
                    <a:pt x="9046" y="257350"/>
                  </a:lnTo>
                  <a:lnTo>
                    <a:pt x="60939" y="248889"/>
                  </a:lnTo>
                  <a:lnTo>
                    <a:pt x="60458" y="154506"/>
                  </a:lnTo>
                  <a:lnTo>
                    <a:pt x="63110" y="134299"/>
                  </a:lnTo>
                  <a:lnTo>
                    <a:pt x="71432" y="114285"/>
                  </a:lnTo>
                  <a:lnTo>
                    <a:pt x="85977" y="98971"/>
                  </a:lnTo>
                  <a:lnTo>
                    <a:pt x="107293" y="92865"/>
                  </a:lnTo>
                  <a:lnTo>
                    <a:pt x="218084" y="92865"/>
                  </a:lnTo>
                  <a:lnTo>
                    <a:pt x="218084" y="17664"/>
                  </a:lnTo>
                  <a:lnTo>
                    <a:pt x="406904" y="17664"/>
                  </a:lnTo>
                  <a:lnTo>
                    <a:pt x="218084" y="0"/>
                  </a:lnTo>
                  <a:close/>
                </a:path>
                <a:path w="436244" h="276859">
                  <a:moveTo>
                    <a:pt x="406904" y="17664"/>
                  </a:moveTo>
                  <a:lnTo>
                    <a:pt x="218084" y="17664"/>
                  </a:lnTo>
                  <a:lnTo>
                    <a:pt x="424515" y="36071"/>
                  </a:lnTo>
                  <a:lnTo>
                    <a:pt x="436117" y="20397"/>
                  </a:lnTo>
                  <a:lnTo>
                    <a:pt x="406904" y="1766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72F24B36-FCB6-0E0D-CBBF-9724F477D83F}"/>
              </a:ext>
            </a:extLst>
          </p:cNvPr>
          <p:cNvSpPr txBox="1"/>
          <p:nvPr/>
        </p:nvSpPr>
        <p:spPr>
          <a:xfrm>
            <a:off x="2077557" y="6589565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8805ED-728F-0479-F254-503B1C0140A1}"/>
              </a:ext>
            </a:extLst>
          </p:cNvPr>
          <p:cNvSpPr txBox="1"/>
          <p:nvPr/>
        </p:nvSpPr>
        <p:spPr>
          <a:xfrm>
            <a:off x="1167161" y="4028025"/>
            <a:ext cx="1801222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•</a:t>
            </a:r>
            <a:r>
              <a:rPr lang="en-US" dirty="0"/>
              <a:t>	</a:t>
            </a:r>
            <a:r>
              <a:rPr lang="en-US" sz="4000" dirty="0"/>
              <a:t>Constitution and Bylaws					Thomas Lewis (BUS)</a:t>
            </a:r>
          </a:p>
          <a:p>
            <a:r>
              <a:rPr lang="en-US" sz="4000" dirty="0"/>
              <a:t>•	Elections and Nominations				Michael Parker (CSET)</a:t>
            </a:r>
          </a:p>
          <a:p>
            <a:r>
              <a:rPr lang="en-US" sz="4000" dirty="0"/>
              <a:t>•	Faculty Evaluation Policies and Procedures 	Cynthia Burwell (EDU)</a:t>
            </a:r>
          </a:p>
          <a:p>
            <a:r>
              <a:rPr lang="en-US" sz="4000" dirty="0"/>
              <a:t>•	Faculty Handbook Revision				Cassandra Newby-Alexander (COLA)</a:t>
            </a:r>
          </a:p>
          <a:p>
            <a:r>
              <a:rPr lang="en-US" sz="4000" dirty="0"/>
              <a:t>•	Faculty Status and Welfare					Batrina Martin (CSET)</a:t>
            </a:r>
          </a:p>
          <a:p>
            <a:r>
              <a:rPr lang="en-US" sz="4000" dirty="0"/>
              <a:t>•	Grievance Advisory						Colita Fairfax (SWK)</a:t>
            </a:r>
          </a:p>
          <a:p>
            <a:r>
              <a:rPr lang="en-US" sz="4000" dirty="0"/>
              <a:t>•	Graduate School Representative			Timothy Goler (COLA)</a:t>
            </a:r>
          </a:p>
        </p:txBody>
      </p:sp>
    </p:spTree>
    <p:extLst>
      <p:ext uri="{BB962C8B-B14F-4D97-AF65-F5344CB8AC3E}">
        <p14:creationId xmlns:p14="http://schemas.microsoft.com/office/powerpoint/2010/main" val="1015426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6" y="0"/>
            <a:ext cx="20104735" cy="11308715"/>
          </a:xfrm>
          <a:custGeom>
            <a:avLst/>
            <a:gdLst/>
            <a:ahLst/>
            <a:cxnLst/>
            <a:rect l="l" t="t" r="r" b="b"/>
            <a:pathLst>
              <a:path w="20104735" h="11308715">
                <a:moveTo>
                  <a:pt x="20104162" y="0"/>
                </a:moveTo>
                <a:lnTo>
                  <a:pt x="0" y="0"/>
                </a:lnTo>
                <a:lnTo>
                  <a:pt x="0" y="11308414"/>
                </a:lnTo>
                <a:lnTo>
                  <a:pt x="20104162" y="11308414"/>
                </a:lnTo>
                <a:lnTo>
                  <a:pt x="20104162" y="0"/>
                </a:lnTo>
                <a:close/>
              </a:path>
            </a:pathLst>
          </a:custGeom>
          <a:solidFill>
            <a:srgbClr val="31795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6" y="0"/>
            <a:ext cx="20103943" cy="1130825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650560" y="463459"/>
            <a:ext cx="12802979" cy="149271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20"/>
              </a:spcBef>
            </a:pPr>
            <a:r>
              <a:rPr lang="en-US" sz="9600" spc="10" dirty="0">
                <a:latin typeface="TradeGothic" panose="02000806040000020004"/>
              </a:rPr>
              <a:t>2023-2024 Faculty Senators</a:t>
            </a:r>
            <a:endParaRPr sz="9600" spc="10" dirty="0">
              <a:latin typeface="TradeGothic" panose="02000806040000020004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-633" y="10000342"/>
            <a:ext cx="20104734" cy="1309007"/>
            <a:chOff x="156" y="9048984"/>
            <a:chExt cx="20104100" cy="2259330"/>
          </a:xfrm>
        </p:grpSpPr>
        <p:sp>
          <p:nvSpPr>
            <p:cNvPr id="8" name="object 8"/>
            <p:cNvSpPr/>
            <p:nvPr/>
          </p:nvSpPr>
          <p:spPr>
            <a:xfrm>
              <a:off x="156" y="9048984"/>
              <a:ext cx="20104100" cy="2259330"/>
            </a:xfrm>
            <a:custGeom>
              <a:avLst/>
              <a:gdLst/>
              <a:ahLst/>
              <a:cxnLst/>
              <a:rect l="l" t="t" r="r" b="b"/>
              <a:pathLst>
                <a:path w="20104100" h="2259329">
                  <a:moveTo>
                    <a:pt x="20103942" y="0"/>
                  </a:moveTo>
                  <a:lnTo>
                    <a:pt x="0" y="1277638"/>
                  </a:lnTo>
                  <a:lnTo>
                    <a:pt x="0" y="2259273"/>
                  </a:lnTo>
                  <a:lnTo>
                    <a:pt x="20103942" y="2259273"/>
                  </a:lnTo>
                  <a:lnTo>
                    <a:pt x="20103942" y="0"/>
                  </a:lnTo>
                  <a:close/>
                </a:path>
              </a:pathLst>
            </a:custGeom>
            <a:solidFill>
              <a:srgbClr val="317957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18860" y="9978010"/>
              <a:ext cx="163688" cy="24410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987268" y="9978010"/>
              <a:ext cx="218253" cy="24410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235489" y="9974063"/>
              <a:ext cx="251287" cy="25199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723018" y="9974063"/>
              <a:ext cx="420086" cy="25199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8168672" y="9978279"/>
              <a:ext cx="163195" cy="243840"/>
            </a:xfrm>
            <a:custGeom>
              <a:avLst/>
              <a:gdLst/>
              <a:ahLst/>
              <a:cxnLst/>
              <a:rect l="l" t="t" r="r" b="b"/>
              <a:pathLst>
                <a:path w="163194" h="243840">
                  <a:moveTo>
                    <a:pt x="163118" y="194310"/>
                  </a:moveTo>
                  <a:lnTo>
                    <a:pt x="50965" y="194310"/>
                  </a:lnTo>
                  <a:lnTo>
                    <a:pt x="50965" y="0"/>
                  </a:lnTo>
                  <a:lnTo>
                    <a:pt x="0" y="0"/>
                  </a:lnTo>
                  <a:lnTo>
                    <a:pt x="0" y="194310"/>
                  </a:lnTo>
                  <a:lnTo>
                    <a:pt x="0" y="243840"/>
                  </a:lnTo>
                  <a:lnTo>
                    <a:pt x="163118" y="243840"/>
                  </a:lnTo>
                  <a:lnTo>
                    <a:pt x="163118" y="1943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356383" y="9978010"/>
              <a:ext cx="176976" cy="24410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636936" y="9974063"/>
              <a:ext cx="149324" cy="251999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8806008" y="9977670"/>
              <a:ext cx="746760" cy="244475"/>
            </a:xfrm>
            <a:custGeom>
              <a:avLst/>
              <a:gdLst/>
              <a:ahLst/>
              <a:cxnLst/>
              <a:rect l="l" t="t" r="r" b="b"/>
              <a:pathLst>
                <a:path w="746759" h="244475">
                  <a:moveTo>
                    <a:pt x="169430" y="0"/>
                  </a:moveTo>
                  <a:lnTo>
                    <a:pt x="0" y="0"/>
                  </a:lnTo>
                  <a:lnTo>
                    <a:pt x="0" y="49530"/>
                  </a:lnTo>
                  <a:lnTo>
                    <a:pt x="59220" y="49530"/>
                  </a:lnTo>
                  <a:lnTo>
                    <a:pt x="59220" y="243840"/>
                  </a:lnTo>
                  <a:lnTo>
                    <a:pt x="110197" y="243840"/>
                  </a:lnTo>
                  <a:lnTo>
                    <a:pt x="110197" y="49530"/>
                  </a:lnTo>
                  <a:lnTo>
                    <a:pt x="169430" y="49530"/>
                  </a:lnTo>
                  <a:lnTo>
                    <a:pt x="169430" y="0"/>
                  </a:lnTo>
                  <a:close/>
                </a:path>
                <a:path w="746759" h="244475">
                  <a:moveTo>
                    <a:pt x="397738" y="244449"/>
                  </a:moveTo>
                  <a:lnTo>
                    <a:pt x="378447" y="192405"/>
                  </a:lnTo>
                  <a:lnTo>
                    <a:pt x="360222" y="143217"/>
                  </a:lnTo>
                  <a:lnTo>
                    <a:pt x="332016" y="67119"/>
                  </a:lnTo>
                  <a:lnTo>
                    <a:pt x="307263" y="342"/>
                  </a:lnTo>
                  <a:lnTo>
                    <a:pt x="305841" y="342"/>
                  </a:lnTo>
                  <a:lnTo>
                    <a:pt x="305841" y="143217"/>
                  </a:lnTo>
                  <a:lnTo>
                    <a:pt x="251993" y="143217"/>
                  </a:lnTo>
                  <a:lnTo>
                    <a:pt x="278917" y="67119"/>
                  </a:lnTo>
                  <a:lnTo>
                    <a:pt x="305841" y="143217"/>
                  </a:lnTo>
                  <a:lnTo>
                    <a:pt x="305841" y="342"/>
                  </a:lnTo>
                  <a:lnTo>
                    <a:pt x="250202" y="342"/>
                  </a:lnTo>
                  <a:lnTo>
                    <a:pt x="159740" y="244449"/>
                  </a:lnTo>
                  <a:lnTo>
                    <a:pt x="216814" y="244449"/>
                  </a:lnTo>
                  <a:lnTo>
                    <a:pt x="235127" y="192405"/>
                  </a:lnTo>
                  <a:lnTo>
                    <a:pt x="322351" y="192405"/>
                  </a:lnTo>
                  <a:lnTo>
                    <a:pt x="340664" y="244449"/>
                  </a:lnTo>
                  <a:lnTo>
                    <a:pt x="397738" y="244449"/>
                  </a:lnTo>
                  <a:close/>
                </a:path>
                <a:path w="746759" h="244475">
                  <a:moveTo>
                    <a:pt x="557847" y="0"/>
                  </a:moveTo>
                  <a:lnTo>
                    <a:pt x="388404" y="0"/>
                  </a:lnTo>
                  <a:lnTo>
                    <a:pt x="388404" y="49530"/>
                  </a:lnTo>
                  <a:lnTo>
                    <a:pt x="447636" y="49530"/>
                  </a:lnTo>
                  <a:lnTo>
                    <a:pt x="447636" y="243840"/>
                  </a:lnTo>
                  <a:lnTo>
                    <a:pt x="498614" y="243840"/>
                  </a:lnTo>
                  <a:lnTo>
                    <a:pt x="498614" y="49530"/>
                  </a:lnTo>
                  <a:lnTo>
                    <a:pt x="557847" y="49530"/>
                  </a:lnTo>
                  <a:lnTo>
                    <a:pt x="557847" y="0"/>
                  </a:lnTo>
                  <a:close/>
                </a:path>
                <a:path w="746759" h="244475">
                  <a:moveTo>
                    <a:pt x="746163" y="609"/>
                  </a:moveTo>
                  <a:lnTo>
                    <a:pt x="591947" y="609"/>
                  </a:lnTo>
                  <a:lnTo>
                    <a:pt x="591947" y="50139"/>
                  </a:lnTo>
                  <a:lnTo>
                    <a:pt x="591947" y="97129"/>
                  </a:lnTo>
                  <a:lnTo>
                    <a:pt x="591947" y="146659"/>
                  </a:lnTo>
                  <a:lnTo>
                    <a:pt x="591947" y="194919"/>
                  </a:lnTo>
                  <a:lnTo>
                    <a:pt x="591947" y="244449"/>
                  </a:lnTo>
                  <a:lnTo>
                    <a:pt x="746163" y="244449"/>
                  </a:lnTo>
                  <a:lnTo>
                    <a:pt x="746163" y="194919"/>
                  </a:lnTo>
                  <a:lnTo>
                    <a:pt x="642912" y="194919"/>
                  </a:lnTo>
                  <a:lnTo>
                    <a:pt x="642912" y="146659"/>
                  </a:lnTo>
                  <a:lnTo>
                    <a:pt x="723684" y="146659"/>
                  </a:lnTo>
                  <a:lnTo>
                    <a:pt x="723684" y="97129"/>
                  </a:lnTo>
                  <a:lnTo>
                    <a:pt x="642912" y="97129"/>
                  </a:lnTo>
                  <a:lnTo>
                    <a:pt x="642912" y="50139"/>
                  </a:lnTo>
                  <a:lnTo>
                    <a:pt x="746163" y="50139"/>
                  </a:lnTo>
                  <a:lnTo>
                    <a:pt x="746163" y="6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003896" y="10325702"/>
              <a:ext cx="150538" cy="20466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214014" y="10325702"/>
              <a:ext cx="169699" cy="199593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7444141" y="10325702"/>
              <a:ext cx="24130" cy="200025"/>
            </a:xfrm>
            <a:custGeom>
              <a:avLst/>
              <a:gdLst/>
              <a:ahLst/>
              <a:cxnLst/>
              <a:rect l="l" t="t" r="r" b="b"/>
              <a:pathLst>
                <a:path w="24130" h="200025">
                  <a:moveTo>
                    <a:pt x="23671" y="0"/>
                  </a:moveTo>
                  <a:lnTo>
                    <a:pt x="0" y="0"/>
                  </a:lnTo>
                  <a:lnTo>
                    <a:pt x="0" y="199593"/>
                  </a:lnTo>
                  <a:lnTo>
                    <a:pt x="23671" y="199593"/>
                  </a:lnTo>
                  <a:lnTo>
                    <a:pt x="2367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7500891" y="10325702"/>
              <a:ext cx="177322" cy="199593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7711281" y="10325713"/>
              <a:ext cx="130810" cy="199390"/>
            </a:xfrm>
            <a:custGeom>
              <a:avLst/>
              <a:gdLst/>
              <a:ahLst/>
              <a:cxnLst/>
              <a:rect l="l" t="t" r="r" b="b"/>
              <a:pathLst>
                <a:path w="130809" h="199390">
                  <a:moveTo>
                    <a:pt x="130517" y="177800"/>
                  </a:moveTo>
                  <a:lnTo>
                    <a:pt x="23685" y="177800"/>
                  </a:lnTo>
                  <a:lnTo>
                    <a:pt x="23685" y="106680"/>
                  </a:lnTo>
                  <a:lnTo>
                    <a:pt x="118681" y="106680"/>
                  </a:lnTo>
                  <a:lnTo>
                    <a:pt x="118681" y="85090"/>
                  </a:lnTo>
                  <a:lnTo>
                    <a:pt x="23685" y="85090"/>
                  </a:lnTo>
                  <a:lnTo>
                    <a:pt x="23685" y="21590"/>
                  </a:lnTo>
                  <a:lnTo>
                    <a:pt x="125450" y="21590"/>
                  </a:lnTo>
                  <a:lnTo>
                    <a:pt x="125450" y="0"/>
                  </a:lnTo>
                  <a:lnTo>
                    <a:pt x="0" y="0"/>
                  </a:lnTo>
                  <a:lnTo>
                    <a:pt x="0" y="21590"/>
                  </a:lnTo>
                  <a:lnTo>
                    <a:pt x="0" y="85090"/>
                  </a:lnTo>
                  <a:lnTo>
                    <a:pt x="0" y="106680"/>
                  </a:lnTo>
                  <a:lnTo>
                    <a:pt x="0" y="177800"/>
                  </a:lnTo>
                  <a:lnTo>
                    <a:pt x="0" y="199390"/>
                  </a:lnTo>
                  <a:lnTo>
                    <a:pt x="130517" y="199390"/>
                  </a:lnTo>
                  <a:lnTo>
                    <a:pt x="130517" y="1778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7889253" y="10325702"/>
              <a:ext cx="137290" cy="19959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8058207" y="10320624"/>
              <a:ext cx="131650" cy="209739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8239855" y="10325713"/>
              <a:ext cx="218440" cy="200025"/>
            </a:xfrm>
            <a:custGeom>
              <a:avLst/>
              <a:gdLst/>
              <a:ahLst/>
              <a:cxnLst/>
              <a:rect l="l" t="t" r="r" b="b"/>
              <a:pathLst>
                <a:path w="218440" h="200025">
                  <a:moveTo>
                    <a:pt x="23672" y="0"/>
                  </a:moveTo>
                  <a:lnTo>
                    <a:pt x="0" y="0"/>
                  </a:lnTo>
                  <a:lnTo>
                    <a:pt x="0" y="199593"/>
                  </a:lnTo>
                  <a:lnTo>
                    <a:pt x="23672" y="199593"/>
                  </a:lnTo>
                  <a:lnTo>
                    <a:pt x="23672" y="0"/>
                  </a:lnTo>
                  <a:close/>
                </a:path>
                <a:path w="218440" h="200025">
                  <a:moveTo>
                    <a:pt x="217995" y="393"/>
                  </a:moveTo>
                  <a:lnTo>
                    <a:pt x="62382" y="393"/>
                  </a:lnTo>
                  <a:lnTo>
                    <a:pt x="62382" y="21983"/>
                  </a:lnTo>
                  <a:lnTo>
                    <a:pt x="128346" y="21983"/>
                  </a:lnTo>
                  <a:lnTo>
                    <a:pt x="128346" y="199783"/>
                  </a:lnTo>
                  <a:lnTo>
                    <a:pt x="152019" y="199783"/>
                  </a:lnTo>
                  <a:lnTo>
                    <a:pt x="152019" y="21983"/>
                  </a:lnTo>
                  <a:lnTo>
                    <a:pt x="217995" y="21983"/>
                  </a:lnTo>
                  <a:lnTo>
                    <a:pt x="217995" y="3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5" name="object 2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8481761" y="10325702"/>
              <a:ext cx="172526" cy="199593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6055912" y="9651864"/>
              <a:ext cx="995680" cy="1200785"/>
            </a:xfrm>
            <a:custGeom>
              <a:avLst/>
              <a:gdLst/>
              <a:ahLst/>
              <a:cxnLst/>
              <a:rect l="l" t="t" r="r" b="b"/>
              <a:pathLst>
                <a:path w="995680" h="1200784">
                  <a:moveTo>
                    <a:pt x="277406" y="1036193"/>
                  </a:moveTo>
                  <a:lnTo>
                    <a:pt x="0" y="1063371"/>
                  </a:lnTo>
                  <a:lnTo>
                    <a:pt x="88366" y="1088605"/>
                  </a:lnTo>
                  <a:lnTo>
                    <a:pt x="277355" y="1057795"/>
                  </a:lnTo>
                  <a:lnTo>
                    <a:pt x="277406" y="1036193"/>
                  </a:lnTo>
                  <a:close/>
                </a:path>
                <a:path w="995680" h="1200784">
                  <a:moveTo>
                    <a:pt x="547166" y="62674"/>
                  </a:moveTo>
                  <a:lnTo>
                    <a:pt x="503224" y="54660"/>
                  </a:lnTo>
                  <a:lnTo>
                    <a:pt x="503224" y="161620"/>
                  </a:lnTo>
                  <a:lnTo>
                    <a:pt x="535520" y="165176"/>
                  </a:lnTo>
                  <a:lnTo>
                    <a:pt x="535520" y="69456"/>
                  </a:lnTo>
                  <a:lnTo>
                    <a:pt x="547166" y="62674"/>
                  </a:lnTo>
                  <a:close/>
                </a:path>
                <a:path w="995680" h="1200784">
                  <a:moveTo>
                    <a:pt x="573328" y="73279"/>
                  </a:moveTo>
                  <a:lnTo>
                    <a:pt x="548093" y="63004"/>
                  </a:lnTo>
                  <a:lnTo>
                    <a:pt x="547928" y="166738"/>
                  </a:lnTo>
                  <a:lnTo>
                    <a:pt x="573024" y="174853"/>
                  </a:lnTo>
                  <a:lnTo>
                    <a:pt x="573328" y="73279"/>
                  </a:lnTo>
                  <a:close/>
                </a:path>
                <a:path w="995680" h="1200784">
                  <a:moveTo>
                    <a:pt x="593166" y="568312"/>
                  </a:moveTo>
                  <a:lnTo>
                    <a:pt x="592861" y="559752"/>
                  </a:lnTo>
                  <a:lnTo>
                    <a:pt x="525665" y="545604"/>
                  </a:lnTo>
                  <a:lnTo>
                    <a:pt x="524421" y="272630"/>
                  </a:lnTo>
                  <a:lnTo>
                    <a:pt x="577900" y="283705"/>
                  </a:lnTo>
                  <a:lnTo>
                    <a:pt x="578205" y="275158"/>
                  </a:lnTo>
                  <a:lnTo>
                    <a:pt x="515721" y="261924"/>
                  </a:lnTo>
                  <a:lnTo>
                    <a:pt x="515899" y="270878"/>
                  </a:lnTo>
                  <a:lnTo>
                    <a:pt x="517232" y="552450"/>
                  </a:lnTo>
                  <a:lnTo>
                    <a:pt x="593166" y="568312"/>
                  </a:lnTo>
                  <a:close/>
                </a:path>
                <a:path w="995680" h="1200784">
                  <a:moveTo>
                    <a:pt x="640156" y="73837"/>
                  </a:moveTo>
                  <a:lnTo>
                    <a:pt x="614324" y="36576"/>
                  </a:lnTo>
                  <a:lnTo>
                    <a:pt x="571373" y="14871"/>
                  </a:lnTo>
                  <a:lnTo>
                    <a:pt x="515061" y="1828"/>
                  </a:lnTo>
                  <a:lnTo>
                    <a:pt x="486105" y="0"/>
                  </a:lnTo>
                  <a:lnTo>
                    <a:pt x="469747" y="901"/>
                  </a:lnTo>
                  <a:lnTo>
                    <a:pt x="469747" y="55499"/>
                  </a:lnTo>
                  <a:lnTo>
                    <a:pt x="469747" y="162318"/>
                  </a:lnTo>
                  <a:lnTo>
                    <a:pt x="469455" y="162331"/>
                  </a:lnTo>
                  <a:lnTo>
                    <a:pt x="437451" y="165862"/>
                  </a:lnTo>
                  <a:lnTo>
                    <a:pt x="437451" y="70294"/>
                  </a:lnTo>
                  <a:lnTo>
                    <a:pt x="424522" y="63677"/>
                  </a:lnTo>
                  <a:lnTo>
                    <a:pt x="424878" y="119811"/>
                  </a:lnTo>
                  <a:lnTo>
                    <a:pt x="425030" y="167220"/>
                  </a:lnTo>
                  <a:lnTo>
                    <a:pt x="424408" y="167284"/>
                  </a:lnTo>
                  <a:lnTo>
                    <a:pt x="399300" y="175412"/>
                  </a:lnTo>
                  <a:lnTo>
                    <a:pt x="399300" y="74231"/>
                  </a:lnTo>
                  <a:lnTo>
                    <a:pt x="412343" y="69100"/>
                  </a:lnTo>
                  <a:lnTo>
                    <a:pt x="415251" y="67945"/>
                  </a:lnTo>
                  <a:lnTo>
                    <a:pt x="415213" y="67792"/>
                  </a:lnTo>
                  <a:lnTo>
                    <a:pt x="424522" y="63677"/>
                  </a:lnTo>
                  <a:lnTo>
                    <a:pt x="469747" y="55499"/>
                  </a:lnTo>
                  <a:lnTo>
                    <a:pt x="469747" y="901"/>
                  </a:lnTo>
                  <a:lnTo>
                    <a:pt x="431126" y="6057"/>
                  </a:lnTo>
                  <a:lnTo>
                    <a:pt x="382016" y="23469"/>
                  </a:lnTo>
                  <a:lnTo>
                    <a:pt x="344385" y="53162"/>
                  </a:lnTo>
                  <a:lnTo>
                    <a:pt x="336575" y="86753"/>
                  </a:lnTo>
                  <a:lnTo>
                    <a:pt x="381482" y="99860"/>
                  </a:lnTo>
                  <a:lnTo>
                    <a:pt x="382193" y="189725"/>
                  </a:lnTo>
                  <a:lnTo>
                    <a:pt x="379006" y="192481"/>
                  </a:lnTo>
                  <a:lnTo>
                    <a:pt x="379031" y="204571"/>
                  </a:lnTo>
                  <a:lnTo>
                    <a:pt x="352044" y="212051"/>
                  </a:lnTo>
                  <a:lnTo>
                    <a:pt x="343433" y="650760"/>
                  </a:lnTo>
                  <a:lnTo>
                    <a:pt x="486397" y="619061"/>
                  </a:lnTo>
                  <a:lnTo>
                    <a:pt x="486397" y="190995"/>
                  </a:lnTo>
                  <a:lnTo>
                    <a:pt x="618921" y="221411"/>
                  </a:lnTo>
                  <a:lnTo>
                    <a:pt x="618731" y="207975"/>
                  </a:lnTo>
                  <a:lnTo>
                    <a:pt x="544944" y="190995"/>
                  </a:lnTo>
                  <a:lnTo>
                    <a:pt x="486397" y="177520"/>
                  </a:lnTo>
                  <a:lnTo>
                    <a:pt x="486397" y="175412"/>
                  </a:lnTo>
                  <a:lnTo>
                    <a:pt x="486397" y="165862"/>
                  </a:lnTo>
                  <a:lnTo>
                    <a:pt x="486397" y="55499"/>
                  </a:lnTo>
                  <a:lnTo>
                    <a:pt x="486397" y="7023"/>
                  </a:lnTo>
                  <a:lnTo>
                    <a:pt x="514197" y="8610"/>
                  </a:lnTo>
                  <a:lnTo>
                    <a:pt x="566724" y="20599"/>
                  </a:lnTo>
                  <a:lnTo>
                    <a:pt x="608825" y="42075"/>
                  </a:lnTo>
                  <a:lnTo>
                    <a:pt x="634669" y="79336"/>
                  </a:lnTo>
                  <a:lnTo>
                    <a:pt x="636041" y="79362"/>
                  </a:lnTo>
                  <a:lnTo>
                    <a:pt x="640156" y="73837"/>
                  </a:lnTo>
                  <a:close/>
                </a:path>
                <a:path w="995680" h="1200784">
                  <a:moveTo>
                    <a:pt x="682028" y="678027"/>
                  </a:moveTo>
                  <a:lnTo>
                    <a:pt x="486397" y="638048"/>
                  </a:lnTo>
                  <a:lnTo>
                    <a:pt x="292239" y="679157"/>
                  </a:lnTo>
                  <a:lnTo>
                    <a:pt x="292430" y="697776"/>
                  </a:lnTo>
                  <a:lnTo>
                    <a:pt x="306171" y="695439"/>
                  </a:lnTo>
                  <a:lnTo>
                    <a:pt x="307314" y="799998"/>
                  </a:lnTo>
                  <a:lnTo>
                    <a:pt x="486397" y="781507"/>
                  </a:lnTo>
                  <a:lnTo>
                    <a:pt x="486397" y="658545"/>
                  </a:lnTo>
                  <a:lnTo>
                    <a:pt x="681926" y="697776"/>
                  </a:lnTo>
                  <a:lnTo>
                    <a:pt x="682028" y="678027"/>
                  </a:lnTo>
                  <a:close/>
                </a:path>
                <a:path w="995680" h="1200784">
                  <a:moveTo>
                    <a:pt x="773125" y="1123327"/>
                  </a:moveTo>
                  <a:lnTo>
                    <a:pt x="546023" y="1066050"/>
                  </a:lnTo>
                  <a:lnTo>
                    <a:pt x="499783" y="1074864"/>
                  </a:lnTo>
                  <a:lnTo>
                    <a:pt x="486702" y="1077341"/>
                  </a:lnTo>
                  <a:lnTo>
                    <a:pt x="424586" y="1066812"/>
                  </a:lnTo>
                  <a:lnTo>
                    <a:pt x="208711" y="1121105"/>
                  </a:lnTo>
                  <a:lnTo>
                    <a:pt x="486397" y="1200708"/>
                  </a:lnTo>
                  <a:lnTo>
                    <a:pt x="773125" y="1123327"/>
                  </a:lnTo>
                  <a:close/>
                </a:path>
                <a:path w="995680" h="1200784">
                  <a:moveTo>
                    <a:pt x="995565" y="1062393"/>
                  </a:moveTo>
                  <a:lnTo>
                    <a:pt x="694613" y="1035316"/>
                  </a:lnTo>
                  <a:lnTo>
                    <a:pt x="694639" y="1055293"/>
                  </a:lnTo>
                  <a:lnTo>
                    <a:pt x="904163" y="1086942"/>
                  </a:lnTo>
                  <a:lnTo>
                    <a:pt x="995565" y="10623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7" name="object 2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6605287" y="10555284"/>
              <a:ext cx="89523" cy="143448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6324229" y="10452304"/>
              <a:ext cx="436245" cy="276860"/>
            </a:xfrm>
            <a:custGeom>
              <a:avLst/>
              <a:gdLst/>
              <a:ahLst/>
              <a:cxnLst/>
              <a:rect l="l" t="t" r="r" b="b"/>
              <a:pathLst>
                <a:path w="436244" h="276859">
                  <a:moveTo>
                    <a:pt x="218084" y="92865"/>
                  </a:moveTo>
                  <a:lnTo>
                    <a:pt x="107293" y="92865"/>
                  </a:lnTo>
                  <a:lnTo>
                    <a:pt x="129583" y="97911"/>
                  </a:lnTo>
                  <a:lnTo>
                    <a:pt x="143737" y="110839"/>
                  </a:lnTo>
                  <a:lnTo>
                    <a:pt x="151591" y="128332"/>
                  </a:lnTo>
                  <a:lnTo>
                    <a:pt x="154980" y="147072"/>
                  </a:lnTo>
                  <a:lnTo>
                    <a:pt x="156193" y="257350"/>
                  </a:lnTo>
                  <a:lnTo>
                    <a:pt x="156278" y="266365"/>
                  </a:lnTo>
                  <a:lnTo>
                    <a:pt x="218084" y="276846"/>
                  </a:lnTo>
                  <a:lnTo>
                    <a:pt x="218084" y="92865"/>
                  </a:lnTo>
                  <a:close/>
                </a:path>
                <a:path w="436244" h="276859">
                  <a:moveTo>
                    <a:pt x="218084" y="0"/>
                  </a:moveTo>
                  <a:lnTo>
                    <a:pt x="0" y="20700"/>
                  </a:lnTo>
                  <a:lnTo>
                    <a:pt x="17098" y="45840"/>
                  </a:lnTo>
                  <a:lnTo>
                    <a:pt x="17098" y="205509"/>
                  </a:lnTo>
                  <a:lnTo>
                    <a:pt x="9161" y="210493"/>
                  </a:lnTo>
                  <a:lnTo>
                    <a:pt x="9046" y="257350"/>
                  </a:lnTo>
                  <a:lnTo>
                    <a:pt x="60939" y="248889"/>
                  </a:lnTo>
                  <a:lnTo>
                    <a:pt x="60458" y="154506"/>
                  </a:lnTo>
                  <a:lnTo>
                    <a:pt x="63110" y="134299"/>
                  </a:lnTo>
                  <a:lnTo>
                    <a:pt x="71432" y="114285"/>
                  </a:lnTo>
                  <a:lnTo>
                    <a:pt x="85977" y="98971"/>
                  </a:lnTo>
                  <a:lnTo>
                    <a:pt x="107293" y="92865"/>
                  </a:lnTo>
                  <a:lnTo>
                    <a:pt x="218084" y="92865"/>
                  </a:lnTo>
                  <a:lnTo>
                    <a:pt x="218084" y="17664"/>
                  </a:lnTo>
                  <a:lnTo>
                    <a:pt x="406904" y="17664"/>
                  </a:lnTo>
                  <a:lnTo>
                    <a:pt x="218084" y="0"/>
                  </a:lnTo>
                  <a:close/>
                </a:path>
                <a:path w="436244" h="276859">
                  <a:moveTo>
                    <a:pt x="406904" y="17664"/>
                  </a:moveTo>
                  <a:lnTo>
                    <a:pt x="218084" y="17664"/>
                  </a:lnTo>
                  <a:lnTo>
                    <a:pt x="424515" y="36071"/>
                  </a:lnTo>
                  <a:lnTo>
                    <a:pt x="436117" y="20397"/>
                  </a:lnTo>
                  <a:lnTo>
                    <a:pt x="406904" y="1766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72F24B36-FCB6-0E0D-CBBF-9724F477D83F}"/>
              </a:ext>
            </a:extLst>
          </p:cNvPr>
          <p:cNvSpPr txBox="1"/>
          <p:nvPr/>
        </p:nvSpPr>
        <p:spPr>
          <a:xfrm>
            <a:off x="2077557" y="6589565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</a:p>
        </p:txBody>
      </p:sp>
      <p:pic>
        <p:nvPicPr>
          <p:cNvPr id="30" name="Picture 29" descr="A screenshot of a document&#10;&#10;Description automatically generated">
            <a:extLst>
              <a:ext uri="{FF2B5EF4-FFF2-40B4-BE49-F238E27FC236}">
                <a16:creationId xmlns:a16="http://schemas.microsoft.com/office/drawing/2014/main" id="{31D3B9E8-43B5-2774-A1CE-314AE8C14856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7" t="9058" r="7642" b="48436"/>
          <a:stretch/>
        </p:blipFill>
        <p:spPr>
          <a:xfrm>
            <a:off x="3756524" y="1875225"/>
            <a:ext cx="12590415" cy="825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8355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20087" y="1336577"/>
            <a:ext cx="13533665" cy="12464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20"/>
              </a:spcBef>
            </a:pPr>
            <a:r>
              <a:rPr lang="en-US" sz="8000" spc="10" dirty="0">
                <a:latin typeface="TradeGothic" panose="02000806040000020004"/>
              </a:rPr>
              <a:t>Our Focus for 2023 Academic Year</a:t>
            </a:r>
            <a:endParaRPr sz="8000" spc="10" dirty="0">
              <a:latin typeface="TradeGothic" panose="02000806040000020004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191657" y="3245934"/>
            <a:ext cx="6790190" cy="5049459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389255" indent="-377190">
              <a:lnSpc>
                <a:spcPct val="100000"/>
              </a:lnSpc>
              <a:spcBef>
                <a:spcPts val="415"/>
              </a:spcBef>
              <a:buClr>
                <a:srgbClr val="317957"/>
              </a:buClr>
              <a:buChar char="•"/>
              <a:tabLst>
                <a:tab pos="389255" algn="l"/>
                <a:tab pos="389890" algn="l"/>
              </a:tabLst>
            </a:pPr>
            <a:r>
              <a:rPr lang="en-US" sz="2300" b="1" dirty="0">
                <a:solidFill>
                  <a:srgbClr val="231F20"/>
                </a:solidFill>
                <a:latin typeface="+mj-lt"/>
                <a:cs typeface="Avenir LT Std 35 Light"/>
              </a:rPr>
              <a:t>Create and institute a Faculty Senate Strategic Plan</a:t>
            </a:r>
          </a:p>
          <a:p>
            <a:pPr marL="846455" lvl="1" indent="-377190">
              <a:spcBef>
                <a:spcPts val="415"/>
              </a:spcBef>
              <a:buClr>
                <a:srgbClr val="317957"/>
              </a:buClr>
              <a:buChar char="•"/>
              <a:tabLst>
                <a:tab pos="389255" algn="l"/>
                <a:tab pos="389890" algn="l"/>
              </a:tabLst>
            </a:pPr>
            <a:r>
              <a:rPr lang="en-US" sz="2450" dirty="0">
                <a:solidFill>
                  <a:srgbClr val="231F20"/>
                </a:solidFill>
                <a:latin typeface="+mj-lt"/>
                <a:cs typeface="Avenir LT Std 35 Light"/>
              </a:rPr>
              <a:t>Mission Statement</a:t>
            </a:r>
          </a:p>
          <a:p>
            <a:pPr marL="846455" lvl="1" indent="-377190">
              <a:spcBef>
                <a:spcPts val="415"/>
              </a:spcBef>
              <a:buClr>
                <a:srgbClr val="317957"/>
              </a:buClr>
              <a:buChar char="•"/>
              <a:tabLst>
                <a:tab pos="389255" algn="l"/>
                <a:tab pos="389890" algn="l"/>
              </a:tabLst>
            </a:pPr>
            <a:r>
              <a:rPr lang="en-US" sz="2450" dirty="0">
                <a:solidFill>
                  <a:srgbClr val="231F20"/>
                </a:solidFill>
                <a:latin typeface="+mj-lt"/>
                <a:cs typeface="Avenir LT Std 35 Light"/>
              </a:rPr>
              <a:t>Vision Statement</a:t>
            </a:r>
          </a:p>
          <a:p>
            <a:pPr marL="846455" lvl="1" indent="-377190">
              <a:spcBef>
                <a:spcPts val="415"/>
              </a:spcBef>
              <a:buClr>
                <a:srgbClr val="317957"/>
              </a:buClr>
              <a:buChar char="•"/>
              <a:tabLst>
                <a:tab pos="389255" algn="l"/>
                <a:tab pos="389890" algn="l"/>
              </a:tabLst>
            </a:pPr>
            <a:r>
              <a:rPr lang="en-US" sz="2450" dirty="0">
                <a:solidFill>
                  <a:srgbClr val="231F20"/>
                </a:solidFill>
                <a:latin typeface="+mj-lt"/>
                <a:cs typeface="Avenir LT Std 35 Light"/>
              </a:rPr>
              <a:t>Objectives</a:t>
            </a:r>
          </a:p>
          <a:p>
            <a:pPr marL="846455" lvl="1" indent="-377190">
              <a:spcBef>
                <a:spcPts val="415"/>
              </a:spcBef>
              <a:buClr>
                <a:srgbClr val="317957"/>
              </a:buClr>
              <a:buChar char="•"/>
              <a:tabLst>
                <a:tab pos="389255" algn="l"/>
                <a:tab pos="389890" algn="l"/>
              </a:tabLst>
            </a:pPr>
            <a:r>
              <a:rPr lang="en-US" sz="2450" dirty="0">
                <a:solidFill>
                  <a:srgbClr val="231F20"/>
                </a:solidFill>
                <a:latin typeface="+mj-lt"/>
                <a:cs typeface="Avenir LT Std 35 Light"/>
              </a:rPr>
              <a:t>Strategic Initiatives</a:t>
            </a:r>
          </a:p>
          <a:p>
            <a:pPr marL="846455" lvl="1" indent="-377190">
              <a:spcBef>
                <a:spcPts val="415"/>
              </a:spcBef>
              <a:buClr>
                <a:srgbClr val="317957"/>
              </a:buClr>
              <a:buChar char="•"/>
              <a:tabLst>
                <a:tab pos="389255" algn="l"/>
                <a:tab pos="389890" algn="l"/>
              </a:tabLst>
            </a:pPr>
            <a:r>
              <a:rPr lang="en-US" sz="2450" dirty="0">
                <a:solidFill>
                  <a:srgbClr val="231F20"/>
                </a:solidFill>
                <a:latin typeface="+mj-lt"/>
                <a:cs typeface="Avenir LT Std 35 Light"/>
              </a:rPr>
              <a:t>Goals and Standards</a:t>
            </a:r>
            <a:endParaRPr lang="en-US" sz="2450" dirty="0">
              <a:latin typeface="+mj-lt"/>
              <a:cs typeface="Avenir LT Std 35 Light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450" dirty="0">
              <a:latin typeface="+mj-lt"/>
              <a:cs typeface="Avenir LT Std 35 Light"/>
            </a:endParaRPr>
          </a:p>
          <a:p>
            <a:pPr marL="389255" indent="-377190">
              <a:lnSpc>
                <a:spcPct val="100000"/>
              </a:lnSpc>
              <a:buClr>
                <a:srgbClr val="317957"/>
              </a:buClr>
              <a:buChar char="•"/>
              <a:tabLst>
                <a:tab pos="389255" algn="l"/>
                <a:tab pos="389890" algn="l"/>
              </a:tabLst>
            </a:pPr>
            <a:r>
              <a:rPr lang="en-US" sz="2300" b="1" dirty="0">
                <a:solidFill>
                  <a:srgbClr val="231F20"/>
                </a:solidFill>
                <a:latin typeface="+mj-lt"/>
                <a:cs typeface="Avenir LT Std 35 Light"/>
              </a:rPr>
              <a:t>Rebuild a long-lasting Faculty Senate infrastructure</a:t>
            </a:r>
          </a:p>
          <a:p>
            <a:pPr marL="846455" lvl="1" indent="-377190">
              <a:buClr>
                <a:srgbClr val="317957"/>
              </a:buClr>
              <a:buChar char="•"/>
              <a:tabLst>
                <a:tab pos="389255" algn="l"/>
                <a:tab pos="389890" algn="l"/>
              </a:tabLst>
            </a:pPr>
            <a:r>
              <a:rPr lang="en-US" sz="2300" dirty="0">
                <a:solidFill>
                  <a:srgbClr val="231F20"/>
                </a:solidFill>
                <a:latin typeface="+mj-lt"/>
                <a:cs typeface="Avenir LT Std 35 Light"/>
              </a:rPr>
              <a:t>Website</a:t>
            </a:r>
          </a:p>
          <a:p>
            <a:pPr marL="846455" lvl="1" indent="-377190">
              <a:buClr>
                <a:srgbClr val="317957"/>
              </a:buClr>
              <a:buChar char="•"/>
              <a:tabLst>
                <a:tab pos="389255" algn="l"/>
                <a:tab pos="389890" algn="l"/>
              </a:tabLst>
            </a:pPr>
            <a:r>
              <a:rPr lang="en-US" sz="2300" dirty="0">
                <a:solidFill>
                  <a:srgbClr val="231F20"/>
                </a:solidFill>
                <a:latin typeface="+mj-lt"/>
                <a:cs typeface="Avenir LT Std 35 Light"/>
              </a:rPr>
              <a:t>Office Suite</a:t>
            </a:r>
          </a:p>
          <a:p>
            <a:pPr marL="846455" lvl="1" indent="-377190">
              <a:buClr>
                <a:srgbClr val="317957"/>
              </a:buClr>
              <a:buChar char="•"/>
              <a:tabLst>
                <a:tab pos="389255" algn="l"/>
                <a:tab pos="389890" algn="l"/>
              </a:tabLst>
            </a:pPr>
            <a:r>
              <a:rPr lang="en-US" sz="2300" dirty="0">
                <a:solidFill>
                  <a:srgbClr val="231F20"/>
                </a:solidFill>
                <a:latin typeface="+mj-lt"/>
                <a:cs typeface="Avenir LT Std 35 Light"/>
              </a:rPr>
              <a:t>Administrative Staff</a:t>
            </a:r>
          </a:p>
          <a:p>
            <a:pPr marL="846455" lvl="1" indent="-377190">
              <a:buClr>
                <a:srgbClr val="317957"/>
              </a:buClr>
              <a:buChar char="•"/>
              <a:tabLst>
                <a:tab pos="389255" algn="l"/>
                <a:tab pos="389890" algn="l"/>
              </a:tabLst>
            </a:pPr>
            <a:r>
              <a:rPr lang="en-US" sz="2300" dirty="0">
                <a:solidFill>
                  <a:srgbClr val="231F20"/>
                </a:solidFill>
                <a:latin typeface="+mj-lt"/>
                <a:cs typeface="Avenir LT Std 35 Light"/>
              </a:rPr>
              <a:t>Budget (a real one)</a:t>
            </a:r>
          </a:p>
          <a:p>
            <a:pPr marL="846455" lvl="1" indent="-377190">
              <a:buClr>
                <a:srgbClr val="317957"/>
              </a:buClr>
              <a:buChar char="•"/>
              <a:tabLst>
                <a:tab pos="389255" algn="l"/>
                <a:tab pos="389890" algn="l"/>
              </a:tabLst>
            </a:pPr>
            <a:r>
              <a:rPr lang="en-US" sz="2300" dirty="0">
                <a:solidFill>
                  <a:srgbClr val="231F20"/>
                </a:solidFill>
                <a:latin typeface="+mj-lt"/>
                <a:cs typeface="Avenir LT Std 35 Light"/>
              </a:rPr>
              <a:t>Phone Number</a:t>
            </a:r>
            <a:endParaRPr sz="2300" dirty="0">
              <a:latin typeface="+mj-lt"/>
              <a:cs typeface="Avenir LT Std 35 Ligh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309700" y="3245934"/>
            <a:ext cx="7833404" cy="5641929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389255" indent="-377190">
              <a:lnSpc>
                <a:spcPct val="100000"/>
              </a:lnSpc>
              <a:spcBef>
                <a:spcPts val="415"/>
              </a:spcBef>
              <a:buClr>
                <a:srgbClr val="317957"/>
              </a:buClr>
              <a:buChar char="•"/>
              <a:tabLst>
                <a:tab pos="389255" algn="l"/>
                <a:tab pos="389890" algn="l"/>
              </a:tabLst>
            </a:pPr>
            <a:r>
              <a:rPr lang="en-US" sz="2300" b="1" dirty="0">
                <a:solidFill>
                  <a:srgbClr val="231F20"/>
                </a:solidFill>
                <a:latin typeface="+mj-lt"/>
                <a:cs typeface="Avenir LT Std 35 Light"/>
              </a:rPr>
              <a:t>Reinvigorate/Strengthen relationships and collaborations with entities across the University</a:t>
            </a:r>
          </a:p>
          <a:p>
            <a:pPr marL="846455" lvl="1" indent="-377190">
              <a:spcBef>
                <a:spcPts val="415"/>
              </a:spcBef>
              <a:buClr>
                <a:srgbClr val="317957"/>
              </a:buClr>
              <a:buChar char="•"/>
              <a:tabLst>
                <a:tab pos="389255" algn="l"/>
                <a:tab pos="389890" algn="l"/>
              </a:tabLst>
            </a:pPr>
            <a:r>
              <a:rPr lang="en-US" sz="2300" dirty="0">
                <a:solidFill>
                  <a:srgbClr val="231F20"/>
                </a:solidFill>
                <a:latin typeface="+mj-lt"/>
                <a:cs typeface="Avenir LT Std 35 Light"/>
              </a:rPr>
              <a:t>Academic Affairs Leadership (Dr. Fulton)</a:t>
            </a:r>
          </a:p>
          <a:p>
            <a:pPr marL="846455" lvl="1" indent="-377190">
              <a:spcBef>
                <a:spcPts val="415"/>
              </a:spcBef>
              <a:buClr>
                <a:srgbClr val="317957"/>
              </a:buClr>
              <a:buChar char="•"/>
              <a:tabLst>
                <a:tab pos="389255" algn="l"/>
                <a:tab pos="389890" algn="l"/>
              </a:tabLst>
            </a:pPr>
            <a:r>
              <a:rPr lang="en-US" sz="2300" dirty="0">
                <a:solidFill>
                  <a:srgbClr val="231F20"/>
                </a:solidFill>
                <a:latin typeface="+mj-lt"/>
                <a:cs typeface="Avenir LT Std 35 Light"/>
              </a:rPr>
              <a:t>Student Affairs (Dr. Brown)</a:t>
            </a:r>
          </a:p>
          <a:p>
            <a:pPr marL="846455" lvl="1" indent="-377190">
              <a:spcBef>
                <a:spcPts val="415"/>
              </a:spcBef>
              <a:buClr>
                <a:srgbClr val="317957"/>
              </a:buClr>
              <a:buChar char="•"/>
              <a:tabLst>
                <a:tab pos="389255" algn="l"/>
                <a:tab pos="389890" algn="l"/>
              </a:tabLst>
            </a:pPr>
            <a:r>
              <a:rPr lang="en-US" sz="2300" dirty="0">
                <a:solidFill>
                  <a:srgbClr val="231F20"/>
                </a:solidFill>
                <a:latin typeface="+mj-lt"/>
                <a:cs typeface="Avenir LT Std 35 Light"/>
              </a:rPr>
              <a:t>Finance and Business (Dr. Hunter)</a:t>
            </a:r>
          </a:p>
          <a:p>
            <a:pPr marL="846455" lvl="1" indent="-377190">
              <a:spcBef>
                <a:spcPts val="415"/>
              </a:spcBef>
              <a:buClr>
                <a:srgbClr val="317957"/>
              </a:buClr>
              <a:buChar char="•"/>
              <a:tabLst>
                <a:tab pos="389255" algn="l"/>
                <a:tab pos="389890" algn="l"/>
              </a:tabLst>
            </a:pPr>
            <a:r>
              <a:rPr lang="en-US" sz="2300" dirty="0">
                <a:solidFill>
                  <a:srgbClr val="231F20"/>
                </a:solidFill>
                <a:latin typeface="+mj-lt"/>
                <a:cs typeface="Avenir LT Std 35 Light"/>
              </a:rPr>
              <a:t>University Advancement (Mr. Porter)</a:t>
            </a:r>
          </a:p>
          <a:p>
            <a:pPr marL="846455" lvl="1" indent="-377190">
              <a:spcBef>
                <a:spcPts val="415"/>
              </a:spcBef>
              <a:buClr>
                <a:srgbClr val="317957"/>
              </a:buClr>
              <a:buChar char="•"/>
              <a:tabLst>
                <a:tab pos="389255" algn="l"/>
                <a:tab pos="389890" algn="l"/>
              </a:tabLst>
            </a:pPr>
            <a:r>
              <a:rPr lang="en-US" sz="2300" dirty="0">
                <a:solidFill>
                  <a:srgbClr val="231F20"/>
                </a:solidFill>
                <a:latin typeface="+mj-lt"/>
                <a:cs typeface="Avenir LT Std 35 Light"/>
              </a:rPr>
              <a:t>Athletics (Ms. Webb)</a:t>
            </a:r>
            <a:endParaRPr sz="2300" dirty="0">
              <a:latin typeface="+mj-lt"/>
              <a:cs typeface="Avenir LT Std 35 Light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450" dirty="0">
              <a:latin typeface="+mj-lt"/>
              <a:cs typeface="Avenir LT Std 35 Light"/>
            </a:endParaRPr>
          </a:p>
          <a:p>
            <a:pPr marL="389255" indent="-377190">
              <a:lnSpc>
                <a:spcPct val="100000"/>
              </a:lnSpc>
              <a:buClr>
                <a:srgbClr val="317957"/>
              </a:buClr>
              <a:buChar char="•"/>
              <a:tabLst>
                <a:tab pos="389255" algn="l"/>
                <a:tab pos="389890" algn="l"/>
              </a:tabLst>
            </a:pPr>
            <a:r>
              <a:rPr lang="en-US" sz="2300" b="1" dirty="0">
                <a:solidFill>
                  <a:srgbClr val="231F20"/>
                </a:solidFill>
                <a:latin typeface="+mj-lt"/>
                <a:cs typeface="Avenir LT Std 35 Light"/>
              </a:rPr>
              <a:t>Transparency and Accountability</a:t>
            </a:r>
          </a:p>
          <a:p>
            <a:pPr marL="846455" lvl="1" indent="-377190">
              <a:buClr>
                <a:srgbClr val="317957"/>
              </a:buClr>
              <a:buChar char="•"/>
              <a:tabLst>
                <a:tab pos="389255" algn="l"/>
                <a:tab pos="389890" algn="l"/>
              </a:tabLst>
            </a:pPr>
            <a:r>
              <a:rPr lang="en-US" sz="2300" dirty="0">
                <a:latin typeface="+mj-lt"/>
                <a:cs typeface="Avenir LT Std 35 Light"/>
              </a:rPr>
              <a:t>We must hold leadership accountable</a:t>
            </a:r>
          </a:p>
          <a:p>
            <a:pPr marL="846455" lvl="1" indent="-377190">
              <a:buClr>
                <a:srgbClr val="317957"/>
              </a:buClr>
              <a:buChar char="•"/>
              <a:tabLst>
                <a:tab pos="389255" algn="l"/>
                <a:tab pos="389890" algn="l"/>
              </a:tabLst>
            </a:pPr>
            <a:r>
              <a:rPr lang="en-US" sz="2300" dirty="0">
                <a:latin typeface="+mj-lt"/>
                <a:cs typeface="Avenir LT Std 35 Light"/>
              </a:rPr>
              <a:t>We must hold ourselves accountable</a:t>
            </a:r>
          </a:p>
          <a:p>
            <a:pPr marL="846455" lvl="1" indent="-377190">
              <a:buClr>
                <a:srgbClr val="317957"/>
              </a:buClr>
              <a:buChar char="•"/>
              <a:tabLst>
                <a:tab pos="389255" algn="l"/>
                <a:tab pos="389890" algn="l"/>
              </a:tabLst>
            </a:pPr>
            <a:r>
              <a:rPr lang="en-US" sz="2300" dirty="0">
                <a:latin typeface="+mj-lt"/>
                <a:cs typeface="Avenir LT Std 35 Light"/>
              </a:rPr>
              <a:t>We will commit to being transparent, while holding the confidence of the University and faculty members</a:t>
            </a:r>
          </a:p>
          <a:p>
            <a:pPr marL="846455" lvl="1" indent="-377190">
              <a:buClr>
                <a:srgbClr val="317957"/>
              </a:buClr>
              <a:buChar char="•"/>
              <a:tabLst>
                <a:tab pos="389255" algn="l"/>
                <a:tab pos="389890" algn="l"/>
              </a:tabLst>
            </a:pPr>
            <a:r>
              <a:rPr lang="en-US" sz="2300" dirty="0">
                <a:latin typeface="+mj-lt"/>
                <a:cs typeface="Avenir LT Std 35 Light"/>
              </a:rPr>
              <a:t>Ensure that faculty members are accountable professionally and ethically, not legally</a:t>
            </a:r>
            <a:endParaRPr sz="2300" dirty="0">
              <a:latin typeface="+mj-lt"/>
              <a:cs typeface="Avenir LT Std 35 Light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56" y="9048984"/>
            <a:ext cx="20104100" cy="2259330"/>
            <a:chOff x="156" y="9048984"/>
            <a:chExt cx="20104100" cy="2259330"/>
          </a:xfrm>
        </p:grpSpPr>
        <p:sp>
          <p:nvSpPr>
            <p:cNvPr id="6" name="object 6"/>
            <p:cNvSpPr/>
            <p:nvPr/>
          </p:nvSpPr>
          <p:spPr>
            <a:xfrm>
              <a:off x="156" y="9048984"/>
              <a:ext cx="20104100" cy="2259330"/>
            </a:xfrm>
            <a:custGeom>
              <a:avLst/>
              <a:gdLst/>
              <a:ahLst/>
              <a:cxnLst/>
              <a:rect l="l" t="t" r="r" b="b"/>
              <a:pathLst>
                <a:path w="20104100" h="2259329">
                  <a:moveTo>
                    <a:pt x="20103942" y="0"/>
                  </a:moveTo>
                  <a:lnTo>
                    <a:pt x="0" y="1277638"/>
                  </a:lnTo>
                  <a:lnTo>
                    <a:pt x="0" y="2259273"/>
                  </a:lnTo>
                  <a:lnTo>
                    <a:pt x="20103942" y="2259273"/>
                  </a:lnTo>
                  <a:lnTo>
                    <a:pt x="20103942" y="0"/>
                  </a:lnTo>
                  <a:close/>
                </a:path>
              </a:pathLst>
            </a:custGeom>
            <a:solidFill>
              <a:srgbClr val="FCCE4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518860" y="9978010"/>
              <a:ext cx="163688" cy="24410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987268" y="9978010"/>
              <a:ext cx="218253" cy="24410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235489" y="9974063"/>
              <a:ext cx="251287" cy="25199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723018" y="9974063"/>
              <a:ext cx="420086" cy="25199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18168672" y="9978279"/>
              <a:ext cx="163195" cy="243840"/>
            </a:xfrm>
            <a:custGeom>
              <a:avLst/>
              <a:gdLst/>
              <a:ahLst/>
              <a:cxnLst/>
              <a:rect l="l" t="t" r="r" b="b"/>
              <a:pathLst>
                <a:path w="163194" h="243840">
                  <a:moveTo>
                    <a:pt x="163118" y="194310"/>
                  </a:moveTo>
                  <a:lnTo>
                    <a:pt x="50965" y="194310"/>
                  </a:lnTo>
                  <a:lnTo>
                    <a:pt x="50965" y="0"/>
                  </a:lnTo>
                  <a:lnTo>
                    <a:pt x="0" y="0"/>
                  </a:lnTo>
                  <a:lnTo>
                    <a:pt x="0" y="194310"/>
                  </a:lnTo>
                  <a:lnTo>
                    <a:pt x="0" y="243840"/>
                  </a:lnTo>
                  <a:lnTo>
                    <a:pt x="163118" y="243840"/>
                  </a:lnTo>
                  <a:lnTo>
                    <a:pt x="163118" y="194310"/>
                  </a:lnTo>
                  <a:close/>
                </a:path>
              </a:pathLst>
            </a:custGeom>
            <a:solidFill>
              <a:srgbClr val="3179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356383" y="9978010"/>
              <a:ext cx="176976" cy="24410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636936" y="9974063"/>
              <a:ext cx="149324" cy="251999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8806008" y="9977670"/>
              <a:ext cx="746760" cy="244475"/>
            </a:xfrm>
            <a:custGeom>
              <a:avLst/>
              <a:gdLst/>
              <a:ahLst/>
              <a:cxnLst/>
              <a:rect l="l" t="t" r="r" b="b"/>
              <a:pathLst>
                <a:path w="746759" h="244475">
                  <a:moveTo>
                    <a:pt x="169430" y="0"/>
                  </a:moveTo>
                  <a:lnTo>
                    <a:pt x="0" y="0"/>
                  </a:lnTo>
                  <a:lnTo>
                    <a:pt x="0" y="49530"/>
                  </a:lnTo>
                  <a:lnTo>
                    <a:pt x="59220" y="49530"/>
                  </a:lnTo>
                  <a:lnTo>
                    <a:pt x="59220" y="243840"/>
                  </a:lnTo>
                  <a:lnTo>
                    <a:pt x="110197" y="243840"/>
                  </a:lnTo>
                  <a:lnTo>
                    <a:pt x="110197" y="49530"/>
                  </a:lnTo>
                  <a:lnTo>
                    <a:pt x="169430" y="49530"/>
                  </a:lnTo>
                  <a:lnTo>
                    <a:pt x="169430" y="0"/>
                  </a:lnTo>
                  <a:close/>
                </a:path>
                <a:path w="746759" h="244475">
                  <a:moveTo>
                    <a:pt x="397738" y="244449"/>
                  </a:moveTo>
                  <a:lnTo>
                    <a:pt x="378447" y="192405"/>
                  </a:lnTo>
                  <a:lnTo>
                    <a:pt x="360222" y="143217"/>
                  </a:lnTo>
                  <a:lnTo>
                    <a:pt x="332016" y="67119"/>
                  </a:lnTo>
                  <a:lnTo>
                    <a:pt x="307263" y="342"/>
                  </a:lnTo>
                  <a:lnTo>
                    <a:pt x="305841" y="342"/>
                  </a:lnTo>
                  <a:lnTo>
                    <a:pt x="305841" y="143217"/>
                  </a:lnTo>
                  <a:lnTo>
                    <a:pt x="251993" y="143217"/>
                  </a:lnTo>
                  <a:lnTo>
                    <a:pt x="278917" y="67119"/>
                  </a:lnTo>
                  <a:lnTo>
                    <a:pt x="305841" y="143217"/>
                  </a:lnTo>
                  <a:lnTo>
                    <a:pt x="305841" y="342"/>
                  </a:lnTo>
                  <a:lnTo>
                    <a:pt x="250202" y="342"/>
                  </a:lnTo>
                  <a:lnTo>
                    <a:pt x="159740" y="244449"/>
                  </a:lnTo>
                  <a:lnTo>
                    <a:pt x="216814" y="244449"/>
                  </a:lnTo>
                  <a:lnTo>
                    <a:pt x="235127" y="192405"/>
                  </a:lnTo>
                  <a:lnTo>
                    <a:pt x="322351" y="192405"/>
                  </a:lnTo>
                  <a:lnTo>
                    <a:pt x="340664" y="244449"/>
                  </a:lnTo>
                  <a:lnTo>
                    <a:pt x="397738" y="244449"/>
                  </a:lnTo>
                  <a:close/>
                </a:path>
                <a:path w="746759" h="244475">
                  <a:moveTo>
                    <a:pt x="557847" y="0"/>
                  </a:moveTo>
                  <a:lnTo>
                    <a:pt x="388404" y="0"/>
                  </a:lnTo>
                  <a:lnTo>
                    <a:pt x="388404" y="49530"/>
                  </a:lnTo>
                  <a:lnTo>
                    <a:pt x="447636" y="49530"/>
                  </a:lnTo>
                  <a:lnTo>
                    <a:pt x="447636" y="243840"/>
                  </a:lnTo>
                  <a:lnTo>
                    <a:pt x="498614" y="243840"/>
                  </a:lnTo>
                  <a:lnTo>
                    <a:pt x="498614" y="49530"/>
                  </a:lnTo>
                  <a:lnTo>
                    <a:pt x="557847" y="49530"/>
                  </a:lnTo>
                  <a:lnTo>
                    <a:pt x="557847" y="0"/>
                  </a:lnTo>
                  <a:close/>
                </a:path>
                <a:path w="746759" h="244475">
                  <a:moveTo>
                    <a:pt x="746163" y="609"/>
                  </a:moveTo>
                  <a:lnTo>
                    <a:pt x="591947" y="609"/>
                  </a:lnTo>
                  <a:lnTo>
                    <a:pt x="591947" y="50139"/>
                  </a:lnTo>
                  <a:lnTo>
                    <a:pt x="591947" y="97129"/>
                  </a:lnTo>
                  <a:lnTo>
                    <a:pt x="591947" y="146659"/>
                  </a:lnTo>
                  <a:lnTo>
                    <a:pt x="591947" y="194919"/>
                  </a:lnTo>
                  <a:lnTo>
                    <a:pt x="591947" y="244449"/>
                  </a:lnTo>
                  <a:lnTo>
                    <a:pt x="746163" y="244449"/>
                  </a:lnTo>
                  <a:lnTo>
                    <a:pt x="746163" y="194919"/>
                  </a:lnTo>
                  <a:lnTo>
                    <a:pt x="642912" y="194919"/>
                  </a:lnTo>
                  <a:lnTo>
                    <a:pt x="642912" y="146659"/>
                  </a:lnTo>
                  <a:lnTo>
                    <a:pt x="723684" y="146659"/>
                  </a:lnTo>
                  <a:lnTo>
                    <a:pt x="723684" y="97129"/>
                  </a:lnTo>
                  <a:lnTo>
                    <a:pt x="642912" y="97129"/>
                  </a:lnTo>
                  <a:lnTo>
                    <a:pt x="642912" y="50139"/>
                  </a:lnTo>
                  <a:lnTo>
                    <a:pt x="746163" y="50139"/>
                  </a:lnTo>
                  <a:lnTo>
                    <a:pt x="746163" y="609"/>
                  </a:lnTo>
                  <a:close/>
                </a:path>
              </a:pathLst>
            </a:custGeom>
            <a:solidFill>
              <a:srgbClr val="3179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7003896" y="10325702"/>
              <a:ext cx="150538" cy="20466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214014" y="10325702"/>
              <a:ext cx="169699" cy="199593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7444141" y="10325702"/>
              <a:ext cx="24130" cy="200025"/>
            </a:xfrm>
            <a:custGeom>
              <a:avLst/>
              <a:gdLst/>
              <a:ahLst/>
              <a:cxnLst/>
              <a:rect l="l" t="t" r="r" b="b"/>
              <a:pathLst>
                <a:path w="24130" h="200025">
                  <a:moveTo>
                    <a:pt x="23671" y="0"/>
                  </a:moveTo>
                  <a:lnTo>
                    <a:pt x="0" y="0"/>
                  </a:lnTo>
                  <a:lnTo>
                    <a:pt x="0" y="199593"/>
                  </a:lnTo>
                  <a:lnTo>
                    <a:pt x="23671" y="199593"/>
                  </a:lnTo>
                  <a:lnTo>
                    <a:pt x="23671" y="0"/>
                  </a:lnTo>
                  <a:close/>
                </a:path>
              </a:pathLst>
            </a:custGeom>
            <a:solidFill>
              <a:srgbClr val="3179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500891" y="10325702"/>
              <a:ext cx="177322" cy="199593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7711281" y="10325713"/>
              <a:ext cx="130810" cy="199390"/>
            </a:xfrm>
            <a:custGeom>
              <a:avLst/>
              <a:gdLst/>
              <a:ahLst/>
              <a:cxnLst/>
              <a:rect l="l" t="t" r="r" b="b"/>
              <a:pathLst>
                <a:path w="130809" h="199390">
                  <a:moveTo>
                    <a:pt x="130517" y="177800"/>
                  </a:moveTo>
                  <a:lnTo>
                    <a:pt x="23685" y="177800"/>
                  </a:lnTo>
                  <a:lnTo>
                    <a:pt x="23685" y="106680"/>
                  </a:lnTo>
                  <a:lnTo>
                    <a:pt x="118681" y="106680"/>
                  </a:lnTo>
                  <a:lnTo>
                    <a:pt x="118681" y="85090"/>
                  </a:lnTo>
                  <a:lnTo>
                    <a:pt x="23685" y="85090"/>
                  </a:lnTo>
                  <a:lnTo>
                    <a:pt x="23685" y="21590"/>
                  </a:lnTo>
                  <a:lnTo>
                    <a:pt x="125450" y="21590"/>
                  </a:lnTo>
                  <a:lnTo>
                    <a:pt x="125450" y="0"/>
                  </a:lnTo>
                  <a:lnTo>
                    <a:pt x="0" y="0"/>
                  </a:lnTo>
                  <a:lnTo>
                    <a:pt x="0" y="21590"/>
                  </a:lnTo>
                  <a:lnTo>
                    <a:pt x="0" y="85090"/>
                  </a:lnTo>
                  <a:lnTo>
                    <a:pt x="0" y="106680"/>
                  </a:lnTo>
                  <a:lnTo>
                    <a:pt x="0" y="177800"/>
                  </a:lnTo>
                  <a:lnTo>
                    <a:pt x="0" y="199390"/>
                  </a:lnTo>
                  <a:lnTo>
                    <a:pt x="130517" y="199390"/>
                  </a:lnTo>
                  <a:lnTo>
                    <a:pt x="130517" y="177800"/>
                  </a:lnTo>
                  <a:close/>
                </a:path>
              </a:pathLst>
            </a:custGeom>
            <a:solidFill>
              <a:srgbClr val="3179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7889253" y="10325702"/>
              <a:ext cx="137290" cy="199593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8058207" y="10320624"/>
              <a:ext cx="131650" cy="209739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18239855" y="10325713"/>
              <a:ext cx="218440" cy="200025"/>
            </a:xfrm>
            <a:custGeom>
              <a:avLst/>
              <a:gdLst/>
              <a:ahLst/>
              <a:cxnLst/>
              <a:rect l="l" t="t" r="r" b="b"/>
              <a:pathLst>
                <a:path w="218440" h="200025">
                  <a:moveTo>
                    <a:pt x="23672" y="0"/>
                  </a:moveTo>
                  <a:lnTo>
                    <a:pt x="0" y="0"/>
                  </a:lnTo>
                  <a:lnTo>
                    <a:pt x="0" y="199593"/>
                  </a:lnTo>
                  <a:lnTo>
                    <a:pt x="23672" y="199593"/>
                  </a:lnTo>
                  <a:lnTo>
                    <a:pt x="23672" y="0"/>
                  </a:lnTo>
                  <a:close/>
                </a:path>
                <a:path w="218440" h="200025">
                  <a:moveTo>
                    <a:pt x="217995" y="393"/>
                  </a:moveTo>
                  <a:lnTo>
                    <a:pt x="62382" y="393"/>
                  </a:lnTo>
                  <a:lnTo>
                    <a:pt x="62382" y="21983"/>
                  </a:lnTo>
                  <a:lnTo>
                    <a:pt x="128346" y="21983"/>
                  </a:lnTo>
                  <a:lnTo>
                    <a:pt x="128346" y="199783"/>
                  </a:lnTo>
                  <a:lnTo>
                    <a:pt x="152019" y="199783"/>
                  </a:lnTo>
                  <a:lnTo>
                    <a:pt x="152019" y="21983"/>
                  </a:lnTo>
                  <a:lnTo>
                    <a:pt x="217995" y="21983"/>
                  </a:lnTo>
                  <a:lnTo>
                    <a:pt x="217995" y="393"/>
                  </a:lnTo>
                  <a:close/>
                </a:path>
              </a:pathLst>
            </a:custGeom>
            <a:solidFill>
              <a:srgbClr val="3179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8481761" y="10325702"/>
              <a:ext cx="172526" cy="199593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6055912" y="9651864"/>
              <a:ext cx="995680" cy="1200785"/>
            </a:xfrm>
            <a:custGeom>
              <a:avLst/>
              <a:gdLst/>
              <a:ahLst/>
              <a:cxnLst/>
              <a:rect l="l" t="t" r="r" b="b"/>
              <a:pathLst>
                <a:path w="995680" h="1200784">
                  <a:moveTo>
                    <a:pt x="277406" y="1036193"/>
                  </a:moveTo>
                  <a:lnTo>
                    <a:pt x="0" y="1063371"/>
                  </a:lnTo>
                  <a:lnTo>
                    <a:pt x="88366" y="1088605"/>
                  </a:lnTo>
                  <a:lnTo>
                    <a:pt x="277355" y="1057795"/>
                  </a:lnTo>
                  <a:lnTo>
                    <a:pt x="277406" y="1036193"/>
                  </a:lnTo>
                  <a:close/>
                </a:path>
                <a:path w="995680" h="1200784">
                  <a:moveTo>
                    <a:pt x="547166" y="62674"/>
                  </a:moveTo>
                  <a:lnTo>
                    <a:pt x="503224" y="54660"/>
                  </a:lnTo>
                  <a:lnTo>
                    <a:pt x="503224" y="161620"/>
                  </a:lnTo>
                  <a:lnTo>
                    <a:pt x="535520" y="165176"/>
                  </a:lnTo>
                  <a:lnTo>
                    <a:pt x="535520" y="69456"/>
                  </a:lnTo>
                  <a:lnTo>
                    <a:pt x="547166" y="62674"/>
                  </a:lnTo>
                  <a:close/>
                </a:path>
                <a:path w="995680" h="1200784">
                  <a:moveTo>
                    <a:pt x="573328" y="73279"/>
                  </a:moveTo>
                  <a:lnTo>
                    <a:pt x="548093" y="63004"/>
                  </a:lnTo>
                  <a:lnTo>
                    <a:pt x="547928" y="166738"/>
                  </a:lnTo>
                  <a:lnTo>
                    <a:pt x="573024" y="174853"/>
                  </a:lnTo>
                  <a:lnTo>
                    <a:pt x="573328" y="73279"/>
                  </a:lnTo>
                  <a:close/>
                </a:path>
                <a:path w="995680" h="1200784">
                  <a:moveTo>
                    <a:pt x="593166" y="568312"/>
                  </a:moveTo>
                  <a:lnTo>
                    <a:pt x="592861" y="559752"/>
                  </a:lnTo>
                  <a:lnTo>
                    <a:pt x="525665" y="545604"/>
                  </a:lnTo>
                  <a:lnTo>
                    <a:pt x="524421" y="272630"/>
                  </a:lnTo>
                  <a:lnTo>
                    <a:pt x="577900" y="283705"/>
                  </a:lnTo>
                  <a:lnTo>
                    <a:pt x="578205" y="275158"/>
                  </a:lnTo>
                  <a:lnTo>
                    <a:pt x="515721" y="261924"/>
                  </a:lnTo>
                  <a:lnTo>
                    <a:pt x="515899" y="270878"/>
                  </a:lnTo>
                  <a:lnTo>
                    <a:pt x="517232" y="552450"/>
                  </a:lnTo>
                  <a:lnTo>
                    <a:pt x="593166" y="568312"/>
                  </a:lnTo>
                  <a:close/>
                </a:path>
                <a:path w="995680" h="1200784">
                  <a:moveTo>
                    <a:pt x="640156" y="73837"/>
                  </a:moveTo>
                  <a:lnTo>
                    <a:pt x="614324" y="36576"/>
                  </a:lnTo>
                  <a:lnTo>
                    <a:pt x="571373" y="14871"/>
                  </a:lnTo>
                  <a:lnTo>
                    <a:pt x="515061" y="1828"/>
                  </a:lnTo>
                  <a:lnTo>
                    <a:pt x="486105" y="0"/>
                  </a:lnTo>
                  <a:lnTo>
                    <a:pt x="469747" y="901"/>
                  </a:lnTo>
                  <a:lnTo>
                    <a:pt x="469747" y="55499"/>
                  </a:lnTo>
                  <a:lnTo>
                    <a:pt x="469747" y="162318"/>
                  </a:lnTo>
                  <a:lnTo>
                    <a:pt x="469455" y="162331"/>
                  </a:lnTo>
                  <a:lnTo>
                    <a:pt x="437451" y="165862"/>
                  </a:lnTo>
                  <a:lnTo>
                    <a:pt x="437451" y="70294"/>
                  </a:lnTo>
                  <a:lnTo>
                    <a:pt x="424522" y="63677"/>
                  </a:lnTo>
                  <a:lnTo>
                    <a:pt x="424878" y="119811"/>
                  </a:lnTo>
                  <a:lnTo>
                    <a:pt x="425030" y="167220"/>
                  </a:lnTo>
                  <a:lnTo>
                    <a:pt x="424408" y="167284"/>
                  </a:lnTo>
                  <a:lnTo>
                    <a:pt x="399300" y="175412"/>
                  </a:lnTo>
                  <a:lnTo>
                    <a:pt x="399300" y="74231"/>
                  </a:lnTo>
                  <a:lnTo>
                    <a:pt x="412343" y="69100"/>
                  </a:lnTo>
                  <a:lnTo>
                    <a:pt x="415251" y="67945"/>
                  </a:lnTo>
                  <a:lnTo>
                    <a:pt x="415213" y="67792"/>
                  </a:lnTo>
                  <a:lnTo>
                    <a:pt x="424522" y="63677"/>
                  </a:lnTo>
                  <a:lnTo>
                    <a:pt x="469747" y="55499"/>
                  </a:lnTo>
                  <a:lnTo>
                    <a:pt x="469747" y="901"/>
                  </a:lnTo>
                  <a:lnTo>
                    <a:pt x="431126" y="6057"/>
                  </a:lnTo>
                  <a:lnTo>
                    <a:pt x="382016" y="23469"/>
                  </a:lnTo>
                  <a:lnTo>
                    <a:pt x="344385" y="53162"/>
                  </a:lnTo>
                  <a:lnTo>
                    <a:pt x="336575" y="86753"/>
                  </a:lnTo>
                  <a:lnTo>
                    <a:pt x="381482" y="99860"/>
                  </a:lnTo>
                  <a:lnTo>
                    <a:pt x="382193" y="189725"/>
                  </a:lnTo>
                  <a:lnTo>
                    <a:pt x="379006" y="192481"/>
                  </a:lnTo>
                  <a:lnTo>
                    <a:pt x="379031" y="204571"/>
                  </a:lnTo>
                  <a:lnTo>
                    <a:pt x="352044" y="212051"/>
                  </a:lnTo>
                  <a:lnTo>
                    <a:pt x="343433" y="650760"/>
                  </a:lnTo>
                  <a:lnTo>
                    <a:pt x="486397" y="619061"/>
                  </a:lnTo>
                  <a:lnTo>
                    <a:pt x="486397" y="190995"/>
                  </a:lnTo>
                  <a:lnTo>
                    <a:pt x="618921" y="221411"/>
                  </a:lnTo>
                  <a:lnTo>
                    <a:pt x="618731" y="207975"/>
                  </a:lnTo>
                  <a:lnTo>
                    <a:pt x="544944" y="190995"/>
                  </a:lnTo>
                  <a:lnTo>
                    <a:pt x="486397" y="177520"/>
                  </a:lnTo>
                  <a:lnTo>
                    <a:pt x="486397" y="175412"/>
                  </a:lnTo>
                  <a:lnTo>
                    <a:pt x="486397" y="165862"/>
                  </a:lnTo>
                  <a:lnTo>
                    <a:pt x="486397" y="55499"/>
                  </a:lnTo>
                  <a:lnTo>
                    <a:pt x="486397" y="7023"/>
                  </a:lnTo>
                  <a:lnTo>
                    <a:pt x="514197" y="8610"/>
                  </a:lnTo>
                  <a:lnTo>
                    <a:pt x="566724" y="20599"/>
                  </a:lnTo>
                  <a:lnTo>
                    <a:pt x="608825" y="42075"/>
                  </a:lnTo>
                  <a:lnTo>
                    <a:pt x="634669" y="79336"/>
                  </a:lnTo>
                  <a:lnTo>
                    <a:pt x="636041" y="79362"/>
                  </a:lnTo>
                  <a:lnTo>
                    <a:pt x="640156" y="73837"/>
                  </a:lnTo>
                  <a:close/>
                </a:path>
                <a:path w="995680" h="1200784">
                  <a:moveTo>
                    <a:pt x="682028" y="678027"/>
                  </a:moveTo>
                  <a:lnTo>
                    <a:pt x="486397" y="638048"/>
                  </a:lnTo>
                  <a:lnTo>
                    <a:pt x="292239" y="679157"/>
                  </a:lnTo>
                  <a:lnTo>
                    <a:pt x="292430" y="697776"/>
                  </a:lnTo>
                  <a:lnTo>
                    <a:pt x="306171" y="695439"/>
                  </a:lnTo>
                  <a:lnTo>
                    <a:pt x="307314" y="799998"/>
                  </a:lnTo>
                  <a:lnTo>
                    <a:pt x="486397" y="781507"/>
                  </a:lnTo>
                  <a:lnTo>
                    <a:pt x="486397" y="658545"/>
                  </a:lnTo>
                  <a:lnTo>
                    <a:pt x="681926" y="697776"/>
                  </a:lnTo>
                  <a:lnTo>
                    <a:pt x="682028" y="678027"/>
                  </a:lnTo>
                  <a:close/>
                </a:path>
                <a:path w="995680" h="1200784">
                  <a:moveTo>
                    <a:pt x="773125" y="1123327"/>
                  </a:moveTo>
                  <a:lnTo>
                    <a:pt x="546023" y="1066050"/>
                  </a:lnTo>
                  <a:lnTo>
                    <a:pt x="499783" y="1074864"/>
                  </a:lnTo>
                  <a:lnTo>
                    <a:pt x="486702" y="1077341"/>
                  </a:lnTo>
                  <a:lnTo>
                    <a:pt x="424586" y="1066812"/>
                  </a:lnTo>
                  <a:lnTo>
                    <a:pt x="208711" y="1121105"/>
                  </a:lnTo>
                  <a:lnTo>
                    <a:pt x="486397" y="1200708"/>
                  </a:lnTo>
                  <a:lnTo>
                    <a:pt x="773125" y="1123327"/>
                  </a:lnTo>
                  <a:close/>
                </a:path>
                <a:path w="995680" h="1200784">
                  <a:moveTo>
                    <a:pt x="995565" y="1062393"/>
                  </a:moveTo>
                  <a:lnTo>
                    <a:pt x="694613" y="1035316"/>
                  </a:lnTo>
                  <a:lnTo>
                    <a:pt x="694639" y="1055293"/>
                  </a:lnTo>
                  <a:lnTo>
                    <a:pt x="904163" y="1086942"/>
                  </a:lnTo>
                  <a:lnTo>
                    <a:pt x="995565" y="1062393"/>
                  </a:lnTo>
                  <a:close/>
                </a:path>
              </a:pathLst>
            </a:custGeom>
            <a:solidFill>
              <a:srgbClr val="3179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5" name="object 2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6605287" y="10555284"/>
              <a:ext cx="89523" cy="143448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6324229" y="10452304"/>
              <a:ext cx="436245" cy="276860"/>
            </a:xfrm>
            <a:custGeom>
              <a:avLst/>
              <a:gdLst/>
              <a:ahLst/>
              <a:cxnLst/>
              <a:rect l="l" t="t" r="r" b="b"/>
              <a:pathLst>
                <a:path w="436244" h="276859">
                  <a:moveTo>
                    <a:pt x="218084" y="92865"/>
                  </a:moveTo>
                  <a:lnTo>
                    <a:pt x="107293" y="92865"/>
                  </a:lnTo>
                  <a:lnTo>
                    <a:pt x="129583" y="97911"/>
                  </a:lnTo>
                  <a:lnTo>
                    <a:pt x="143737" y="110839"/>
                  </a:lnTo>
                  <a:lnTo>
                    <a:pt x="151591" y="128332"/>
                  </a:lnTo>
                  <a:lnTo>
                    <a:pt x="154980" y="147072"/>
                  </a:lnTo>
                  <a:lnTo>
                    <a:pt x="156193" y="257350"/>
                  </a:lnTo>
                  <a:lnTo>
                    <a:pt x="156278" y="266365"/>
                  </a:lnTo>
                  <a:lnTo>
                    <a:pt x="218084" y="276846"/>
                  </a:lnTo>
                  <a:lnTo>
                    <a:pt x="218084" y="92865"/>
                  </a:lnTo>
                  <a:close/>
                </a:path>
                <a:path w="436244" h="276859">
                  <a:moveTo>
                    <a:pt x="218084" y="0"/>
                  </a:moveTo>
                  <a:lnTo>
                    <a:pt x="0" y="20700"/>
                  </a:lnTo>
                  <a:lnTo>
                    <a:pt x="17098" y="45840"/>
                  </a:lnTo>
                  <a:lnTo>
                    <a:pt x="17098" y="205509"/>
                  </a:lnTo>
                  <a:lnTo>
                    <a:pt x="9161" y="210493"/>
                  </a:lnTo>
                  <a:lnTo>
                    <a:pt x="9046" y="257350"/>
                  </a:lnTo>
                  <a:lnTo>
                    <a:pt x="60939" y="248889"/>
                  </a:lnTo>
                  <a:lnTo>
                    <a:pt x="60458" y="154506"/>
                  </a:lnTo>
                  <a:lnTo>
                    <a:pt x="63110" y="134299"/>
                  </a:lnTo>
                  <a:lnTo>
                    <a:pt x="71432" y="114285"/>
                  </a:lnTo>
                  <a:lnTo>
                    <a:pt x="85977" y="98971"/>
                  </a:lnTo>
                  <a:lnTo>
                    <a:pt x="107293" y="92865"/>
                  </a:lnTo>
                  <a:lnTo>
                    <a:pt x="218084" y="92865"/>
                  </a:lnTo>
                  <a:lnTo>
                    <a:pt x="218084" y="17664"/>
                  </a:lnTo>
                  <a:lnTo>
                    <a:pt x="406904" y="17664"/>
                  </a:lnTo>
                  <a:lnTo>
                    <a:pt x="218084" y="0"/>
                  </a:lnTo>
                  <a:close/>
                </a:path>
                <a:path w="436244" h="276859">
                  <a:moveTo>
                    <a:pt x="406904" y="17664"/>
                  </a:moveTo>
                  <a:lnTo>
                    <a:pt x="218084" y="17664"/>
                  </a:lnTo>
                  <a:lnTo>
                    <a:pt x="424515" y="36071"/>
                  </a:lnTo>
                  <a:lnTo>
                    <a:pt x="436117" y="20397"/>
                  </a:lnTo>
                  <a:lnTo>
                    <a:pt x="406904" y="17664"/>
                  </a:lnTo>
                  <a:close/>
                </a:path>
              </a:pathLst>
            </a:custGeom>
            <a:solidFill>
              <a:srgbClr val="31795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6" y="0"/>
            <a:ext cx="20104735" cy="11308715"/>
          </a:xfrm>
          <a:custGeom>
            <a:avLst/>
            <a:gdLst/>
            <a:ahLst/>
            <a:cxnLst/>
            <a:rect l="l" t="t" r="r" b="b"/>
            <a:pathLst>
              <a:path w="20104735" h="11308715">
                <a:moveTo>
                  <a:pt x="20104162" y="0"/>
                </a:moveTo>
                <a:lnTo>
                  <a:pt x="0" y="0"/>
                </a:lnTo>
                <a:lnTo>
                  <a:pt x="0" y="11308414"/>
                </a:lnTo>
                <a:lnTo>
                  <a:pt x="20104162" y="11308414"/>
                </a:lnTo>
                <a:lnTo>
                  <a:pt x="20104162" y="0"/>
                </a:lnTo>
                <a:close/>
              </a:path>
            </a:pathLst>
          </a:custGeom>
          <a:solidFill>
            <a:srgbClr val="31795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6" y="0"/>
            <a:ext cx="20103943" cy="1130825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14401" y="463459"/>
            <a:ext cx="18480504" cy="149271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20"/>
              </a:spcBef>
            </a:pPr>
            <a:r>
              <a:rPr lang="en-US" sz="9600" spc="10" dirty="0">
                <a:latin typeface="TradeGothic" panose="02000806040000020004"/>
              </a:rPr>
              <a:t>Critical and Outstanding Issues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0" y="9050020"/>
            <a:ext cx="20104100" cy="2259330"/>
            <a:chOff x="156" y="9048984"/>
            <a:chExt cx="20104100" cy="2259330"/>
          </a:xfrm>
        </p:grpSpPr>
        <p:sp>
          <p:nvSpPr>
            <p:cNvPr id="8" name="object 8"/>
            <p:cNvSpPr/>
            <p:nvPr/>
          </p:nvSpPr>
          <p:spPr>
            <a:xfrm>
              <a:off x="156" y="9048984"/>
              <a:ext cx="20104100" cy="2259330"/>
            </a:xfrm>
            <a:custGeom>
              <a:avLst/>
              <a:gdLst/>
              <a:ahLst/>
              <a:cxnLst/>
              <a:rect l="l" t="t" r="r" b="b"/>
              <a:pathLst>
                <a:path w="20104100" h="2259329">
                  <a:moveTo>
                    <a:pt x="20103942" y="0"/>
                  </a:moveTo>
                  <a:lnTo>
                    <a:pt x="0" y="1277638"/>
                  </a:lnTo>
                  <a:lnTo>
                    <a:pt x="0" y="2259273"/>
                  </a:lnTo>
                  <a:lnTo>
                    <a:pt x="20103942" y="2259273"/>
                  </a:lnTo>
                  <a:lnTo>
                    <a:pt x="20103942" y="0"/>
                  </a:lnTo>
                  <a:close/>
                </a:path>
              </a:pathLst>
            </a:custGeom>
            <a:solidFill>
              <a:srgbClr val="317957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18860" y="9978010"/>
              <a:ext cx="163688" cy="24410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987268" y="9978010"/>
              <a:ext cx="218253" cy="24410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235489" y="9974063"/>
              <a:ext cx="251287" cy="25199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723018" y="9974063"/>
              <a:ext cx="420086" cy="25199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8168672" y="9978279"/>
              <a:ext cx="163195" cy="243840"/>
            </a:xfrm>
            <a:custGeom>
              <a:avLst/>
              <a:gdLst/>
              <a:ahLst/>
              <a:cxnLst/>
              <a:rect l="l" t="t" r="r" b="b"/>
              <a:pathLst>
                <a:path w="163194" h="243840">
                  <a:moveTo>
                    <a:pt x="163118" y="194310"/>
                  </a:moveTo>
                  <a:lnTo>
                    <a:pt x="50965" y="194310"/>
                  </a:lnTo>
                  <a:lnTo>
                    <a:pt x="50965" y="0"/>
                  </a:lnTo>
                  <a:lnTo>
                    <a:pt x="0" y="0"/>
                  </a:lnTo>
                  <a:lnTo>
                    <a:pt x="0" y="194310"/>
                  </a:lnTo>
                  <a:lnTo>
                    <a:pt x="0" y="243840"/>
                  </a:lnTo>
                  <a:lnTo>
                    <a:pt x="163118" y="243840"/>
                  </a:lnTo>
                  <a:lnTo>
                    <a:pt x="163118" y="1943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356383" y="9978010"/>
              <a:ext cx="176976" cy="24410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636936" y="9974063"/>
              <a:ext cx="149324" cy="251999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8806008" y="9977670"/>
              <a:ext cx="746760" cy="244475"/>
            </a:xfrm>
            <a:custGeom>
              <a:avLst/>
              <a:gdLst/>
              <a:ahLst/>
              <a:cxnLst/>
              <a:rect l="l" t="t" r="r" b="b"/>
              <a:pathLst>
                <a:path w="746759" h="244475">
                  <a:moveTo>
                    <a:pt x="169430" y="0"/>
                  </a:moveTo>
                  <a:lnTo>
                    <a:pt x="0" y="0"/>
                  </a:lnTo>
                  <a:lnTo>
                    <a:pt x="0" y="49530"/>
                  </a:lnTo>
                  <a:lnTo>
                    <a:pt x="59220" y="49530"/>
                  </a:lnTo>
                  <a:lnTo>
                    <a:pt x="59220" y="243840"/>
                  </a:lnTo>
                  <a:lnTo>
                    <a:pt x="110197" y="243840"/>
                  </a:lnTo>
                  <a:lnTo>
                    <a:pt x="110197" y="49530"/>
                  </a:lnTo>
                  <a:lnTo>
                    <a:pt x="169430" y="49530"/>
                  </a:lnTo>
                  <a:lnTo>
                    <a:pt x="169430" y="0"/>
                  </a:lnTo>
                  <a:close/>
                </a:path>
                <a:path w="746759" h="244475">
                  <a:moveTo>
                    <a:pt x="397738" y="244449"/>
                  </a:moveTo>
                  <a:lnTo>
                    <a:pt x="378447" y="192405"/>
                  </a:lnTo>
                  <a:lnTo>
                    <a:pt x="360222" y="143217"/>
                  </a:lnTo>
                  <a:lnTo>
                    <a:pt x="332016" y="67119"/>
                  </a:lnTo>
                  <a:lnTo>
                    <a:pt x="307263" y="342"/>
                  </a:lnTo>
                  <a:lnTo>
                    <a:pt x="305841" y="342"/>
                  </a:lnTo>
                  <a:lnTo>
                    <a:pt x="305841" y="143217"/>
                  </a:lnTo>
                  <a:lnTo>
                    <a:pt x="251993" y="143217"/>
                  </a:lnTo>
                  <a:lnTo>
                    <a:pt x="278917" y="67119"/>
                  </a:lnTo>
                  <a:lnTo>
                    <a:pt x="305841" y="143217"/>
                  </a:lnTo>
                  <a:lnTo>
                    <a:pt x="305841" y="342"/>
                  </a:lnTo>
                  <a:lnTo>
                    <a:pt x="250202" y="342"/>
                  </a:lnTo>
                  <a:lnTo>
                    <a:pt x="159740" y="244449"/>
                  </a:lnTo>
                  <a:lnTo>
                    <a:pt x="216814" y="244449"/>
                  </a:lnTo>
                  <a:lnTo>
                    <a:pt x="235127" y="192405"/>
                  </a:lnTo>
                  <a:lnTo>
                    <a:pt x="322351" y="192405"/>
                  </a:lnTo>
                  <a:lnTo>
                    <a:pt x="340664" y="244449"/>
                  </a:lnTo>
                  <a:lnTo>
                    <a:pt x="397738" y="244449"/>
                  </a:lnTo>
                  <a:close/>
                </a:path>
                <a:path w="746759" h="244475">
                  <a:moveTo>
                    <a:pt x="557847" y="0"/>
                  </a:moveTo>
                  <a:lnTo>
                    <a:pt x="388404" y="0"/>
                  </a:lnTo>
                  <a:lnTo>
                    <a:pt x="388404" y="49530"/>
                  </a:lnTo>
                  <a:lnTo>
                    <a:pt x="447636" y="49530"/>
                  </a:lnTo>
                  <a:lnTo>
                    <a:pt x="447636" y="243840"/>
                  </a:lnTo>
                  <a:lnTo>
                    <a:pt x="498614" y="243840"/>
                  </a:lnTo>
                  <a:lnTo>
                    <a:pt x="498614" y="49530"/>
                  </a:lnTo>
                  <a:lnTo>
                    <a:pt x="557847" y="49530"/>
                  </a:lnTo>
                  <a:lnTo>
                    <a:pt x="557847" y="0"/>
                  </a:lnTo>
                  <a:close/>
                </a:path>
                <a:path w="746759" h="244475">
                  <a:moveTo>
                    <a:pt x="746163" y="609"/>
                  </a:moveTo>
                  <a:lnTo>
                    <a:pt x="591947" y="609"/>
                  </a:lnTo>
                  <a:lnTo>
                    <a:pt x="591947" y="50139"/>
                  </a:lnTo>
                  <a:lnTo>
                    <a:pt x="591947" y="97129"/>
                  </a:lnTo>
                  <a:lnTo>
                    <a:pt x="591947" y="146659"/>
                  </a:lnTo>
                  <a:lnTo>
                    <a:pt x="591947" y="194919"/>
                  </a:lnTo>
                  <a:lnTo>
                    <a:pt x="591947" y="244449"/>
                  </a:lnTo>
                  <a:lnTo>
                    <a:pt x="746163" y="244449"/>
                  </a:lnTo>
                  <a:lnTo>
                    <a:pt x="746163" y="194919"/>
                  </a:lnTo>
                  <a:lnTo>
                    <a:pt x="642912" y="194919"/>
                  </a:lnTo>
                  <a:lnTo>
                    <a:pt x="642912" y="146659"/>
                  </a:lnTo>
                  <a:lnTo>
                    <a:pt x="723684" y="146659"/>
                  </a:lnTo>
                  <a:lnTo>
                    <a:pt x="723684" y="97129"/>
                  </a:lnTo>
                  <a:lnTo>
                    <a:pt x="642912" y="97129"/>
                  </a:lnTo>
                  <a:lnTo>
                    <a:pt x="642912" y="50139"/>
                  </a:lnTo>
                  <a:lnTo>
                    <a:pt x="746163" y="50139"/>
                  </a:lnTo>
                  <a:lnTo>
                    <a:pt x="746163" y="6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003896" y="10325702"/>
              <a:ext cx="150538" cy="20466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214014" y="10325702"/>
              <a:ext cx="169699" cy="199593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7444141" y="10325702"/>
              <a:ext cx="24130" cy="200025"/>
            </a:xfrm>
            <a:custGeom>
              <a:avLst/>
              <a:gdLst/>
              <a:ahLst/>
              <a:cxnLst/>
              <a:rect l="l" t="t" r="r" b="b"/>
              <a:pathLst>
                <a:path w="24130" h="200025">
                  <a:moveTo>
                    <a:pt x="23671" y="0"/>
                  </a:moveTo>
                  <a:lnTo>
                    <a:pt x="0" y="0"/>
                  </a:lnTo>
                  <a:lnTo>
                    <a:pt x="0" y="199593"/>
                  </a:lnTo>
                  <a:lnTo>
                    <a:pt x="23671" y="199593"/>
                  </a:lnTo>
                  <a:lnTo>
                    <a:pt x="2367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7500891" y="10325702"/>
              <a:ext cx="177322" cy="199593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7711281" y="10325713"/>
              <a:ext cx="130810" cy="199390"/>
            </a:xfrm>
            <a:custGeom>
              <a:avLst/>
              <a:gdLst/>
              <a:ahLst/>
              <a:cxnLst/>
              <a:rect l="l" t="t" r="r" b="b"/>
              <a:pathLst>
                <a:path w="130809" h="199390">
                  <a:moveTo>
                    <a:pt x="130517" y="177800"/>
                  </a:moveTo>
                  <a:lnTo>
                    <a:pt x="23685" y="177800"/>
                  </a:lnTo>
                  <a:lnTo>
                    <a:pt x="23685" y="106680"/>
                  </a:lnTo>
                  <a:lnTo>
                    <a:pt x="118681" y="106680"/>
                  </a:lnTo>
                  <a:lnTo>
                    <a:pt x="118681" y="85090"/>
                  </a:lnTo>
                  <a:lnTo>
                    <a:pt x="23685" y="85090"/>
                  </a:lnTo>
                  <a:lnTo>
                    <a:pt x="23685" y="21590"/>
                  </a:lnTo>
                  <a:lnTo>
                    <a:pt x="125450" y="21590"/>
                  </a:lnTo>
                  <a:lnTo>
                    <a:pt x="125450" y="0"/>
                  </a:lnTo>
                  <a:lnTo>
                    <a:pt x="0" y="0"/>
                  </a:lnTo>
                  <a:lnTo>
                    <a:pt x="0" y="21590"/>
                  </a:lnTo>
                  <a:lnTo>
                    <a:pt x="0" y="85090"/>
                  </a:lnTo>
                  <a:lnTo>
                    <a:pt x="0" y="106680"/>
                  </a:lnTo>
                  <a:lnTo>
                    <a:pt x="0" y="177800"/>
                  </a:lnTo>
                  <a:lnTo>
                    <a:pt x="0" y="199390"/>
                  </a:lnTo>
                  <a:lnTo>
                    <a:pt x="130517" y="199390"/>
                  </a:lnTo>
                  <a:lnTo>
                    <a:pt x="130517" y="1778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7889253" y="10325702"/>
              <a:ext cx="137290" cy="19959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8058207" y="10320624"/>
              <a:ext cx="131650" cy="209739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8239855" y="10325713"/>
              <a:ext cx="218440" cy="200025"/>
            </a:xfrm>
            <a:custGeom>
              <a:avLst/>
              <a:gdLst/>
              <a:ahLst/>
              <a:cxnLst/>
              <a:rect l="l" t="t" r="r" b="b"/>
              <a:pathLst>
                <a:path w="218440" h="200025">
                  <a:moveTo>
                    <a:pt x="23672" y="0"/>
                  </a:moveTo>
                  <a:lnTo>
                    <a:pt x="0" y="0"/>
                  </a:lnTo>
                  <a:lnTo>
                    <a:pt x="0" y="199593"/>
                  </a:lnTo>
                  <a:lnTo>
                    <a:pt x="23672" y="199593"/>
                  </a:lnTo>
                  <a:lnTo>
                    <a:pt x="23672" y="0"/>
                  </a:lnTo>
                  <a:close/>
                </a:path>
                <a:path w="218440" h="200025">
                  <a:moveTo>
                    <a:pt x="217995" y="393"/>
                  </a:moveTo>
                  <a:lnTo>
                    <a:pt x="62382" y="393"/>
                  </a:lnTo>
                  <a:lnTo>
                    <a:pt x="62382" y="21983"/>
                  </a:lnTo>
                  <a:lnTo>
                    <a:pt x="128346" y="21983"/>
                  </a:lnTo>
                  <a:lnTo>
                    <a:pt x="128346" y="199783"/>
                  </a:lnTo>
                  <a:lnTo>
                    <a:pt x="152019" y="199783"/>
                  </a:lnTo>
                  <a:lnTo>
                    <a:pt x="152019" y="21983"/>
                  </a:lnTo>
                  <a:lnTo>
                    <a:pt x="217995" y="21983"/>
                  </a:lnTo>
                  <a:lnTo>
                    <a:pt x="217995" y="3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5" name="object 2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8481761" y="10325702"/>
              <a:ext cx="172526" cy="199593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6055912" y="9651864"/>
              <a:ext cx="995680" cy="1200785"/>
            </a:xfrm>
            <a:custGeom>
              <a:avLst/>
              <a:gdLst/>
              <a:ahLst/>
              <a:cxnLst/>
              <a:rect l="l" t="t" r="r" b="b"/>
              <a:pathLst>
                <a:path w="995680" h="1200784">
                  <a:moveTo>
                    <a:pt x="277406" y="1036193"/>
                  </a:moveTo>
                  <a:lnTo>
                    <a:pt x="0" y="1063371"/>
                  </a:lnTo>
                  <a:lnTo>
                    <a:pt x="88366" y="1088605"/>
                  </a:lnTo>
                  <a:lnTo>
                    <a:pt x="277355" y="1057795"/>
                  </a:lnTo>
                  <a:lnTo>
                    <a:pt x="277406" y="1036193"/>
                  </a:lnTo>
                  <a:close/>
                </a:path>
                <a:path w="995680" h="1200784">
                  <a:moveTo>
                    <a:pt x="547166" y="62674"/>
                  </a:moveTo>
                  <a:lnTo>
                    <a:pt x="503224" y="54660"/>
                  </a:lnTo>
                  <a:lnTo>
                    <a:pt x="503224" y="161620"/>
                  </a:lnTo>
                  <a:lnTo>
                    <a:pt x="535520" y="165176"/>
                  </a:lnTo>
                  <a:lnTo>
                    <a:pt x="535520" y="69456"/>
                  </a:lnTo>
                  <a:lnTo>
                    <a:pt x="547166" y="62674"/>
                  </a:lnTo>
                  <a:close/>
                </a:path>
                <a:path w="995680" h="1200784">
                  <a:moveTo>
                    <a:pt x="573328" y="73279"/>
                  </a:moveTo>
                  <a:lnTo>
                    <a:pt x="548093" y="63004"/>
                  </a:lnTo>
                  <a:lnTo>
                    <a:pt x="547928" y="166738"/>
                  </a:lnTo>
                  <a:lnTo>
                    <a:pt x="573024" y="174853"/>
                  </a:lnTo>
                  <a:lnTo>
                    <a:pt x="573328" y="73279"/>
                  </a:lnTo>
                  <a:close/>
                </a:path>
                <a:path w="995680" h="1200784">
                  <a:moveTo>
                    <a:pt x="593166" y="568312"/>
                  </a:moveTo>
                  <a:lnTo>
                    <a:pt x="592861" y="559752"/>
                  </a:lnTo>
                  <a:lnTo>
                    <a:pt x="525665" y="545604"/>
                  </a:lnTo>
                  <a:lnTo>
                    <a:pt x="524421" y="272630"/>
                  </a:lnTo>
                  <a:lnTo>
                    <a:pt x="577900" y="283705"/>
                  </a:lnTo>
                  <a:lnTo>
                    <a:pt x="578205" y="275158"/>
                  </a:lnTo>
                  <a:lnTo>
                    <a:pt x="515721" y="261924"/>
                  </a:lnTo>
                  <a:lnTo>
                    <a:pt x="515899" y="270878"/>
                  </a:lnTo>
                  <a:lnTo>
                    <a:pt x="517232" y="552450"/>
                  </a:lnTo>
                  <a:lnTo>
                    <a:pt x="593166" y="568312"/>
                  </a:lnTo>
                  <a:close/>
                </a:path>
                <a:path w="995680" h="1200784">
                  <a:moveTo>
                    <a:pt x="640156" y="73837"/>
                  </a:moveTo>
                  <a:lnTo>
                    <a:pt x="614324" y="36576"/>
                  </a:lnTo>
                  <a:lnTo>
                    <a:pt x="571373" y="14871"/>
                  </a:lnTo>
                  <a:lnTo>
                    <a:pt x="515061" y="1828"/>
                  </a:lnTo>
                  <a:lnTo>
                    <a:pt x="486105" y="0"/>
                  </a:lnTo>
                  <a:lnTo>
                    <a:pt x="469747" y="901"/>
                  </a:lnTo>
                  <a:lnTo>
                    <a:pt x="469747" y="55499"/>
                  </a:lnTo>
                  <a:lnTo>
                    <a:pt x="469747" y="162318"/>
                  </a:lnTo>
                  <a:lnTo>
                    <a:pt x="469455" y="162331"/>
                  </a:lnTo>
                  <a:lnTo>
                    <a:pt x="437451" y="165862"/>
                  </a:lnTo>
                  <a:lnTo>
                    <a:pt x="437451" y="70294"/>
                  </a:lnTo>
                  <a:lnTo>
                    <a:pt x="424522" y="63677"/>
                  </a:lnTo>
                  <a:lnTo>
                    <a:pt x="424878" y="119811"/>
                  </a:lnTo>
                  <a:lnTo>
                    <a:pt x="425030" y="167220"/>
                  </a:lnTo>
                  <a:lnTo>
                    <a:pt x="424408" y="167284"/>
                  </a:lnTo>
                  <a:lnTo>
                    <a:pt x="399300" y="175412"/>
                  </a:lnTo>
                  <a:lnTo>
                    <a:pt x="399300" y="74231"/>
                  </a:lnTo>
                  <a:lnTo>
                    <a:pt x="412343" y="69100"/>
                  </a:lnTo>
                  <a:lnTo>
                    <a:pt x="415251" y="67945"/>
                  </a:lnTo>
                  <a:lnTo>
                    <a:pt x="415213" y="67792"/>
                  </a:lnTo>
                  <a:lnTo>
                    <a:pt x="424522" y="63677"/>
                  </a:lnTo>
                  <a:lnTo>
                    <a:pt x="469747" y="55499"/>
                  </a:lnTo>
                  <a:lnTo>
                    <a:pt x="469747" y="901"/>
                  </a:lnTo>
                  <a:lnTo>
                    <a:pt x="431126" y="6057"/>
                  </a:lnTo>
                  <a:lnTo>
                    <a:pt x="382016" y="23469"/>
                  </a:lnTo>
                  <a:lnTo>
                    <a:pt x="344385" y="53162"/>
                  </a:lnTo>
                  <a:lnTo>
                    <a:pt x="336575" y="86753"/>
                  </a:lnTo>
                  <a:lnTo>
                    <a:pt x="381482" y="99860"/>
                  </a:lnTo>
                  <a:lnTo>
                    <a:pt x="382193" y="189725"/>
                  </a:lnTo>
                  <a:lnTo>
                    <a:pt x="379006" y="192481"/>
                  </a:lnTo>
                  <a:lnTo>
                    <a:pt x="379031" y="204571"/>
                  </a:lnTo>
                  <a:lnTo>
                    <a:pt x="352044" y="212051"/>
                  </a:lnTo>
                  <a:lnTo>
                    <a:pt x="343433" y="650760"/>
                  </a:lnTo>
                  <a:lnTo>
                    <a:pt x="486397" y="619061"/>
                  </a:lnTo>
                  <a:lnTo>
                    <a:pt x="486397" y="190995"/>
                  </a:lnTo>
                  <a:lnTo>
                    <a:pt x="618921" y="221411"/>
                  </a:lnTo>
                  <a:lnTo>
                    <a:pt x="618731" y="207975"/>
                  </a:lnTo>
                  <a:lnTo>
                    <a:pt x="544944" y="190995"/>
                  </a:lnTo>
                  <a:lnTo>
                    <a:pt x="486397" y="177520"/>
                  </a:lnTo>
                  <a:lnTo>
                    <a:pt x="486397" y="175412"/>
                  </a:lnTo>
                  <a:lnTo>
                    <a:pt x="486397" y="165862"/>
                  </a:lnTo>
                  <a:lnTo>
                    <a:pt x="486397" y="55499"/>
                  </a:lnTo>
                  <a:lnTo>
                    <a:pt x="486397" y="7023"/>
                  </a:lnTo>
                  <a:lnTo>
                    <a:pt x="514197" y="8610"/>
                  </a:lnTo>
                  <a:lnTo>
                    <a:pt x="566724" y="20599"/>
                  </a:lnTo>
                  <a:lnTo>
                    <a:pt x="608825" y="42075"/>
                  </a:lnTo>
                  <a:lnTo>
                    <a:pt x="634669" y="79336"/>
                  </a:lnTo>
                  <a:lnTo>
                    <a:pt x="636041" y="79362"/>
                  </a:lnTo>
                  <a:lnTo>
                    <a:pt x="640156" y="73837"/>
                  </a:lnTo>
                  <a:close/>
                </a:path>
                <a:path w="995680" h="1200784">
                  <a:moveTo>
                    <a:pt x="682028" y="678027"/>
                  </a:moveTo>
                  <a:lnTo>
                    <a:pt x="486397" y="638048"/>
                  </a:lnTo>
                  <a:lnTo>
                    <a:pt x="292239" y="679157"/>
                  </a:lnTo>
                  <a:lnTo>
                    <a:pt x="292430" y="697776"/>
                  </a:lnTo>
                  <a:lnTo>
                    <a:pt x="306171" y="695439"/>
                  </a:lnTo>
                  <a:lnTo>
                    <a:pt x="307314" y="799998"/>
                  </a:lnTo>
                  <a:lnTo>
                    <a:pt x="486397" y="781507"/>
                  </a:lnTo>
                  <a:lnTo>
                    <a:pt x="486397" y="658545"/>
                  </a:lnTo>
                  <a:lnTo>
                    <a:pt x="681926" y="697776"/>
                  </a:lnTo>
                  <a:lnTo>
                    <a:pt x="682028" y="678027"/>
                  </a:lnTo>
                  <a:close/>
                </a:path>
                <a:path w="995680" h="1200784">
                  <a:moveTo>
                    <a:pt x="773125" y="1123327"/>
                  </a:moveTo>
                  <a:lnTo>
                    <a:pt x="546023" y="1066050"/>
                  </a:lnTo>
                  <a:lnTo>
                    <a:pt x="499783" y="1074864"/>
                  </a:lnTo>
                  <a:lnTo>
                    <a:pt x="486702" y="1077341"/>
                  </a:lnTo>
                  <a:lnTo>
                    <a:pt x="424586" y="1066812"/>
                  </a:lnTo>
                  <a:lnTo>
                    <a:pt x="208711" y="1121105"/>
                  </a:lnTo>
                  <a:lnTo>
                    <a:pt x="486397" y="1200708"/>
                  </a:lnTo>
                  <a:lnTo>
                    <a:pt x="773125" y="1123327"/>
                  </a:lnTo>
                  <a:close/>
                </a:path>
                <a:path w="995680" h="1200784">
                  <a:moveTo>
                    <a:pt x="995565" y="1062393"/>
                  </a:moveTo>
                  <a:lnTo>
                    <a:pt x="694613" y="1035316"/>
                  </a:lnTo>
                  <a:lnTo>
                    <a:pt x="694639" y="1055293"/>
                  </a:lnTo>
                  <a:lnTo>
                    <a:pt x="904163" y="1086942"/>
                  </a:lnTo>
                  <a:lnTo>
                    <a:pt x="995565" y="10623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7" name="object 2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6605287" y="10555284"/>
              <a:ext cx="89523" cy="143448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6324229" y="10452304"/>
              <a:ext cx="436245" cy="276860"/>
            </a:xfrm>
            <a:custGeom>
              <a:avLst/>
              <a:gdLst/>
              <a:ahLst/>
              <a:cxnLst/>
              <a:rect l="l" t="t" r="r" b="b"/>
              <a:pathLst>
                <a:path w="436244" h="276859">
                  <a:moveTo>
                    <a:pt x="218084" y="92865"/>
                  </a:moveTo>
                  <a:lnTo>
                    <a:pt x="107293" y="92865"/>
                  </a:lnTo>
                  <a:lnTo>
                    <a:pt x="129583" y="97911"/>
                  </a:lnTo>
                  <a:lnTo>
                    <a:pt x="143737" y="110839"/>
                  </a:lnTo>
                  <a:lnTo>
                    <a:pt x="151591" y="128332"/>
                  </a:lnTo>
                  <a:lnTo>
                    <a:pt x="154980" y="147072"/>
                  </a:lnTo>
                  <a:lnTo>
                    <a:pt x="156193" y="257350"/>
                  </a:lnTo>
                  <a:lnTo>
                    <a:pt x="156278" y="266365"/>
                  </a:lnTo>
                  <a:lnTo>
                    <a:pt x="218084" y="276846"/>
                  </a:lnTo>
                  <a:lnTo>
                    <a:pt x="218084" y="92865"/>
                  </a:lnTo>
                  <a:close/>
                </a:path>
                <a:path w="436244" h="276859">
                  <a:moveTo>
                    <a:pt x="218084" y="0"/>
                  </a:moveTo>
                  <a:lnTo>
                    <a:pt x="0" y="20700"/>
                  </a:lnTo>
                  <a:lnTo>
                    <a:pt x="17098" y="45840"/>
                  </a:lnTo>
                  <a:lnTo>
                    <a:pt x="17098" y="205509"/>
                  </a:lnTo>
                  <a:lnTo>
                    <a:pt x="9161" y="210493"/>
                  </a:lnTo>
                  <a:lnTo>
                    <a:pt x="9046" y="257350"/>
                  </a:lnTo>
                  <a:lnTo>
                    <a:pt x="60939" y="248889"/>
                  </a:lnTo>
                  <a:lnTo>
                    <a:pt x="60458" y="154506"/>
                  </a:lnTo>
                  <a:lnTo>
                    <a:pt x="63110" y="134299"/>
                  </a:lnTo>
                  <a:lnTo>
                    <a:pt x="71432" y="114285"/>
                  </a:lnTo>
                  <a:lnTo>
                    <a:pt x="85977" y="98971"/>
                  </a:lnTo>
                  <a:lnTo>
                    <a:pt x="107293" y="92865"/>
                  </a:lnTo>
                  <a:lnTo>
                    <a:pt x="218084" y="92865"/>
                  </a:lnTo>
                  <a:lnTo>
                    <a:pt x="218084" y="17664"/>
                  </a:lnTo>
                  <a:lnTo>
                    <a:pt x="406904" y="17664"/>
                  </a:lnTo>
                  <a:lnTo>
                    <a:pt x="218084" y="0"/>
                  </a:lnTo>
                  <a:close/>
                </a:path>
                <a:path w="436244" h="276859">
                  <a:moveTo>
                    <a:pt x="406904" y="17664"/>
                  </a:moveTo>
                  <a:lnTo>
                    <a:pt x="218084" y="17664"/>
                  </a:lnTo>
                  <a:lnTo>
                    <a:pt x="424515" y="36071"/>
                  </a:lnTo>
                  <a:lnTo>
                    <a:pt x="436117" y="20397"/>
                  </a:lnTo>
                  <a:lnTo>
                    <a:pt x="406904" y="1766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72F24B36-FCB6-0E0D-CBBF-9724F477D83F}"/>
              </a:ext>
            </a:extLst>
          </p:cNvPr>
          <p:cNvSpPr txBox="1"/>
          <p:nvPr/>
        </p:nvSpPr>
        <p:spPr>
          <a:xfrm>
            <a:off x="2077557" y="6589565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27673A4-2AFE-BB36-79C7-40DC0D5F507A}"/>
              </a:ext>
            </a:extLst>
          </p:cNvPr>
          <p:cNvSpPr txBox="1"/>
          <p:nvPr/>
        </p:nvSpPr>
        <p:spPr>
          <a:xfrm>
            <a:off x="1166963" y="2446042"/>
            <a:ext cx="17770173" cy="86485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Missed pay cycle (Faculty and Department Chairs are very concerned)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Embarrassment to the University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Adjunct instructors may not return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Faculty are already overwhelmed with teaching course overloads 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Students are complaining that they cannot get the courses they need for their matriculation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Sabbatical Report (detailed 16-paged document in compliance with the handbook)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 response in nearly two years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Faculty Senate Office Space (former office was given to the Ombudsman)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 recently requested assistance from the President and Provost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Activating the University Committees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Has only partially been activated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593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6" y="0"/>
            <a:ext cx="20104735" cy="11308715"/>
          </a:xfrm>
          <a:custGeom>
            <a:avLst/>
            <a:gdLst/>
            <a:ahLst/>
            <a:cxnLst/>
            <a:rect l="l" t="t" r="r" b="b"/>
            <a:pathLst>
              <a:path w="20104735" h="11308715">
                <a:moveTo>
                  <a:pt x="20104162" y="0"/>
                </a:moveTo>
                <a:lnTo>
                  <a:pt x="0" y="0"/>
                </a:lnTo>
                <a:lnTo>
                  <a:pt x="0" y="11308414"/>
                </a:lnTo>
                <a:lnTo>
                  <a:pt x="20104162" y="11308414"/>
                </a:lnTo>
                <a:lnTo>
                  <a:pt x="20104162" y="0"/>
                </a:lnTo>
                <a:close/>
              </a:path>
            </a:pathLst>
          </a:custGeom>
          <a:solidFill>
            <a:srgbClr val="317957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6" y="0"/>
            <a:ext cx="20103943" cy="11308257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14401" y="463459"/>
            <a:ext cx="18480504" cy="149271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20"/>
              </a:spcBef>
            </a:pPr>
            <a:r>
              <a:rPr kumimoji="0" lang="en-US" sz="9600" b="1" i="0" u="none" strike="noStrike" kern="0" cap="none" spc="10" normalizeH="0" baseline="0" noProof="0" dirty="0">
                <a:ln>
                  <a:noFill/>
                </a:ln>
                <a:solidFill>
                  <a:srgbClr val="317957"/>
                </a:solidFill>
                <a:effectLst/>
                <a:uLnTx/>
                <a:uFillTx/>
                <a:latin typeface="TradeGothic" panose="02000806040000020004"/>
                <a:ea typeface="+mj-ea"/>
              </a:rPr>
              <a:t>Collaborating Wins</a:t>
            </a:r>
            <a:endParaRPr lang="en-US" sz="9600" spc="10" dirty="0">
              <a:latin typeface="TradeGothic" panose="02000806040000020004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0" y="9050020"/>
            <a:ext cx="20104100" cy="2259330"/>
            <a:chOff x="156" y="9048984"/>
            <a:chExt cx="20104100" cy="2259330"/>
          </a:xfrm>
        </p:grpSpPr>
        <p:sp>
          <p:nvSpPr>
            <p:cNvPr id="8" name="object 8"/>
            <p:cNvSpPr/>
            <p:nvPr/>
          </p:nvSpPr>
          <p:spPr>
            <a:xfrm>
              <a:off x="156" y="9048984"/>
              <a:ext cx="20104100" cy="2259330"/>
            </a:xfrm>
            <a:custGeom>
              <a:avLst/>
              <a:gdLst/>
              <a:ahLst/>
              <a:cxnLst/>
              <a:rect l="l" t="t" r="r" b="b"/>
              <a:pathLst>
                <a:path w="20104100" h="2259329">
                  <a:moveTo>
                    <a:pt x="20103942" y="0"/>
                  </a:moveTo>
                  <a:lnTo>
                    <a:pt x="0" y="1277638"/>
                  </a:lnTo>
                  <a:lnTo>
                    <a:pt x="0" y="2259273"/>
                  </a:lnTo>
                  <a:lnTo>
                    <a:pt x="20103942" y="2259273"/>
                  </a:lnTo>
                  <a:lnTo>
                    <a:pt x="20103942" y="0"/>
                  </a:lnTo>
                  <a:close/>
                </a:path>
              </a:pathLst>
            </a:custGeom>
            <a:solidFill>
              <a:srgbClr val="317957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18860" y="9978010"/>
              <a:ext cx="163688" cy="244104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987268" y="9978010"/>
              <a:ext cx="218253" cy="24410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235489" y="9974063"/>
              <a:ext cx="251287" cy="25199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723018" y="9974063"/>
              <a:ext cx="420086" cy="25199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8168672" y="9978279"/>
              <a:ext cx="163195" cy="243840"/>
            </a:xfrm>
            <a:custGeom>
              <a:avLst/>
              <a:gdLst/>
              <a:ahLst/>
              <a:cxnLst/>
              <a:rect l="l" t="t" r="r" b="b"/>
              <a:pathLst>
                <a:path w="163194" h="243840">
                  <a:moveTo>
                    <a:pt x="163118" y="194310"/>
                  </a:moveTo>
                  <a:lnTo>
                    <a:pt x="50965" y="194310"/>
                  </a:lnTo>
                  <a:lnTo>
                    <a:pt x="50965" y="0"/>
                  </a:lnTo>
                  <a:lnTo>
                    <a:pt x="0" y="0"/>
                  </a:lnTo>
                  <a:lnTo>
                    <a:pt x="0" y="194310"/>
                  </a:lnTo>
                  <a:lnTo>
                    <a:pt x="0" y="243840"/>
                  </a:lnTo>
                  <a:lnTo>
                    <a:pt x="163118" y="243840"/>
                  </a:lnTo>
                  <a:lnTo>
                    <a:pt x="163118" y="1943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8356383" y="9978010"/>
              <a:ext cx="176976" cy="24410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8636936" y="9974063"/>
              <a:ext cx="149324" cy="251999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18806008" y="9977670"/>
              <a:ext cx="746760" cy="244475"/>
            </a:xfrm>
            <a:custGeom>
              <a:avLst/>
              <a:gdLst/>
              <a:ahLst/>
              <a:cxnLst/>
              <a:rect l="l" t="t" r="r" b="b"/>
              <a:pathLst>
                <a:path w="746759" h="244475">
                  <a:moveTo>
                    <a:pt x="169430" y="0"/>
                  </a:moveTo>
                  <a:lnTo>
                    <a:pt x="0" y="0"/>
                  </a:lnTo>
                  <a:lnTo>
                    <a:pt x="0" y="49530"/>
                  </a:lnTo>
                  <a:lnTo>
                    <a:pt x="59220" y="49530"/>
                  </a:lnTo>
                  <a:lnTo>
                    <a:pt x="59220" y="243840"/>
                  </a:lnTo>
                  <a:lnTo>
                    <a:pt x="110197" y="243840"/>
                  </a:lnTo>
                  <a:lnTo>
                    <a:pt x="110197" y="49530"/>
                  </a:lnTo>
                  <a:lnTo>
                    <a:pt x="169430" y="49530"/>
                  </a:lnTo>
                  <a:lnTo>
                    <a:pt x="169430" y="0"/>
                  </a:lnTo>
                  <a:close/>
                </a:path>
                <a:path w="746759" h="244475">
                  <a:moveTo>
                    <a:pt x="397738" y="244449"/>
                  </a:moveTo>
                  <a:lnTo>
                    <a:pt x="378447" y="192405"/>
                  </a:lnTo>
                  <a:lnTo>
                    <a:pt x="360222" y="143217"/>
                  </a:lnTo>
                  <a:lnTo>
                    <a:pt x="332016" y="67119"/>
                  </a:lnTo>
                  <a:lnTo>
                    <a:pt x="307263" y="342"/>
                  </a:lnTo>
                  <a:lnTo>
                    <a:pt x="305841" y="342"/>
                  </a:lnTo>
                  <a:lnTo>
                    <a:pt x="305841" y="143217"/>
                  </a:lnTo>
                  <a:lnTo>
                    <a:pt x="251993" y="143217"/>
                  </a:lnTo>
                  <a:lnTo>
                    <a:pt x="278917" y="67119"/>
                  </a:lnTo>
                  <a:lnTo>
                    <a:pt x="305841" y="143217"/>
                  </a:lnTo>
                  <a:lnTo>
                    <a:pt x="305841" y="342"/>
                  </a:lnTo>
                  <a:lnTo>
                    <a:pt x="250202" y="342"/>
                  </a:lnTo>
                  <a:lnTo>
                    <a:pt x="159740" y="244449"/>
                  </a:lnTo>
                  <a:lnTo>
                    <a:pt x="216814" y="244449"/>
                  </a:lnTo>
                  <a:lnTo>
                    <a:pt x="235127" y="192405"/>
                  </a:lnTo>
                  <a:lnTo>
                    <a:pt x="322351" y="192405"/>
                  </a:lnTo>
                  <a:lnTo>
                    <a:pt x="340664" y="244449"/>
                  </a:lnTo>
                  <a:lnTo>
                    <a:pt x="397738" y="244449"/>
                  </a:lnTo>
                  <a:close/>
                </a:path>
                <a:path w="746759" h="244475">
                  <a:moveTo>
                    <a:pt x="557847" y="0"/>
                  </a:moveTo>
                  <a:lnTo>
                    <a:pt x="388404" y="0"/>
                  </a:lnTo>
                  <a:lnTo>
                    <a:pt x="388404" y="49530"/>
                  </a:lnTo>
                  <a:lnTo>
                    <a:pt x="447636" y="49530"/>
                  </a:lnTo>
                  <a:lnTo>
                    <a:pt x="447636" y="243840"/>
                  </a:lnTo>
                  <a:lnTo>
                    <a:pt x="498614" y="243840"/>
                  </a:lnTo>
                  <a:lnTo>
                    <a:pt x="498614" y="49530"/>
                  </a:lnTo>
                  <a:lnTo>
                    <a:pt x="557847" y="49530"/>
                  </a:lnTo>
                  <a:lnTo>
                    <a:pt x="557847" y="0"/>
                  </a:lnTo>
                  <a:close/>
                </a:path>
                <a:path w="746759" h="244475">
                  <a:moveTo>
                    <a:pt x="746163" y="609"/>
                  </a:moveTo>
                  <a:lnTo>
                    <a:pt x="591947" y="609"/>
                  </a:lnTo>
                  <a:lnTo>
                    <a:pt x="591947" y="50139"/>
                  </a:lnTo>
                  <a:lnTo>
                    <a:pt x="591947" y="97129"/>
                  </a:lnTo>
                  <a:lnTo>
                    <a:pt x="591947" y="146659"/>
                  </a:lnTo>
                  <a:lnTo>
                    <a:pt x="591947" y="194919"/>
                  </a:lnTo>
                  <a:lnTo>
                    <a:pt x="591947" y="244449"/>
                  </a:lnTo>
                  <a:lnTo>
                    <a:pt x="746163" y="244449"/>
                  </a:lnTo>
                  <a:lnTo>
                    <a:pt x="746163" y="194919"/>
                  </a:lnTo>
                  <a:lnTo>
                    <a:pt x="642912" y="194919"/>
                  </a:lnTo>
                  <a:lnTo>
                    <a:pt x="642912" y="146659"/>
                  </a:lnTo>
                  <a:lnTo>
                    <a:pt x="723684" y="146659"/>
                  </a:lnTo>
                  <a:lnTo>
                    <a:pt x="723684" y="97129"/>
                  </a:lnTo>
                  <a:lnTo>
                    <a:pt x="642912" y="97129"/>
                  </a:lnTo>
                  <a:lnTo>
                    <a:pt x="642912" y="50139"/>
                  </a:lnTo>
                  <a:lnTo>
                    <a:pt x="746163" y="50139"/>
                  </a:lnTo>
                  <a:lnTo>
                    <a:pt x="746163" y="6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7003896" y="10325702"/>
              <a:ext cx="150538" cy="204662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214014" y="10325702"/>
              <a:ext cx="169699" cy="199593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17444141" y="10325702"/>
              <a:ext cx="24130" cy="200025"/>
            </a:xfrm>
            <a:custGeom>
              <a:avLst/>
              <a:gdLst/>
              <a:ahLst/>
              <a:cxnLst/>
              <a:rect l="l" t="t" r="r" b="b"/>
              <a:pathLst>
                <a:path w="24130" h="200025">
                  <a:moveTo>
                    <a:pt x="23671" y="0"/>
                  </a:moveTo>
                  <a:lnTo>
                    <a:pt x="0" y="0"/>
                  </a:lnTo>
                  <a:lnTo>
                    <a:pt x="0" y="199593"/>
                  </a:lnTo>
                  <a:lnTo>
                    <a:pt x="23671" y="199593"/>
                  </a:lnTo>
                  <a:lnTo>
                    <a:pt x="2367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" name="object 20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7500891" y="10325702"/>
              <a:ext cx="177322" cy="199593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17711281" y="10325713"/>
              <a:ext cx="130810" cy="199390"/>
            </a:xfrm>
            <a:custGeom>
              <a:avLst/>
              <a:gdLst/>
              <a:ahLst/>
              <a:cxnLst/>
              <a:rect l="l" t="t" r="r" b="b"/>
              <a:pathLst>
                <a:path w="130809" h="199390">
                  <a:moveTo>
                    <a:pt x="130517" y="177800"/>
                  </a:moveTo>
                  <a:lnTo>
                    <a:pt x="23685" y="177800"/>
                  </a:lnTo>
                  <a:lnTo>
                    <a:pt x="23685" y="106680"/>
                  </a:lnTo>
                  <a:lnTo>
                    <a:pt x="118681" y="106680"/>
                  </a:lnTo>
                  <a:lnTo>
                    <a:pt x="118681" y="85090"/>
                  </a:lnTo>
                  <a:lnTo>
                    <a:pt x="23685" y="85090"/>
                  </a:lnTo>
                  <a:lnTo>
                    <a:pt x="23685" y="21590"/>
                  </a:lnTo>
                  <a:lnTo>
                    <a:pt x="125450" y="21590"/>
                  </a:lnTo>
                  <a:lnTo>
                    <a:pt x="125450" y="0"/>
                  </a:lnTo>
                  <a:lnTo>
                    <a:pt x="0" y="0"/>
                  </a:lnTo>
                  <a:lnTo>
                    <a:pt x="0" y="21590"/>
                  </a:lnTo>
                  <a:lnTo>
                    <a:pt x="0" y="85090"/>
                  </a:lnTo>
                  <a:lnTo>
                    <a:pt x="0" y="106680"/>
                  </a:lnTo>
                  <a:lnTo>
                    <a:pt x="0" y="177800"/>
                  </a:lnTo>
                  <a:lnTo>
                    <a:pt x="0" y="199390"/>
                  </a:lnTo>
                  <a:lnTo>
                    <a:pt x="130517" y="199390"/>
                  </a:lnTo>
                  <a:lnTo>
                    <a:pt x="130517" y="1778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2" name="object 2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7889253" y="10325702"/>
              <a:ext cx="137290" cy="199593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8058207" y="10320624"/>
              <a:ext cx="131650" cy="209739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18239855" y="10325713"/>
              <a:ext cx="218440" cy="200025"/>
            </a:xfrm>
            <a:custGeom>
              <a:avLst/>
              <a:gdLst/>
              <a:ahLst/>
              <a:cxnLst/>
              <a:rect l="l" t="t" r="r" b="b"/>
              <a:pathLst>
                <a:path w="218440" h="200025">
                  <a:moveTo>
                    <a:pt x="23672" y="0"/>
                  </a:moveTo>
                  <a:lnTo>
                    <a:pt x="0" y="0"/>
                  </a:lnTo>
                  <a:lnTo>
                    <a:pt x="0" y="199593"/>
                  </a:lnTo>
                  <a:lnTo>
                    <a:pt x="23672" y="199593"/>
                  </a:lnTo>
                  <a:lnTo>
                    <a:pt x="23672" y="0"/>
                  </a:lnTo>
                  <a:close/>
                </a:path>
                <a:path w="218440" h="200025">
                  <a:moveTo>
                    <a:pt x="217995" y="393"/>
                  </a:moveTo>
                  <a:lnTo>
                    <a:pt x="62382" y="393"/>
                  </a:lnTo>
                  <a:lnTo>
                    <a:pt x="62382" y="21983"/>
                  </a:lnTo>
                  <a:lnTo>
                    <a:pt x="128346" y="21983"/>
                  </a:lnTo>
                  <a:lnTo>
                    <a:pt x="128346" y="199783"/>
                  </a:lnTo>
                  <a:lnTo>
                    <a:pt x="152019" y="199783"/>
                  </a:lnTo>
                  <a:lnTo>
                    <a:pt x="152019" y="21983"/>
                  </a:lnTo>
                  <a:lnTo>
                    <a:pt x="217995" y="21983"/>
                  </a:lnTo>
                  <a:lnTo>
                    <a:pt x="217995" y="3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5" name="object 2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8481761" y="10325702"/>
              <a:ext cx="172526" cy="199593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6055912" y="9651864"/>
              <a:ext cx="995680" cy="1200785"/>
            </a:xfrm>
            <a:custGeom>
              <a:avLst/>
              <a:gdLst/>
              <a:ahLst/>
              <a:cxnLst/>
              <a:rect l="l" t="t" r="r" b="b"/>
              <a:pathLst>
                <a:path w="995680" h="1200784">
                  <a:moveTo>
                    <a:pt x="277406" y="1036193"/>
                  </a:moveTo>
                  <a:lnTo>
                    <a:pt x="0" y="1063371"/>
                  </a:lnTo>
                  <a:lnTo>
                    <a:pt x="88366" y="1088605"/>
                  </a:lnTo>
                  <a:lnTo>
                    <a:pt x="277355" y="1057795"/>
                  </a:lnTo>
                  <a:lnTo>
                    <a:pt x="277406" y="1036193"/>
                  </a:lnTo>
                  <a:close/>
                </a:path>
                <a:path w="995680" h="1200784">
                  <a:moveTo>
                    <a:pt x="547166" y="62674"/>
                  </a:moveTo>
                  <a:lnTo>
                    <a:pt x="503224" y="54660"/>
                  </a:lnTo>
                  <a:lnTo>
                    <a:pt x="503224" y="161620"/>
                  </a:lnTo>
                  <a:lnTo>
                    <a:pt x="535520" y="165176"/>
                  </a:lnTo>
                  <a:lnTo>
                    <a:pt x="535520" y="69456"/>
                  </a:lnTo>
                  <a:lnTo>
                    <a:pt x="547166" y="62674"/>
                  </a:lnTo>
                  <a:close/>
                </a:path>
                <a:path w="995680" h="1200784">
                  <a:moveTo>
                    <a:pt x="573328" y="73279"/>
                  </a:moveTo>
                  <a:lnTo>
                    <a:pt x="548093" y="63004"/>
                  </a:lnTo>
                  <a:lnTo>
                    <a:pt x="547928" y="166738"/>
                  </a:lnTo>
                  <a:lnTo>
                    <a:pt x="573024" y="174853"/>
                  </a:lnTo>
                  <a:lnTo>
                    <a:pt x="573328" y="73279"/>
                  </a:lnTo>
                  <a:close/>
                </a:path>
                <a:path w="995680" h="1200784">
                  <a:moveTo>
                    <a:pt x="593166" y="568312"/>
                  </a:moveTo>
                  <a:lnTo>
                    <a:pt x="592861" y="559752"/>
                  </a:lnTo>
                  <a:lnTo>
                    <a:pt x="525665" y="545604"/>
                  </a:lnTo>
                  <a:lnTo>
                    <a:pt x="524421" y="272630"/>
                  </a:lnTo>
                  <a:lnTo>
                    <a:pt x="577900" y="283705"/>
                  </a:lnTo>
                  <a:lnTo>
                    <a:pt x="578205" y="275158"/>
                  </a:lnTo>
                  <a:lnTo>
                    <a:pt x="515721" y="261924"/>
                  </a:lnTo>
                  <a:lnTo>
                    <a:pt x="515899" y="270878"/>
                  </a:lnTo>
                  <a:lnTo>
                    <a:pt x="517232" y="552450"/>
                  </a:lnTo>
                  <a:lnTo>
                    <a:pt x="593166" y="568312"/>
                  </a:lnTo>
                  <a:close/>
                </a:path>
                <a:path w="995680" h="1200784">
                  <a:moveTo>
                    <a:pt x="640156" y="73837"/>
                  </a:moveTo>
                  <a:lnTo>
                    <a:pt x="614324" y="36576"/>
                  </a:lnTo>
                  <a:lnTo>
                    <a:pt x="571373" y="14871"/>
                  </a:lnTo>
                  <a:lnTo>
                    <a:pt x="515061" y="1828"/>
                  </a:lnTo>
                  <a:lnTo>
                    <a:pt x="486105" y="0"/>
                  </a:lnTo>
                  <a:lnTo>
                    <a:pt x="469747" y="901"/>
                  </a:lnTo>
                  <a:lnTo>
                    <a:pt x="469747" y="55499"/>
                  </a:lnTo>
                  <a:lnTo>
                    <a:pt x="469747" y="162318"/>
                  </a:lnTo>
                  <a:lnTo>
                    <a:pt x="469455" y="162331"/>
                  </a:lnTo>
                  <a:lnTo>
                    <a:pt x="437451" y="165862"/>
                  </a:lnTo>
                  <a:lnTo>
                    <a:pt x="437451" y="70294"/>
                  </a:lnTo>
                  <a:lnTo>
                    <a:pt x="424522" y="63677"/>
                  </a:lnTo>
                  <a:lnTo>
                    <a:pt x="424878" y="119811"/>
                  </a:lnTo>
                  <a:lnTo>
                    <a:pt x="425030" y="167220"/>
                  </a:lnTo>
                  <a:lnTo>
                    <a:pt x="424408" y="167284"/>
                  </a:lnTo>
                  <a:lnTo>
                    <a:pt x="399300" y="175412"/>
                  </a:lnTo>
                  <a:lnTo>
                    <a:pt x="399300" y="74231"/>
                  </a:lnTo>
                  <a:lnTo>
                    <a:pt x="412343" y="69100"/>
                  </a:lnTo>
                  <a:lnTo>
                    <a:pt x="415251" y="67945"/>
                  </a:lnTo>
                  <a:lnTo>
                    <a:pt x="415213" y="67792"/>
                  </a:lnTo>
                  <a:lnTo>
                    <a:pt x="424522" y="63677"/>
                  </a:lnTo>
                  <a:lnTo>
                    <a:pt x="469747" y="55499"/>
                  </a:lnTo>
                  <a:lnTo>
                    <a:pt x="469747" y="901"/>
                  </a:lnTo>
                  <a:lnTo>
                    <a:pt x="431126" y="6057"/>
                  </a:lnTo>
                  <a:lnTo>
                    <a:pt x="382016" y="23469"/>
                  </a:lnTo>
                  <a:lnTo>
                    <a:pt x="344385" y="53162"/>
                  </a:lnTo>
                  <a:lnTo>
                    <a:pt x="336575" y="86753"/>
                  </a:lnTo>
                  <a:lnTo>
                    <a:pt x="381482" y="99860"/>
                  </a:lnTo>
                  <a:lnTo>
                    <a:pt x="382193" y="189725"/>
                  </a:lnTo>
                  <a:lnTo>
                    <a:pt x="379006" y="192481"/>
                  </a:lnTo>
                  <a:lnTo>
                    <a:pt x="379031" y="204571"/>
                  </a:lnTo>
                  <a:lnTo>
                    <a:pt x="352044" y="212051"/>
                  </a:lnTo>
                  <a:lnTo>
                    <a:pt x="343433" y="650760"/>
                  </a:lnTo>
                  <a:lnTo>
                    <a:pt x="486397" y="619061"/>
                  </a:lnTo>
                  <a:lnTo>
                    <a:pt x="486397" y="190995"/>
                  </a:lnTo>
                  <a:lnTo>
                    <a:pt x="618921" y="221411"/>
                  </a:lnTo>
                  <a:lnTo>
                    <a:pt x="618731" y="207975"/>
                  </a:lnTo>
                  <a:lnTo>
                    <a:pt x="544944" y="190995"/>
                  </a:lnTo>
                  <a:lnTo>
                    <a:pt x="486397" y="177520"/>
                  </a:lnTo>
                  <a:lnTo>
                    <a:pt x="486397" y="175412"/>
                  </a:lnTo>
                  <a:lnTo>
                    <a:pt x="486397" y="165862"/>
                  </a:lnTo>
                  <a:lnTo>
                    <a:pt x="486397" y="55499"/>
                  </a:lnTo>
                  <a:lnTo>
                    <a:pt x="486397" y="7023"/>
                  </a:lnTo>
                  <a:lnTo>
                    <a:pt x="514197" y="8610"/>
                  </a:lnTo>
                  <a:lnTo>
                    <a:pt x="566724" y="20599"/>
                  </a:lnTo>
                  <a:lnTo>
                    <a:pt x="608825" y="42075"/>
                  </a:lnTo>
                  <a:lnTo>
                    <a:pt x="634669" y="79336"/>
                  </a:lnTo>
                  <a:lnTo>
                    <a:pt x="636041" y="79362"/>
                  </a:lnTo>
                  <a:lnTo>
                    <a:pt x="640156" y="73837"/>
                  </a:lnTo>
                  <a:close/>
                </a:path>
                <a:path w="995680" h="1200784">
                  <a:moveTo>
                    <a:pt x="682028" y="678027"/>
                  </a:moveTo>
                  <a:lnTo>
                    <a:pt x="486397" y="638048"/>
                  </a:lnTo>
                  <a:lnTo>
                    <a:pt x="292239" y="679157"/>
                  </a:lnTo>
                  <a:lnTo>
                    <a:pt x="292430" y="697776"/>
                  </a:lnTo>
                  <a:lnTo>
                    <a:pt x="306171" y="695439"/>
                  </a:lnTo>
                  <a:lnTo>
                    <a:pt x="307314" y="799998"/>
                  </a:lnTo>
                  <a:lnTo>
                    <a:pt x="486397" y="781507"/>
                  </a:lnTo>
                  <a:lnTo>
                    <a:pt x="486397" y="658545"/>
                  </a:lnTo>
                  <a:lnTo>
                    <a:pt x="681926" y="697776"/>
                  </a:lnTo>
                  <a:lnTo>
                    <a:pt x="682028" y="678027"/>
                  </a:lnTo>
                  <a:close/>
                </a:path>
                <a:path w="995680" h="1200784">
                  <a:moveTo>
                    <a:pt x="773125" y="1123327"/>
                  </a:moveTo>
                  <a:lnTo>
                    <a:pt x="546023" y="1066050"/>
                  </a:lnTo>
                  <a:lnTo>
                    <a:pt x="499783" y="1074864"/>
                  </a:lnTo>
                  <a:lnTo>
                    <a:pt x="486702" y="1077341"/>
                  </a:lnTo>
                  <a:lnTo>
                    <a:pt x="424586" y="1066812"/>
                  </a:lnTo>
                  <a:lnTo>
                    <a:pt x="208711" y="1121105"/>
                  </a:lnTo>
                  <a:lnTo>
                    <a:pt x="486397" y="1200708"/>
                  </a:lnTo>
                  <a:lnTo>
                    <a:pt x="773125" y="1123327"/>
                  </a:lnTo>
                  <a:close/>
                </a:path>
                <a:path w="995680" h="1200784">
                  <a:moveTo>
                    <a:pt x="995565" y="1062393"/>
                  </a:moveTo>
                  <a:lnTo>
                    <a:pt x="694613" y="1035316"/>
                  </a:lnTo>
                  <a:lnTo>
                    <a:pt x="694639" y="1055293"/>
                  </a:lnTo>
                  <a:lnTo>
                    <a:pt x="904163" y="1086942"/>
                  </a:lnTo>
                  <a:lnTo>
                    <a:pt x="995565" y="10623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7" name="object 2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6605287" y="10555284"/>
              <a:ext cx="89523" cy="143448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16324229" y="10452304"/>
              <a:ext cx="436245" cy="276860"/>
            </a:xfrm>
            <a:custGeom>
              <a:avLst/>
              <a:gdLst/>
              <a:ahLst/>
              <a:cxnLst/>
              <a:rect l="l" t="t" r="r" b="b"/>
              <a:pathLst>
                <a:path w="436244" h="276859">
                  <a:moveTo>
                    <a:pt x="218084" y="92865"/>
                  </a:moveTo>
                  <a:lnTo>
                    <a:pt x="107293" y="92865"/>
                  </a:lnTo>
                  <a:lnTo>
                    <a:pt x="129583" y="97911"/>
                  </a:lnTo>
                  <a:lnTo>
                    <a:pt x="143737" y="110839"/>
                  </a:lnTo>
                  <a:lnTo>
                    <a:pt x="151591" y="128332"/>
                  </a:lnTo>
                  <a:lnTo>
                    <a:pt x="154980" y="147072"/>
                  </a:lnTo>
                  <a:lnTo>
                    <a:pt x="156193" y="257350"/>
                  </a:lnTo>
                  <a:lnTo>
                    <a:pt x="156278" y="266365"/>
                  </a:lnTo>
                  <a:lnTo>
                    <a:pt x="218084" y="276846"/>
                  </a:lnTo>
                  <a:lnTo>
                    <a:pt x="218084" y="92865"/>
                  </a:lnTo>
                  <a:close/>
                </a:path>
                <a:path w="436244" h="276859">
                  <a:moveTo>
                    <a:pt x="218084" y="0"/>
                  </a:moveTo>
                  <a:lnTo>
                    <a:pt x="0" y="20700"/>
                  </a:lnTo>
                  <a:lnTo>
                    <a:pt x="17098" y="45840"/>
                  </a:lnTo>
                  <a:lnTo>
                    <a:pt x="17098" y="205509"/>
                  </a:lnTo>
                  <a:lnTo>
                    <a:pt x="9161" y="210493"/>
                  </a:lnTo>
                  <a:lnTo>
                    <a:pt x="9046" y="257350"/>
                  </a:lnTo>
                  <a:lnTo>
                    <a:pt x="60939" y="248889"/>
                  </a:lnTo>
                  <a:lnTo>
                    <a:pt x="60458" y="154506"/>
                  </a:lnTo>
                  <a:lnTo>
                    <a:pt x="63110" y="134299"/>
                  </a:lnTo>
                  <a:lnTo>
                    <a:pt x="71432" y="114285"/>
                  </a:lnTo>
                  <a:lnTo>
                    <a:pt x="85977" y="98971"/>
                  </a:lnTo>
                  <a:lnTo>
                    <a:pt x="107293" y="92865"/>
                  </a:lnTo>
                  <a:lnTo>
                    <a:pt x="218084" y="92865"/>
                  </a:lnTo>
                  <a:lnTo>
                    <a:pt x="218084" y="17664"/>
                  </a:lnTo>
                  <a:lnTo>
                    <a:pt x="406904" y="17664"/>
                  </a:lnTo>
                  <a:lnTo>
                    <a:pt x="218084" y="0"/>
                  </a:lnTo>
                  <a:close/>
                </a:path>
                <a:path w="436244" h="276859">
                  <a:moveTo>
                    <a:pt x="406904" y="17664"/>
                  </a:moveTo>
                  <a:lnTo>
                    <a:pt x="218084" y="17664"/>
                  </a:lnTo>
                  <a:lnTo>
                    <a:pt x="424515" y="36071"/>
                  </a:lnTo>
                  <a:lnTo>
                    <a:pt x="436117" y="20397"/>
                  </a:lnTo>
                  <a:lnTo>
                    <a:pt x="406904" y="1766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72F24B36-FCB6-0E0D-CBBF-9724F477D83F}"/>
              </a:ext>
            </a:extLst>
          </p:cNvPr>
          <p:cNvSpPr txBox="1"/>
          <p:nvPr/>
        </p:nvSpPr>
        <p:spPr>
          <a:xfrm>
            <a:off x="2077557" y="6589565"/>
            <a:ext cx="290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27673A4-2AFE-BB36-79C7-40DC0D5F507A}"/>
              </a:ext>
            </a:extLst>
          </p:cNvPr>
          <p:cNvSpPr txBox="1"/>
          <p:nvPr/>
        </p:nvSpPr>
        <p:spPr>
          <a:xfrm>
            <a:off x="914401" y="2511525"/>
            <a:ext cx="17770173" cy="8894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Completed the initial </a:t>
            </a: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Mass Casualty Training</a:t>
            </a:r>
          </a:p>
          <a:p>
            <a:pPr marL="1485900" lvl="2" indent="-571500">
              <a:buFont typeface="Arial" panose="020B0604020202020204" pitchFamily="34" charset="0"/>
              <a:buChar char="•"/>
            </a:pP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Over 300 participants</a:t>
            </a:r>
          </a:p>
          <a:p>
            <a:pPr marL="1485900" lvl="2" indent="-571500">
              <a:buFont typeface="Arial" panose="020B0604020202020204" pitchFamily="34" charset="0"/>
              <a:buChar char="•"/>
            </a:pP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All sectors of the University attended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Travel reimbursements are now being completed within 30 days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HR-1 process for new faculty and graduate assistants are being expedited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400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Working well with Extended Learning to incorporate Blackboard Ultra</a:t>
            </a:r>
          </a:p>
          <a:p>
            <a:pPr marL="1485900" lvl="2" indent="-571500">
              <a:buFont typeface="Arial" panose="020B0604020202020204" pitchFamily="34" charset="0"/>
              <a:buChar char="•"/>
            </a:pP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Which will be a friendlier system for faculty and students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New (shared) Administrative Assistant – Ms. Felecia Barnes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E10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Work</a:t>
            </a:r>
            <a:r>
              <a:rPr lang="en-US" sz="4000" spc="-35" dirty="0">
                <a:solidFill>
                  <a:srgbClr val="0E10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0E10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en-US" sz="4000" spc="-5" dirty="0">
                <a:solidFill>
                  <a:srgbClr val="0E10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0E10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HR</a:t>
            </a:r>
            <a:r>
              <a:rPr lang="en-US" sz="4000" spc="-5" dirty="0">
                <a:solidFill>
                  <a:srgbClr val="0E10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0E10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en-US" sz="4000" spc="-20" dirty="0">
                <a:solidFill>
                  <a:srgbClr val="0E10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0E10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create</a:t>
            </a:r>
            <a:r>
              <a:rPr lang="en-US" sz="4000" spc="-5" dirty="0">
                <a:solidFill>
                  <a:srgbClr val="0E10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0E10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4000" spc="-25" dirty="0">
                <a:solidFill>
                  <a:srgbClr val="0E10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0E10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more</a:t>
            </a:r>
            <a:r>
              <a:rPr lang="en-US" sz="4000" spc="-10" dirty="0">
                <a:solidFill>
                  <a:srgbClr val="0E10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0E10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comprehensive</a:t>
            </a:r>
            <a:r>
              <a:rPr lang="en-US" sz="4000" spc="-25" dirty="0">
                <a:solidFill>
                  <a:srgbClr val="0E10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hiring </a:t>
            </a:r>
            <a:r>
              <a:rPr lang="en-US" sz="4000" spc="-10" dirty="0">
                <a:solidFill>
                  <a:srgbClr val="0E10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system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sz="4000" spc="-10" dirty="0">
                <a:solidFill>
                  <a:srgbClr val="0E101A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Working with the President and Provost to address the concerns with the language in the Attestation Form.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US" sz="4400" spc="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28700" lvl="1" indent="-571500">
              <a:buFont typeface="Arial" panose="020B0604020202020204" pitchFamily="34" charset="0"/>
              <a:buChar char="•"/>
            </a:pP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50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itting in a lecture hall&#10;&#10;Description automatically generated">
            <a:extLst>
              <a:ext uri="{FF2B5EF4-FFF2-40B4-BE49-F238E27FC236}">
                <a16:creationId xmlns:a16="http://schemas.microsoft.com/office/drawing/2014/main" id="{D8029F73-7A2B-507E-1356-FF4B2D0D7D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2870"/>
            <a:ext cx="20104100" cy="80723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E3A952-F2AA-EFEC-8070-942187FBC093}"/>
              </a:ext>
            </a:extLst>
          </p:cNvPr>
          <p:cNvSpPr txBox="1"/>
          <p:nvPr/>
        </p:nvSpPr>
        <p:spPr>
          <a:xfrm>
            <a:off x="2558812" y="816925"/>
            <a:ext cx="149864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 kern="0" spc="10" dirty="0">
                <a:latin typeface="TradeGothic" panose="02000806040000020004"/>
                <a:ea typeface="+mj-ea"/>
              </a:rPr>
              <a:t>2024 NSU Mass Casualty Training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37824302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FEF7D4076BF143B7D40C8DC0459597" ma:contentTypeVersion="11" ma:contentTypeDescription="Create a new document." ma:contentTypeScope="" ma:versionID="cdc58a7bb9801993427ae95bdd69e904">
  <xsd:schema xmlns:xsd="http://www.w3.org/2001/XMLSchema" xmlns:xs="http://www.w3.org/2001/XMLSchema" xmlns:p="http://schemas.microsoft.com/office/2006/metadata/properties" xmlns:ns3="258e5eb3-814b-44b1-860a-7ec07ed8a52e" xmlns:ns4="d8a3d4d0-0b69-430a-ac21-9c91fe509557" targetNamespace="http://schemas.microsoft.com/office/2006/metadata/properties" ma:root="true" ma:fieldsID="f745ad8abbcfdd9004b23ebe4f5b2fc5" ns3:_="" ns4:_="">
    <xsd:import namespace="258e5eb3-814b-44b1-860a-7ec07ed8a52e"/>
    <xsd:import namespace="d8a3d4d0-0b69-430a-ac21-9c91fe50955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LengthInSeconds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8e5eb3-814b-44b1-860a-7ec07ed8a52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5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a3d4d0-0b69-430a-ac21-9c91fe50955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258e5eb3-814b-44b1-860a-7ec07ed8a52e" xsi:nil="true"/>
  </documentManagement>
</p:properties>
</file>

<file path=customXml/itemProps1.xml><?xml version="1.0" encoding="utf-8"?>
<ds:datastoreItem xmlns:ds="http://schemas.openxmlformats.org/officeDocument/2006/customXml" ds:itemID="{376459C1-3F0A-4B60-A077-090F9EB77143}">
  <ds:schemaRefs>
    <ds:schemaRef ds:uri="258e5eb3-814b-44b1-860a-7ec07ed8a52e"/>
    <ds:schemaRef ds:uri="d8a3d4d0-0b69-430a-ac21-9c91fe50955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88F7953-1AC0-4EA5-A787-7C7C6E6199B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8111323-ADE8-4F10-9832-9A2CD2E56B1E}">
  <ds:schemaRefs>
    <ds:schemaRef ds:uri="258e5eb3-814b-44b1-860a-7ec07ed8a52e"/>
    <ds:schemaRef ds:uri="d8a3d4d0-0b69-430a-ac21-9c91fe50955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1833</TotalTime>
  <Words>950</Words>
  <Application>Microsoft Office PowerPoint</Application>
  <PresentationFormat>Custom</PresentationFormat>
  <Paragraphs>123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Times New Roman</vt:lpstr>
      <vt:lpstr>TradeGothic</vt:lpstr>
      <vt:lpstr>Avenir LT Std 65 Medium</vt:lpstr>
      <vt:lpstr>Arial</vt:lpstr>
      <vt:lpstr>Calibri</vt:lpstr>
      <vt:lpstr>Wingdings</vt:lpstr>
      <vt:lpstr>Office Theme</vt:lpstr>
      <vt:lpstr>PowerPoint Presentation</vt:lpstr>
      <vt:lpstr>Greetings! </vt:lpstr>
      <vt:lpstr>2023-2024  Faculty Senate Elected Officers</vt:lpstr>
      <vt:lpstr>2023-2024 Faculty Senate Executive Committee</vt:lpstr>
      <vt:lpstr>2023-2024 Faculty Senators</vt:lpstr>
      <vt:lpstr>Our Focus for 2023 Academic Year</vt:lpstr>
      <vt:lpstr>Critical and Outstanding Issues</vt:lpstr>
      <vt:lpstr>Collaborating Wins</vt:lpstr>
      <vt:lpstr>PowerPoint Presentation</vt:lpstr>
      <vt:lpstr>Completing Projects for Spring 2024</vt:lpstr>
      <vt:lpstr>Faculty Highlight: Dr. Roderic A. Taylor</vt:lpstr>
      <vt:lpstr>   Thank YOU!  On behalf of the NSU Faculty Senate, thank you for the continuous and attentive oversight of our University.   NSU is still making dreams come true!!  </vt:lpstr>
      <vt:lpstr>The Senate have two questions for the  BOV Consideration: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Layout 1</dc:title>
  <dc:creator>setze</dc:creator>
  <cp:lastModifiedBy>Barnes, Felicia</cp:lastModifiedBy>
  <cp:revision>79</cp:revision>
  <dcterms:created xsi:type="dcterms:W3CDTF">2021-08-09T02:08:53Z</dcterms:created>
  <dcterms:modified xsi:type="dcterms:W3CDTF">2024-06-04T15:04:34Z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2021-08-08T00:00:00Z</vt:filetime>
  </property>
  <property fmtid="{D5CDD505-2E9C-101B-9397-08002B2CF9AE}" pid="3" name="Creator">
    <vt:lpwstr>QuarkXPress(R) 17.0</vt:lpwstr>
  </property>
  <property fmtid="{D5CDD505-2E9C-101B-9397-08002B2CF9AE}" pid="4" name="LastSaved">
    <vt:filetime>2021-08-09T00:00:00Z</vt:filetime>
  </property>
  <property fmtid="{D5CDD505-2E9C-101B-9397-08002B2CF9AE}" pid="5" name="ContentTypeId">
    <vt:lpwstr>0x01010087FEF7D4076BF143B7D40C8DC0459597</vt:lpwstr>
  </property>
</Properties>
</file>