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8.jpg" ContentType="image/jpeg"/>
  <Override PartName="/ppt/media/image31.jpg" ContentType="image/jpeg"/>
  <Override PartName="/ppt/media/image34.jpg" ContentType="image/jpeg"/>
  <Override PartName="/ppt/media/image35.jpg" ContentType="image/jpeg"/>
  <Override PartName="/ppt/media/image3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73" r:id="rId5"/>
    <p:sldId id="283" r:id="rId6"/>
    <p:sldId id="262" r:id="rId7"/>
    <p:sldId id="277" r:id="rId8"/>
    <p:sldId id="278" r:id="rId9"/>
    <p:sldId id="259" r:id="rId10"/>
    <p:sldId id="279" r:id="rId11"/>
    <p:sldId id="280" r:id="rId12"/>
    <p:sldId id="281" r:id="rId13"/>
    <p:sldId id="284" r:id="rId14"/>
    <p:sldId id="282" r:id="rId15"/>
    <p:sldId id="274" r:id="rId16"/>
  </p:sldIdLst>
  <p:sldSz cx="20104100" cy="11309350"/>
  <p:notesSz cx="20104100" cy="11309350"/>
  <p:embeddedFontLst>
    <p:embeddedFont>
      <p:font typeface="TradeGothic" panose="02000806040000020004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9504B4-FD72-46BE-A644-634B12AA2010}">
          <p14:sldIdLst>
            <p14:sldId id="273"/>
            <p14:sldId id="283"/>
            <p14:sldId id="262"/>
            <p14:sldId id="277"/>
            <p14:sldId id="278"/>
            <p14:sldId id="259"/>
            <p14:sldId id="279"/>
            <p14:sldId id="280"/>
            <p14:sldId id="281"/>
            <p14:sldId id="284"/>
            <p14:sldId id="282"/>
            <p14:sldId id="274"/>
          </p14:sldIdLst>
        </p14:section>
        <p14:section name="Untitled Section" id="{E7342BFD-667E-486A-BAF5-328F2506C74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8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FCC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5813" y="376947"/>
            <a:ext cx="9668286" cy="1093131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56" y="0"/>
            <a:ext cx="12073890" cy="11308715"/>
          </a:xfrm>
          <a:custGeom>
            <a:avLst/>
            <a:gdLst/>
            <a:ahLst/>
            <a:cxnLst/>
            <a:rect l="l" t="t" r="r" b="b"/>
            <a:pathLst>
              <a:path w="12073890" h="11308715">
                <a:moveTo>
                  <a:pt x="10779191" y="0"/>
                </a:moveTo>
                <a:lnTo>
                  <a:pt x="0" y="0"/>
                </a:lnTo>
                <a:lnTo>
                  <a:pt x="0" y="11308256"/>
                </a:lnTo>
                <a:lnTo>
                  <a:pt x="12073621" y="11308256"/>
                </a:lnTo>
                <a:lnTo>
                  <a:pt x="10779191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9368" y="1986201"/>
            <a:ext cx="8595360" cy="4142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100" b="1" i="0">
                <a:solidFill>
                  <a:schemeClr val="bg1"/>
                </a:solidFill>
                <a:latin typeface="TradeGothic"/>
                <a:cs typeface="Trade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317957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317957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317957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5199" y="1370549"/>
            <a:ext cx="8593701" cy="1156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317957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51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3.png"/><Relationship Id="rId21" Type="http://schemas.openxmlformats.org/officeDocument/2006/relationships/image" Target="../media/image33.jpe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image" Target="../media/image16.jpg"/><Relationship Id="rId16" Type="http://schemas.openxmlformats.org/officeDocument/2006/relationships/image" Target="../media/image28.jp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5.jpg"/><Relationship Id="rId10" Type="http://schemas.openxmlformats.org/officeDocument/2006/relationships/image" Target="../media/image10.png"/><Relationship Id="rId19" Type="http://schemas.openxmlformats.org/officeDocument/2006/relationships/image" Target="../media/image31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r="12300"/>
          <a:stretch/>
        </p:blipFill>
        <p:spPr>
          <a:xfrm>
            <a:off x="5106473" y="-10734"/>
            <a:ext cx="15034345" cy="1132008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0585294" cy="11328146"/>
          </a:xfrm>
          <a:custGeom>
            <a:avLst/>
            <a:gdLst/>
            <a:ahLst/>
            <a:cxnLst/>
            <a:rect l="l" t="t" r="r" b="b"/>
            <a:pathLst>
              <a:path w="10036810" h="11308715">
                <a:moveTo>
                  <a:pt x="8960095" y="0"/>
                </a:moveTo>
                <a:lnTo>
                  <a:pt x="0" y="0"/>
                </a:lnTo>
                <a:lnTo>
                  <a:pt x="0" y="11308256"/>
                </a:lnTo>
                <a:lnTo>
                  <a:pt x="10036210" y="11308256"/>
                </a:lnTo>
                <a:lnTo>
                  <a:pt x="8960095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object 5"/>
          <p:cNvGrpSpPr/>
          <p:nvPr/>
        </p:nvGrpSpPr>
        <p:grpSpPr>
          <a:xfrm>
            <a:off x="527050" y="9693275"/>
            <a:ext cx="3496310" cy="1200785"/>
            <a:chOff x="1241695" y="8599693"/>
            <a:chExt cx="3496310" cy="1200785"/>
          </a:xfrm>
        </p:grpSpPr>
        <p:pic>
          <p:nvPicPr>
            <p:cNvPr id="3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4636" y="8925848"/>
              <a:ext cx="163690" cy="244103"/>
            </a:xfrm>
            <a:prstGeom prst="rect">
              <a:avLst/>
            </a:prstGeom>
          </p:spPr>
        </p:pic>
        <p:pic>
          <p:nvPicPr>
            <p:cNvPr id="33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3049" y="8925848"/>
              <a:ext cx="218251" cy="244103"/>
            </a:xfrm>
            <a:prstGeom prst="rect">
              <a:avLst/>
            </a:prstGeom>
          </p:spPr>
        </p:pic>
        <p:pic>
          <p:nvPicPr>
            <p:cNvPr id="34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1267" y="8921899"/>
              <a:ext cx="251287" cy="251999"/>
            </a:xfrm>
            <a:prstGeom prst="rect">
              <a:avLst/>
            </a:prstGeom>
          </p:spPr>
        </p:pic>
        <p:pic>
          <p:nvPicPr>
            <p:cNvPr id="35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8797" y="8921899"/>
              <a:ext cx="420085" cy="251999"/>
            </a:xfrm>
            <a:prstGeom prst="rect">
              <a:avLst/>
            </a:prstGeom>
          </p:spPr>
        </p:pic>
        <p:sp>
          <p:nvSpPr>
            <p:cNvPr id="36" name="object 10"/>
            <p:cNvSpPr/>
            <p:nvPr/>
          </p:nvSpPr>
          <p:spPr>
            <a:xfrm>
              <a:off x="3354451" y="8926123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5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42161" y="8925847"/>
              <a:ext cx="176976" cy="244104"/>
            </a:xfrm>
            <a:prstGeom prst="rect">
              <a:avLst/>
            </a:prstGeom>
          </p:spPr>
        </p:pic>
        <p:pic>
          <p:nvPicPr>
            <p:cNvPr id="38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22704" y="8921899"/>
              <a:ext cx="149332" cy="251999"/>
            </a:xfrm>
            <a:prstGeom prst="rect">
              <a:avLst/>
            </a:prstGeom>
          </p:spPr>
        </p:pic>
        <p:sp>
          <p:nvSpPr>
            <p:cNvPr id="39" name="object 13"/>
            <p:cNvSpPr/>
            <p:nvPr/>
          </p:nvSpPr>
          <p:spPr>
            <a:xfrm>
              <a:off x="3991775" y="8925501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60" h="244475">
                  <a:moveTo>
                    <a:pt x="169443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32" y="49530"/>
                  </a:lnTo>
                  <a:lnTo>
                    <a:pt x="59232" y="243840"/>
                  </a:lnTo>
                  <a:lnTo>
                    <a:pt x="110210" y="243840"/>
                  </a:lnTo>
                  <a:lnTo>
                    <a:pt x="110210" y="49530"/>
                  </a:lnTo>
                  <a:lnTo>
                    <a:pt x="169443" y="49530"/>
                  </a:lnTo>
                  <a:lnTo>
                    <a:pt x="169443" y="0"/>
                  </a:lnTo>
                  <a:close/>
                </a:path>
                <a:path w="746760" h="244475">
                  <a:moveTo>
                    <a:pt x="397751" y="244462"/>
                  </a:moveTo>
                  <a:lnTo>
                    <a:pt x="378460" y="192405"/>
                  </a:lnTo>
                  <a:lnTo>
                    <a:pt x="360235" y="143230"/>
                  </a:lnTo>
                  <a:lnTo>
                    <a:pt x="332028" y="67119"/>
                  </a:lnTo>
                  <a:lnTo>
                    <a:pt x="307276" y="355"/>
                  </a:lnTo>
                  <a:lnTo>
                    <a:pt x="305841" y="355"/>
                  </a:lnTo>
                  <a:lnTo>
                    <a:pt x="305841" y="143230"/>
                  </a:lnTo>
                  <a:lnTo>
                    <a:pt x="252006" y="143230"/>
                  </a:lnTo>
                  <a:lnTo>
                    <a:pt x="278930" y="67119"/>
                  </a:lnTo>
                  <a:lnTo>
                    <a:pt x="305841" y="143230"/>
                  </a:lnTo>
                  <a:lnTo>
                    <a:pt x="305841" y="355"/>
                  </a:lnTo>
                  <a:lnTo>
                    <a:pt x="250202" y="355"/>
                  </a:lnTo>
                  <a:lnTo>
                    <a:pt x="159753" y="244462"/>
                  </a:lnTo>
                  <a:lnTo>
                    <a:pt x="216827" y="244462"/>
                  </a:lnTo>
                  <a:lnTo>
                    <a:pt x="235127" y="192405"/>
                  </a:lnTo>
                  <a:lnTo>
                    <a:pt x="322364" y="192405"/>
                  </a:lnTo>
                  <a:lnTo>
                    <a:pt x="340677" y="244462"/>
                  </a:lnTo>
                  <a:lnTo>
                    <a:pt x="397751" y="244462"/>
                  </a:lnTo>
                  <a:close/>
                </a:path>
                <a:path w="746760" h="244475">
                  <a:moveTo>
                    <a:pt x="557847" y="0"/>
                  </a:moveTo>
                  <a:lnTo>
                    <a:pt x="388416" y="0"/>
                  </a:lnTo>
                  <a:lnTo>
                    <a:pt x="388416" y="49530"/>
                  </a:lnTo>
                  <a:lnTo>
                    <a:pt x="447649" y="49530"/>
                  </a:lnTo>
                  <a:lnTo>
                    <a:pt x="447649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60" h="244475">
                  <a:moveTo>
                    <a:pt x="746175" y="622"/>
                  </a:moveTo>
                  <a:lnTo>
                    <a:pt x="591959" y="622"/>
                  </a:lnTo>
                  <a:lnTo>
                    <a:pt x="591959" y="50152"/>
                  </a:lnTo>
                  <a:lnTo>
                    <a:pt x="591959" y="97142"/>
                  </a:lnTo>
                  <a:lnTo>
                    <a:pt x="591959" y="146672"/>
                  </a:lnTo>
                  <a:lnTo>
                    <a:pt x="591959" y="194932"/>
                  </a:lnTo>
                  <a:lnTo>
                    <a:pt x="591959" y="244462"/>
                  </a:lnTo>
                  <a:lnTo>
                    <a:pt x="746175" y="244462"/>
                  </a:lnTo>
                  <a:lnTo>
                    <a:pt x="746175" y="194932"/>
                  </a:lnTo>
                  <a:lnTo>
                    <a:pt x="642924" y="194932"/>
                  </a:lnTo>
                  <a:lnTo>
                    <a:pt x="642924" y="146672"/>
                  </a:lnTo>
                  <a:lnTo>
                    <a:pt x="723696" y="146672"/>
                  </a:lnTo>
                  <a:lnTo>
                    <a:pt x="723696" y="97142"/>
                  </a:lnTo>
                  <a:lnTo>
                    <a:pt x="642924" y="97142"/>
                  </a:lnTo>
                  <a:lnTo>
                    <a:pt x="642924" y="50152"/>
                  </a:lnTo>
                  <a:lnTo>
                    <a:pt x="746175" y="50152"/>
                  </a:lnTo>
                  <a:lnTo>
                    <a:pt x="746175" y="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0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9675" y="9273528"/>
              <a:ext cx="150538" cy="204671"/>
            </a:xfrm>
            <a:prstGeom prst="rect">
              <a:avLst/>
            </a:prstGeom>
          </p:spPr>
        </p:pic>
        <p:pic>
          <p:nvPicPr>
            <p:cNvPr id="41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99792" y="9273528"/>
              <a:ext cx="169699" cy="199593"/>
            </a:xfrm>
            <a:prstGeom prst="rect">
              <a:avLst/>
            </a:prstGeom>
          </p:spPr>
        </p:pic>
        <p:sp>
          <p:nvSpPr>
            <p:cNvPr id="42" name="object 16"/>
            <p:cNvSpPr/>
            <p:nvPr/>
          </p:nvSpPr>
          <p:spPr>
            <a:xfrm>
              <a:off x="2629918" y="9273528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4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4" y="199593"/>
                  </a:lnTo>
                  <a:lnTo>
                    <a:pt x="236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6669" y="9273528"/>
              <a:ext cx="177322" cy="199593"/>
            </a:xfrm>
            <a:prstGeom prst="rect">
              <a:avLst/>
            </a:prstGeom>
          </p:spPr>
        </p:pic>
        <p:sp>
          <p:nvSpPr>
            <p:cNvPr id="44" name="object 18"/>
            <p:cNvSpPr/>
            <p:nvPr/>
          </p:nvSpPr>
          <p:spPr>
            <a:xfrm>
              <a:off x="2897060" y="9273532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10" h="199390">
                  <a:moveTo>
                    <a:pt x="130517" y="177800"/>
                  </a:moveTo>
                  <a:lnTo>
                    <a:pt x="23660" y="177800"/>
                  </a:lnTo>
                  <a:lnTo>
                    <a:pt x="23660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60" y="85090"/>
                  </a:lnTo>
                  <a:lnTo>
                    <a:pt x="23660" y="21590"/>
                  </a:lnTo>
                  <a:lnTo>
                    <a:pt x="125437" y="21590"/>
                  </a:lnTo>
                  <a:lnTo>
                    <a:pt x="125437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5031" y="9273528"/>
              <a:ext cx="137291" cy="199593"/>
            </a:xfrm>
            <a:prstGeom prst="rect">
              <a:avLst/>
            </a:prstGeom>
          </p:spPr>
        </p:pic>
        <p:pic>
          <p:nvPicPr>
            <p:cNvPr id="46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43986" y="9268461"/>
              <a:ext cx="131646" cy="209738"/>
            </a:xfrm>
            <a:prstGeom prst="rect">
              <a:avLst/>
            </a:prstGeom>
          </p:spPr>
        </p:pic>
        <p:sp>
          <p:nvSpPr>
            <p:cNvPr id="47" name="object 21"/>
            <p:cNvSpPr/>
            <p:nvPr/>
          </p:nvSpPr>
          <p:spPr>
            <a:xfrm>
              <a:off x="3425621" y="9273532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39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39" h="200025">
                  <a:moveTo>
                    <a:pt x="218008" y="406"/>
                  </a:moveTo>
                  <a:lnTo>
                    <a:pt x="62395" y="406"/>
                  </a:lnTo>
                  <a:lnTo>
                    <a:pt x="62395" y="21996"/>
                  </a:lnTo>
                  <a:lnTo>
                    <a:pt x="128358" y="21996"/>
                  </a:lnTo>
                  <a:lnTo>
                    <a:pt x="128358" y="199796"/>
                  </a:lnTo>
                  <a:lnTo>
                    <a:pt x="152031" y="199796"/>
                  </a:lnTo>
                  <a:lnTo>
                    <a:pt x="152031" y="21996"/>
                  </a:lnTo>
                  <a:lnTo>
                    <a:pt x="218008" y="21996"/>
                  </a:lnTo>
                  <a:lnTo>
                    <a:pt x="218008" y="4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67536" y="9273528"/>
              <a:ext cx="172526" cy="199593"/>
            </a:xfrm>
            <a:prstGeom prst="rect">
              <a:avLst/>
            </a:prstGeom>
          </p:spPr>
        </p:pic>
        <p:sp>
          <p:nvSpPr>
            <p:cNvPr id="49" name="object 23"/>
            <p:cNvSpPr/>
            <p:nvPr/>
          </p:nvSpPr>
          <p:spPr>
            <a:xfrm>
              <a:off x="1450403" y="9635012"/>
              <a:ext cx="787400" cy="165735"/>
            </a:xfrm>
            <a:custGeom>
              <a:avLst/>
              <a:gdLst/>
              <a:ahLst/>
              <a:cxnLst/>
              <a:rect l="l" t="t" r="r" b="b"/>
              <a:pathLst>
                <a:path w="787400" h="165734">
                  <a:moveTo>
                    <a:pt x="564400" y="88011"/>
                  </a:moveTo>
                  <a:lnTo>
                    <a:pt x="337299" y="30746"/>
                  </a:lnTo>
                  <a:lnTo>
                    <a:pt x="291058" y="39547"/>
                  </a:lnTo>
                  <a:lnTo>
                    <a:pt x="277990" y="42037"/>
                  </a:lnTo>
                  <a:lnTo>
                    <a:pt x="215874" y="31496"/>
                  </a:lnTo>
                  <a:lnTo>
                    <a:pt x="0" y="85788"/>
                  </a:lnTo>
                  <a:lnTo>
                    <a:pt x="277685" y="165404"/>
                  </a:lnTo>
                  <a:lnTo>
                    <a:pt x="564400" y="88011"/>
                  </a:lnTo>
                  <a:close/>
                </a:path>
                <a:path w="787400" h="165734">
                  <a:moveTo>
                    <a:pt x="786853" y="27076"/>
                  </a:moveTo>
                  <a:lnTo>
                    <a:pt x="485889" y="0"/>
                  </a:lnTo>
                  <a:lnTo>
                    <a:pt x="485927" y="19977"/>
                  </a:lnTo>
                  <a:lnTo>
                    <a:pt x="695439" y="51638"/>
                  </a:lnTo>
                  <a:lnTo>
                    <a:pt x="786853" y="27076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24"/>
            <p:cNvSpPr/>
            <p:nvPr/>
          </p:nvSpPr>
          <p:spPr>
            <a:xfrm>
              <a:off x="1533931" y="8599695"/>
              <a:ext cx="389890" cy="800100"/>
            </a:xfrm>
            <a:custGeom>
              <a:avLst/>
              <a:gdLst/>
              <a:ahLst/>
              <a:cxnLst/>
              <a:rect l="l" t="t" r="r" b="b"/>
              <a:pathLst>
                <a:path w="389889" h="800100">
                  <a:moveTo>
                    <a:pt x="254927" y="62687"/>
                  </a:moveTo>
                  <a:lnTo>
                    <a:pt x="210985" y="54648"/>
                  </a:lnTo>
                  <a:lnTo>
                    <a:pt x="210985" y="161620"/>
                  </a:lnTo>
                  <a:lnTo>
                    <a:pt x="243268" y="165176"/>
                  </a:lnTo>
                  <a:lnTo>
                    <a:pt x="243268" y="69469"/>
                  </a:lnTo>
                  <a:lnTo>
                    <a:pt x="254927" y="62687"/>
                  </a:lnTo>
                  <a:close/>
                </a:path>
                <a:path w="389889" h="800100">
                  <a:moveTo>
                    <a:pt x="281089" y="73291"/>
                  </a:moveTo>
                  <a:lnTo>
                    <a:pt x="255854" y="63004"/>
                  </a:lnTo>
                  <a:lnTo>
                    <a:pt x="255689" y="166725"/>
                  </a:lnTo>
                  <a:lnTo>
                    <a:pt x="280784" y="174853"/>
                  </a:lnTo>
                  <a:lnTo>
                    <a:pt x="281089" y="73291"/>
                  </a:lnTo>
                  <a:close/>
                </a:path>
                <a:path w="389889" h="800100">
                  <a:moveTo>
                    <a:pt x="347916" y="73837"/>
                  </a:moveTo>
                  <a:lnTo>
                    <a:pt x="322084" y="36588"/>
                  </a:lnTo>
                  <a:lnTo>
                    <a:pt x="279120" y="14871"/>
                  </a:lnTo>
                  <a:lnTo>
                    <a:pt x="222808" y="1828"/>
                  </a:lnTo>
                  <a:lnTo>
                    <a:pt x="194157" y="0"/>
                  </a:lnTo>
                  <a:lnTo>
                    <a:pt x="193865" y="0"/>
                  </a:lnTo>
                  <a:lnTo>
                    <a:pt x="177495" y="914"/>
                  </a:lnTo>
                  <a:lnTo>
                    <a:pt x="177495" y="55499"/>
                  </a:lnTo>
                  <a:lnTo>
                    <a:pt x="177495" y="162318"/>
                  </a:lnTo>
                  <a:lnTo>
                    <a:pt x="177215" y="162331"/>
                  </a:lnTo>
                  <a:lnTo>
                    <a:pt x="145199" y="165862"/>
                  </a:lnTo>
                  <a:lnTo>
                    <a:pt x="145199" y="70307"/>
                  </a:lnTo>
                  <a:lnTo>
                    <a:pt x="132283" y="63677"/>
                  </a:lnTo>
                  <a:lnTo>
                    <a:pt x="132626" y="119799"/>
                  </a:lnTo>
                  <a:lnTo>
                    <a:pt x="132791" y="167220"/>
                  </a:lnTo>
                  <a:lnTo>
                    <a:pt x="132156" y="167297"/>
                  </a:lnTo>
                  <a:lnTo>
                    <a:pt x="107048" y="175425"/>
                  </a:lnTo>
                  <a:lnTo>
                    <a:pt x="107048" y="74244"/>
                  </a:lnTo>
                  <a:lnTo>
                    <a:pt x="120091" y="69088"/>
                  </a:lnTo>
                  <a:lnTo>
                    <a:pt x="123012" y="67945"/>
                  </a:lnTo>
                  <a:lnTo>
                    <a:pt x="122974" y="67792"/>
                  </a:lnTo>
                  <a:lnTo>
                    <a:pt x="132283" y="63677"/>
                  </a:lnTo>
                  <a:lnTo>
                    <a:pt x="177495" y="55499"/>
                  </a:lnTo>
                  <a:lnTo>
                    <a:pt x="177495" y="914"/>
                  </a:lnTo>
                  <a:lnTo>
                    <a:pt x="138887" y="6057"/>
                  </a:lnTo>
                  <a:lnTo>
                    <a:pt x="89776" y="23456"/>
                  </a:lnTo>
                  <a:lnTo>
                    <a:pt x="52133" y="53162"/>
                  </a:lnTo>
                  <a:lnTo>
                    <a:pt x="44323" y="86741"/>
                  </a:lnTo>
                  <a:lnTo>
                    <a:pt x="89242" y="99860"/>
                  </a:lnTo>
                  <a:lnTo>
                    <a:pt x="89954" y="189725"/>
                  </a:lnTo>
                  <a:lnTo>
                    <a:pt x="86753" y="192481"/>
                  </a:lnTo>
                  <a:lnTo>
                    <a:pt x="86791" y="204571"/>
                  </a:lnTo>
                  <a:lnTo>
                    <a:pt x="59791" y="212051"/>
                  </a:lnTo>
                  <a:lnTo>
                    <a:pt x="51181" y="650748"/>
                  </a:lnTo>
                  <a:lnTo>
                    <a:pt x="194157" y="619061"/>
                  </a:lnTo>
                  <a:lnTo>
                    <a:pt x="194157" y="190995"/>
                  </a:lnTo>
                  <a:lnTo>
                    <a:pt x="326682" y="221424"/>
                  </a:lnTo>
                  <a:lnTo>
                    <a:pt x="326478" y="207975"/>
                  </a:lnTo>
                  <a:lnTo>
                    <a:pt x="252742" y="190995"/>
                  </a:lnTo>
                  <a:lnTo>
                    <a:pt x="194157" y="177520"/>
                  </a:lnTo>
                  <a:lnTo>
                    <a:pt x="194157" y="175425"/>
                  </a:lnTo>
                  <a:lnTo>
                    <a:pt x="194157" y="165862"/>
                  </a:lnTo>
                  <a:lnTo>
                    <a:pt x="194157" y="55499"/>
                  </a:lnTo>
                  <a:lnTo>
                    <a:pt x="194157" y="7023"/>
                  </a:lnTo>
                  <a:lnTo>
                    <a:pt x="221957" y="8610"/>
                  </a:lnTo>
                  <a:lnTo>
                    <a:pt x="274485" y="20612"/>
                  </a:lnTo>
                  <a:lnTo>
                    <a:pt x="316585" y="42087"/>
                  </a:lnTo>
                  <a:lnTo>
                    <a:pt x="342430" y="79336"/>
                  </a:lnTo>
                  <a:lnTo>
                    <a:pt x="343801" y="79362"/>
                  </a:lnTo>
                  <a:lnTo>
                    <a:pt x="347916" y="73837"/>
                  </a:lnTo>
                  <a:close/>
                </a:path>
                <a:path w="389889" h="800100">
                  <a:moveTo>
                    <a:pt x="389788" y="678040"/>
                  </a:moveTo>
                  <a:lnTo>
                    <a:pt x="194157" y="638048"/>
                  </a:lnTo>
                  <a:lnTo>
                    <a:pt x="0" y="679157"/>
                  </a:lnTo>
                  <a:lnTo>
                    <a:pt x="203" y="697788"/>
                  </a:lnTo>
                  <a:lnTo>
                    <a:pt x="13931" y="695439"/>
                  </a:lnTo>
                  <a:lnTo>
                    <a:pt x="15074" y="799998"/>
                  </a:lnTo>
                  <a:lnTo>
                    <a:pt x="194157" y="781507"/>
                  </a:lnTo>
                  <a:lnTo>
                    <a:pt x="194157" y="658558"/>
                  </a:lnTo>
                  <a:lnTo>
                    <a:pt x="389674" y="697788"/>
                  </a:lnTo>
                  <a:lnTo>
                    <a:pt x="389788" y="6780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25"/>
            <p:cNvSpPr/>
            <p:nvPr/>
          </p:nvSpPr>
          <p:spPr>
            <a:xfrm>
              <a:off x="1241695" y="9635879"/>
              <a:ext cx="277495" cy="52705"/>
            </a:xfrm>
            <a:custGeom>
              <a:avLst/>
              <a:gdLst/>
              <a:ahLst/>
              <a:cxnLst/>
              <a:rect l="l" t="t" r="r" b="b"/>
              <a:pathLst>
                <a:path w="277494" h="52704">
                  <a:moveTo>
                    <a:pt x="277412" y="0"/>
                  </a:moveTo>
                  <a:lnTo>
                    <a:pt x="0" y="27171"/>
                  </a:lnTo>
                  <a:lnTo>
                    <a:pt x="88373" y="52427"/>
                  </a:lnTo>
                  <a:lnTo>
                    <a:pt x="277357" y="21611"/>
                  </a:lnTo>
                  <a:lnTo>
                    <a:pt x="277412" y="0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26"/>
            <p:cNvSpPr/>
            <p:nvPr/>
          </p:nvSpPr>
          <p:spPr>
            <a:xfrm>
              <a:off x="1757410" y="8861619"/>
              <a:ext cx="77470" cy="306705"/>
            </a:xfrm>
            <a:custGeom>
              <a:avLst/>
              <a:gdLst/>
              <a:ahLst/>
              <a:cxnLst/>
              <a:rect l="l" t="t" r="r" b="b"/>
              <a:pathLst>
                <a:path w="77469" h="306704">
                  <a:moveTo>
                    <a:pt x="0" y="0"/>
                  </a:moveTo>
                  <a:lnTo>
                    <a:pt x="186" y="8952"/>
                  </a:lnTo>
                  <a:lnTo>
                    <a:pt x="1519" y="290521"/>
                  </a:lnTo>
                  <a:lnTo>
                    <a:pt x="77451" y="306374"/>
                  </a:lnTo>
                  <a:lnTo>
                    <a:pt x="77146" y="297830"/>
                  </a:lnTo>
                  <a:lnTo>
                    <a:pt x="9946" y="283684"/>
                  </a:lnTo>
                  <a:lnTo>
                    <a:pt x="8700" y="10711"/>
                  </a:lnTo>
                  <a:lnTo>
                    <a:pt x="62185" y="21779"/>
                  </a:lnTo>
                  <a:lnTo>
                    <a:pt x="62491" y="1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3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91066" y="9503110"/>
              <a:ext cx="89524" cy="143449"/>
            </a:xfrm>
            <a:prstGeom prst="rect">
              <a:avLst/>
            </a:prstGeom>
          </p:spPr>
        </p:pic>
        <p:sp>
          <p:nvSpPr>
            <p:cNvPr id="54" name="object 28"/>
            <p:cNvSpPr/>
            <p:nvPr/>
          </p:nvSpPr>
          <p:spPr>
            <a:xfrm>
              <a:off x="1510008" y="9400130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75"/>
                  </a:moveTo>
                  <a:lnTo>
                    <a:pt x="107293" y="92875"/>
                  </a:lnTo>
                  <a:lnTo>
                    <a:pt x="129582" y="97922"/>
                  </a:lnTo>
                  <a:lnTo>
                    <a:pt x="143736" y="110849"/>
                  </a:lnTo>
                  <a:lnTo>
                    <a:pt x="151589" y="128342"/>
                  </a:lnTo>
                  <a:lnTo>
                    <a:pt x="154978" y="147082"/>
                  </a:lnTo>
                  <a:lnTo>
                    <a:pt x="156178" y="257360"/>
                  </a:lnTo>
                  <a:lnTo>
                    <a:pt x="156286" y="265873"/>
                  </a:lnTo>
                  <a:lnTo>
                    <a:pt x="156276" y="266375"/>
                  </a:lnTo>
                  <a:lnTo>
                    <a:pt x="218084" y="276857"/>
                  </a:lnTo>
                  <a:lnTo>
                    <a:pt x="218084" y="9287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11"/>
                  </a:lnTo>
                  <a:lnTo>
                    <a:pt x="17098" y="45840"/>
                  </a:lnTo>
                  <a:lnTo>
                    <a:pt x="17098" y="205519"/>
                  </a:lnTo>
                  <a:lnTo>
                    <a:pt x="9161" y="210493"/>
                  </a:lnTo>
                  <a:lnTo>
                    <a:pt x="9046" y="25736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305"/>
                  </a:lnTo>
                  <a:lnTo>
                    <a:pt x="71432" y="114294"/>
                  </a:lnTo>
                  <a:lnTo>
                    <a:pt x="85977" y="98981"/>
                  </a:lnTo>
                  <a:lnTo>
                    <a:pt x="107293" y="92875"/>
                  </a:lnTo>
                  <a:lnTo>
                    <a:pt x="218084" y="92875"/>
                  </a:lnTo>
                  <a:lnTo>
                    <a:pt x="218084" y="17674"/>
                  </a:lnTo>
                  <a:lnTo>
                    <a:pt x="407016" y="1767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7016" y="17674"/>
                  </a:moveTo>
                  <a:lnTo>
                    <a:pt x="218084" y="17674"/>
                  </a:lnTo>
                  <a:lnTo>
                    <a:pt x="424515" y="36082"/>
                  </a:lnTo>
                  <a:lnTo>
                    <a:pt x="436117" y="20397"/>
                  </a:lnTo>
                  <a:lnTo>
                    <a:pt x="407016" y="17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5DDF343-989D-90D2-EB85-BAE185A1D581}"/>
              </a:ext>
            </a:extLst>
          </p:cNvPr>
          <p:cNvSpPr txBox="1"/>
          <p:nvPr/>
        </p:nvSpPr>
        <p:spPr>
          <a:xfrm>
            <a:off x="353669" y="815973"/>
            <a:ext cx="88200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Norfolk State University </a:t>
            </a:r>
          </a:p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Senate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216B7-C465-B77B-7405-A9C76420601E}"/>
              </a:ext>
            </a:extLst>
          </p:cNvPr>
          <p:cNvSpPr txBox="1"/>
          <p:nvPr/>
        </p:nvSpPr>
        <p:spPr>
          <a:xfrm>
            <a:off x="770822" y="6825568"/>
            <a:ext cx="86455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</a:rPr>
              <a:t>President: Robert K. Perkins, PhD</a:t>
            </a:r>
          </a:p>
          <a:p>
            <a:pPr algn="ctr"/>
            <a:r>
              <a:rPr lang="en-US" sz="4800" b="1" dirty="0">
                <a:solidFill>
                  <a:srgbClr val="FFC000"/>
                </a:solidFill>
              </a:rPr>
              <a:t>December 8,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CD67D-92BB-C52F-E6F4-4957B119F895}"/>
              </a:ext>
            </a:extLst>
          </p:cNvPr>
          <p:cNvSpPr txBox="1"/>
          <p:nvPr/>
        </p:nvSpPr>
        <p:spPr>
          <a:xfrm>
            <a:off x="297188" y="4273890"/>
            <a:ext cx="9592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 December Report</a:t>
            </a:r>
          </a:p>
        </p:txBody>
      </p:sp>
    </p:spTree>
    <p:extLst>
      <p:ext uri="{BB962C8B-B14F-4D97-AF65-F5344CB8AC3E}">
        <p14:creationId xmlns:p14="http://schemas.microsoft.com/office/powerpoint/2010/main" val="2245767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4C8779-5ABB-2319-C9AC-23746C3AF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5" r="257"/>
          <a:stretch/>
        </p:blipFill>
        <p:spPr>
          <a:xfrm>
            <a:off x="612775" y="63500"/>
            <a:ext cx="18878550" cy="11182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53E66-4DC5-B3EA-1CCD-543A7CD81B02}"/>
              </a:ext>
            </a:extLst>
          </p:cNvPr>
          <p:cNvSpPr txBox="1"/>
          <p:nvPr/>
        </p:nvSpPr>
        <p:spPr>
          <a:xfrm>
            <a:off x="6664458" y="9315450"/>
            <a:ext cx="8718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NAACP Freedom Fund Banquet 2022</a:t>
            </a:r>
          </a:p>
        </p:txBody>
      </p:sp>
    </p:spTree>
    <p:extLst>
      <p:ext uri="{BB962C8B-B14F-4D97-AF65-F5344CB8AC3E}">
        <p14:creationId xmlns:p14="http://schemas.microsoft.com/office/powerpoint/2010/main" val="3782430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1" y="463459"/>
            <a:ext cx="18480504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Upcoming Projects for Spring 2024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9050020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673A4-2AFE-BB36-79C7-40DC0D5F507A}"/>
              </a:ext>
            </a:extLst>
          </p:cNvPr>
          <p:cNvSpPr txBox="1"/>
          <p:nvPr/>
        </p:nvSpPr>
        <p:spPr>
          <a:xfrm>
            <a:off x="927835" y="2686942"/>
            <a:ext cx="184536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200"/>
              <a:buFont typeface="Arial" panose="020B0604020202020204" pitchFamily="34" charset="0"/>
              <a:buChar char="•"/>
              <a:tabLst>
                <a:tab pos="762000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Finalizing</a:t>
            </a:r>
            <a:r>
              <a:rPr lang="en-US" sz="40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Faculty Senate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operating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year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200"/>
              <a:buFont typeface="Arial" panose="020B0604020202020204" pitchFamily="34" charset="0"/>
              <a:buChar char="•"/>
              <a:tabLst>
                <a:tab pos="762000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Finalizing</a:t>
            </a:r>
            <a:r>
              <a:rPr lang="en-US" sz="40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recommending</a:t>
            </a:r>
            <a:r>
              <a:rPr lang="en-US" sz="40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handbook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Updating</a:t>
            </a:r>
            <a:r>
              <a:rPr lang="en-US" sz="40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en-US" sz="40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Senate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bylaws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sz="40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0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comprehensive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Finalize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strategic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Collaborate</a:t>
            </a:r>
            <a:r>
              <a:rPr lang="en-US" sz="4000" spc="-5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Awards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Committee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end-of-the-year</a:t>
            </a:r>
            <a:r>
              <a:rPr lang="en-US" sz="4000" spc="-1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awards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ceremony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371475" lvl="0" indent="-4572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en-US" sz="4000" spc="-5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0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40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en-US" sz="40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Affairs</a:t>
            </a:r>
            <a:r>
              <a:rPr lang="en-US" sz="40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40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city-wide</a:t>
            </a:r>
            <a:r>
              <a:rPr lang="en-US" sz="4000" spc="-5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inaugural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en-US" sz="40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male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summit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371475" lvl="0" indent="-4572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will also conduct elections for the 2024-25 academic year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9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" y="0"/>
            <a:ext cx="20103943" cy="1130825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07643" y="157413"/>
            <a:ext cx="11194581" cy="106952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br>
              <a:rPr lang="en-US" sz="8000" spc="10" dirty="0">
                <a:solidFill>
                  <a:srgbClr val="FFC000"/>
                </a:solidFill>
                <a:latin typeface="TradeGothic" panose="02000806040000020004"/>
              </a:rPr>
            </a:br>
            <a:r>
              <a:rPr lang="en-US" sz="8000" spc="10" dirty="0">
                <a:solidFill>
                  <a:srgbClr val="FFC000"/>
                </a:solidFill>
                <a:latin typeface="TradeGothic" panose="02000806040000020004"/>
              </a:rPr>
              <a:t>Thank YOU!</a:t>
            </a:r>
            <a:br>
              <a:rPr lang="en-US" sz="8000" spc="10" dirty="0">
                <a:solidFill>
                  <a:srgbClr val="FFC000"/>
                </a:solidFill>
                <a:latin typeface="TradeGothic" panose="02000806040000020004"/>
              </a:rPr>
            </a:br>
            <a:br>
              <a:rPr lang="en-US" sz="5400" spc="10" dirty="0">
                <a:solidFill>
                  <a:srgbClr val="FFC000"/>
                </a:solidFill>
                <a:latin typeface="TradeGothic" panose="02000806040000020004"/>
              </a:rPr>
            </a:br>
            <a:r>
              <a:rPr lang="en-US" sz="4800" spc="10" dirty="0">
                <a:solidFill>
                  <a:srgbClr val="FFC000"/>
                </a:solidFill>
                <a:latin typeface="TradeGothic" panose="02000806040000020004"/>
              </a:rPr>
              <a:t>On behalf of the NSU Faculty Senate, thank you for the continuous and attentive oversight of our University. </a:t>
            </a:r>
            <a:br>
              <a:rPr lang="en-US" sz="4800" spc="10" dirty="0">
                <a:solidFill>
                  <a:srgbClr val="FFC000"/>
                </a:solidFill>
                <a:latin typeface="TradeGothic" panose="02000806040000020004"/>
              </a:rPr>
            </a:br>
            <a:br>
              <a:rPr lang="en-US" sz="4800" spc="10" dirty="0">
                <a:solidFill>
                  <a:srgbClr val="FFC000"/>
                </a:solidFill>
                <a:latin typeface="TradeGothic" panose="02000806040000020004"/>
              </a:rPr>
            </a:br>
            <a:r>
              <a:rPr lang="en-US" sz="9600" spc="10" dirty="0">
                <a:solidFill>
                  <a:schemeClr val="bg1">
                    <a:lumMod val="95000"/>
                  </a:schemeClr>
                </a:solidFill>
                <a:latin typeface="TradeGothic" panose="02000806040000020004"/>
              </a:rPr>
              <a:t>Happy Holidays!!</a:t>
            </a:r>
            <a:br>
              <a:rPr lang="en-US" sz="9600" spc="10" dirty="0">
                <a:solidFill>
                  <a:srgbClr val="FFC000"/>
                </a:solidFill>
                <a:latin typeface="TradeGothic" panose="02000806040000020004"/>
              </a:rPr>
            </a:br>
            <a:br>
              <a:rPr lang="en-US" sz="9600" spc="10" dirty="0">
                <a:solidFill>
                  <a:srgbClr val="FFFFFF"/>
                </a:solidFill>
                <a:latin typeface="TradeGothic" panose="02000806040000020004"/>
              </a:rPr>
            </a:br>
            <a:endParaRPr sz="9600" spc="10" dirty="0">
              <a:solidFill>
                <a:srgbClr val="FFFFFF"/>
              </a:solidFill>
              <a:latin typeface="TradeGothic" panose="02000806040000020004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6" name="object 6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 descr="A christmas tree with ornaments&#10;&#10;Description automatically generated">
            <a:extLst>
              <a:ext uri="{FF2B5EF4-FFF2-40B4-BE49-F238E27FC236}">
                <a16:creationId xmlns:a16="http://schemas.microsoft.com/office/drawing/2014/main" id="{E42C3C35-2C3D-A153-44E5-A8D9066BF1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9777" y="1412438"/>
            <a:ext cx="11308258" cy="848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FA23-E230-14B9-7543-E96648F6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199" y="1370549"/>
            <a:ext cx="8593701" cy="1230601"/>
          </a:xfrm>
        </p:spPr>
        <p:txBody>
          <a:bodyPr/>
          <a:lstStyle/>
          <a:p>
            <a:pPr algn="ctr"/>
            <a:r>
              <a:rPr lang="en-US" sz="7200" spc="10" dirty="0">
                <a:solidFill>
                  <a:srgbClr val="FFC000"/>
                </a:solidFill>
                <a:latin typeface="TradeGothic" panose="02000806040000020004"/>
              </a:rPr>
              <a:t>Greetings!</a:t>
            </a:r>
            <a:br>
              <a:rPr lang="en-US" sz="7200" spc="10" dirty="0">
                <a:solidFill>
                  <a:srgbClr val="FFC000"/>
                </a:solidFill>
                <a:latin typeface="TradeGothic" panose="02000806040000020004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68447-1584-BEBD-AC38-18FCD539C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137210"/>
          </a:xfrm>
        </p:spPr>
        <p:txBody>
          <a:bodyPr/>
          <a:lstStyle/>
          <a:p>
            <a:pPr marL="761365" marR="0" indent="-685800" algn="ctr" eaLnBrk="0" hangingPunct="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1365" marR="0" indent="-685800" algn="ctr" eaLnBrk="0" hangingPunct="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NSU</a:t>
            </a:r>
            <a:r>
              <a:rPr lang="en-US" sz="48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Faculty</a:t>
            </a:r>
            <a:r>
              <a:rPr lang="en-US" sz="4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Senate is</a:t>
            </a:r>
            <a:r>
              <a:rPr lang="en-US" sz="4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strong!</a:t>
            </a:r>
          </a:p>
          <a:p>
            <a:pPr marL="761365" marR="0" indent="-685800" algn="ctr" eaLnBrk="0" hangingPunct="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1365" marR="57785" indent="-685800" algn="ctr" eaLnBrk="0" hangingPunct="0">
              <a:lnSpc>
                <a:spcPct val="107000"/>
              </a:lnSpc>
              <a:spcBef>
                <a:spcPts val="91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For the first time, we have 100% participation from all </a:t>
            </a:r>
          </a:p>
          <a:p>
            <a:pPr marL="75565" marR="57785" algn="ctr" eaLnBrk="0" hangingPunct="0">
              <a:lnSpc>
                <a:spcPct val="107000"/>
              </a:lnSpc>
              <a:spcBef>
                <a:spcPts val="910"/>
              </a:spcBef>
              <a:spcAft>
                <a:spcPts val="0"/>
              </a:spcAft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departmental elected Senators!</a:t>
            </a:r>
            <a:r>
              <a:rPr lang="en-US" sz="4800" spc="-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761365" marR="57785" indent="-685800" algn="ctr" eaLnBrk="0" hangingPunct="0">
              <a:lnSpc>
                <a:spcPct val="107000"/>
              </a:lnSpc>
              <a:spcBef>
                <a:spcPts val="91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800" spc="-6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1365" marR="57785" indent="-685800" algn="ctr" eaLnBrk="0" hangingPunct="0">
              <a:lnSpc>
                <a:spcPct val="107000"/>
              </a:lnSpc>
              <a:spcBef>
                <a:spcPts val="91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48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morale</a:t>
            </a:r>
            <a:r>
              <a:rPr lang="en-US" sz="48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48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48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faculty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increasing,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en-US" sz="48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voices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en-US" sz="48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being</a:t>
            </a:r>
            <a:r>
              <a:rPr lang="en-US" sz="4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channeled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dutifully via the NSU Faculty Senate.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0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59694" y="377361"/>
            <a:ext cx="14114918" cy="29700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2023-2024 </a:t>
            </a:r>
            <a:br>
              <a:rPr lang="en-US" sz="9600" spc="10" dirty="0">
                <a:latin typeface="TradeGothic" panose="02000806040000020004"/>
              </a:rPr>
            </a:br>
            <a:r>
              <a:rPr lang="en-US" sz="9600" spc="10" dirty="0">
                <a:latin typeface="TradeGothic" panose="02000806040000020004"/>
              </a:rPr>
              <a:t>Faculty Senate Elected Officers</a:t>
            </a:r>
            <a:endParaRPr sz="9600" spc="10" dirty="0">
              <a:latin typeface="TradeGothic" panose="020008060400000200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Picture 4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8F1631E-2D93-AA4C-1362-5A03F877F5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14" y="3809972"/>
            <a:ext cx="1991523" cy="2489404"/>
          </a:xfrm>
          <a:prstGeom prst="rect">
            <a:avLst/>
          </a:prstGeom>
        </p:spPr>
      </p:pic>
      <p:pic>
        <p:nvPicPr>
          <p:cNvPr id="46" name="Picture 4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A7AFCE4-E2C1-02D5-8F0F-9B9C4C6259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644" y="3881402"/>
            <a:ext cx="2006442" cy="2484550"/>
          </a:xfrm>
          <a:prstGeom prst="rect">
            <a:avLst/>
          </a:prstGeom>
        </p:spPr>
      </p:pic>
      <p:pic>
        <p:nvPicPr>
          <p:cNvPr id="48" name="Picture 47" descr="A person in a suit and tie&#10;&#10;Description automatically generated">
            <a:extLst>
              <a:ext uri="{FF2B5EF4-FFF2-40B4-BE49-F238E27FC236}">
                <a16:creationId xmlns:a16="http://schemas.microsoft.com/office/drawing/2014/main" id="{7AA9D59E-198F-6DBF-B79E-F10474DD87B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13331" r="21814" b="24192"/>
          <a:stretch/>
        </p:blipFill>
        <p:spPr>
          <a:xfrm>
            <a:off x="10193060" y="3865653"/>
            <a:ext cx="2030722" cy="2433723"/>
          </a:xfrm>
          <a:prstGeom prst="rect">
            <a:avLst/>
          </a:prstGeom>
        </p:spPr>
      </p:pic>
      <p:pic>
        <p:nvPicPr>
          <p:cNvPr id="50" name="Picture 4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6897B13-465B-955F-A7DE-FB6A6B6879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911" y="3884699"/>
            <a:ext cx="2025474" cy="2467819"/>
          </a:xfrm>
          <a:prstGeom prst="rect">
            <a:avLst/>
          </a:prstGeom>
        </p:spPr>
      </p:pic>
      <p:pic>
        <p:nvPicPr>
          <p:cNvPr id="52" name="Picture 51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BF2895A0-5AFD-8681-DB38-110D139F9E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79" y="3863769"/>
            <a:ext cx="2025474" cy="2509681"/>
          </a:xfrm>
          <a:prstGeom prst="rect">
            <a:avLst/>
          </a:prstGeom>
        </p:spPr>
      </p:pic>
      <p:pic>
        <p:nvPicPr>
          <p:cNvPr id="54" name="Picture 53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00FAE4CB-DEB4-6007-C056-E058F7CCEAE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1940" r="10954" b="35657"/>
          <a:stretch/>
        </p:blipFill>
        <p:spPr>
          <a:xfrm>
            <a:off x="354845" y="3798233"/>
            <a:ext cx="2079773" cy="2486770"/>
          </a:xfrm>
          <a:prstGeom prst="rect">
            <a:avLst/>
          </a:prstGeom>
        </p:spPr>
      </p:pic>
      <p:pic>
        <p:nvPicPr>
          <p:cNvPr id="56" name="Picture 55" descr="A person wearing a tie and glasses&#10;&#10;Description automatically generated">
            <a:extLst>
              <a:ext uri="{FF2B5EF4-FFF2-40B4-BE49-F238E27FC236}">
                <a16:creationId xmlns:a16="http://schemas.microsoft.com/office/drawing/2014/main" id="{B837C34A-0FF3-71AD-F1AA-C8EE02A56D9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4216" r="24765" b="24193"/>
          <a:stretch/>
        </p:blipFill>
        <p:spPr>
          <a:xfrm>
            <a:off x="5183385" y="3804732"/>
            <a:ext cx="2145946" cy="245640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40226D-7259-8F5D-5C2F-2F00F5823D13}"/>
              </a:ext>
            </a:extLst>
          </p:cNvPr>
          <p:cNvSpPr txBox="1"/>
          <p:nvPr/>
        </p:nvSpPr>
        <p:spPr>
          <a:xfrm>
            <a:off x="306998" y="6579252"/>
            <a:ext cx="2147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Robert K. Perkins</a:t>
            </a:r>
          </a:p>
          <a:p>
            <a:pPr algn="ctr"/>
            <a:r>
              <a:rPr lang="en-US" b="1" dirty="0"/>
              <a:t>COLA</a:t>
            </a:r>
          </a:p>
          <a:p>
            <a:pPr algn="ctr"/>
            <a:r>
              <a:rPr lang="en-US" b="1" dirty="0"/>
              <a:t>President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E5163A-50FA-2C83-AB03-1160EE4D9DC0}"/>
              </a:ext>
            </a:extLst>
          </p:cNvPr>
          <p:cNvSpPr txBox="1"/>
          <p:nvPr/>
        </p:nvSpPr>
        <p:spPr>
          <a:xfrm>
            <a:off x="2769962" y="6579252"/>
            <a:ext cx="2070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Shaun Anderson</a:t>
            </a:r>
          </a:p>
          <a:p>
            <a:pPr algn="ctr"/>
            <a:r>
              <a:rPr lang="en-US" b="1" dirty="0"/>
              <a:t>SOED</a:t>
            </a:r>
          </a:p>
          <a:p>
            <a:pPr algn="ctr"/>
            <a:r>
              <a:rPr lang="en-US" b="1" dirty="0"/>
              <a:t>Vice President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E583F-C77A-2B61-04A2-F5B09220AB65}"/>
              </a:ext>
            </a:extLst>
          </p:cNvPr>
          <p:cNvSpPr txBox="1"/>
          <p:nvPr/>
        </p:nvSpPr>
        <p:spPr>
          <a:xfrm>
            <a:off x="5328201" y="6469209"/>
            <a:ext cx="1691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Charles Ford</a:t>
            </a:r>
          </a:p>
          <a:p>
            <a:pPr algn="ctr"/>
            <a:r>
              <a:rPr lang="en-US" b="1" dirty="0"/>
              <a:t>COLA</a:t>
            </a:r>
          </a:p>
          <a:p>
            <a:pPr algn="ctr"/>
            <a:r>
              <a:rPr lang="en-US" b="1" dirty="0"/>
              <a:t>Secretary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2EC0E4-2BB7-EA53-9D73-AE21B348B7C4}"/>
              </a:ext>
            </a:extLst>
          </p:cNvPr>
          <p:cNvSpPr txBox="1"/>
          <p:nvPr/>
        </p:nvSpPr>
        <p:spPr>
          <a:xfrm>
            <a:off x="7329331" y="6531971"/>
            <a:ext cx="2668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Audrey Douglas-Cooke</a:t>
            </a:r>
          </a:p>
          <a:p>
            <a:pPr algn="ctr"/>
            <a:r>
              <a:rPr lang="en-US" b="1" dirty="0"/>
              <a:t>CSET</a:t>
            </a:r>
          </a:p>
          <a:p>
            <a:pPr algn="ctr"/>
            <a:r>
              <a:rPr lang="en-US" b="1" dirty="0"/>
              <a:t>Assistant Secretary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BC9543-DD9A-77DE-DC6A-76455E0EED94}"/>
              </a:ext>
            </a:extLst>
          </p:cNvPr>
          <p:cNvSpPr txBox="1"/>
          <p:nvPr/>
        </p:nvSpPr>
        <p:spPr>
          <a:xfrm>
            <a:off x="10247297" y="6531971"/>
            <a:ext cx="1692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John Kamiru</a:t>
            </a:r>
          </a:p>
          <a:p>
            <a:pPr algn="ctr"/>
            <a:r>
              <a:rPr lang="en-US" b="1" dirty="0"/>
              <a:t>BUS</a:t>
            </a:r>
          </a:p>
          <a:p>
            <a:pPr algn="ctr"/>
            <a:r>
              <a:rPr lang="en-US" b="1" dirty="0"/>
              <a:t>Treasurer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5BB92D-617C-3271-F2AB-6E56730FC268}"/>
              </a:ext>
            </a:extLst>
          </p:cNvPr>
          <p:cNvSpPr txBox="1"/>
          <p:nvPr/>
        </p:nvSpPr>
        <p:spPr>
          <a:xfrm>
            <a:off x="12486491" y="6497232"/>
            <a:ext cx="2165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Colita Fairfax</a:t>
            </a:r>
          </a:p>
          <a:p>
            <a:pPr algn="ctr"/>
            <a:r>
              <a:rPr lang="en-US" b="1" dirty="0"/>
              <a:t>SWK</a:t>
            </a:r>
          </a:p>
          <a:p>
            <a:pPr algn="ctr"/>
            <a:r>
              <a:rPr lang="en-US" b="1" dirty="0"/>
              <a:t>State Representative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43D1CD-5DC6-B40D-2B1A-32E371CCA683}"/>
              </a:ext>
            </a:extLst>
          </p:cNvPr>
          <p:cNvSpPr txBox="1"/>
          <p:nvPr/>
        </p:nvSpPr>
        <p:spPr>
          <a:xfrm>
            <a:off x="14732832" y="6517598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Sandra Williamson-Ashe</a:t>
            </a:r>
          </a:p>
          <a:p>
            <a:pPr algn="ctr"/>
            <a:r>
              <a:rPr lang="en-US" b="1" dirty="0"/>
              <a:t>SWK</a:t>
            </a:r>
          </a:p>
          <a:p>
            <a:pPr algn="ctr"/>
            <a:r>
              <a:rPr lang="en-US" b="1" dirty="0"/>
              <a:t>Executive Council</a:t>
            </a:r>
          </a:p>
        </p:txBody>
      </p:sp>
      <p:pic>
        <p:nvPicPr>
          <p:cNvPr id="67" name="Picture 66" descr="A person in a pink jacket&#10;&#10;Description automatically generated">
            <a:extLst>
              <a:ext uri="{FF2B5EF4-FFF2-40B4-BE49-F238E27FC236}">
                <a16:creationId xmlns:a16="http://schemas.microsoft.com/office/drawing/2014/main" id="{A0D70476-27B4-4E20-18D6-F2BED65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3685" r="4692"/>
          <a:stretch/>
        </p:blipFill>
        <p:spPr>
          <a:xfrm>
            <a:off x="17652045" y="3869096"/>
            <a:ext cx="2119105" cy="246781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58261CF-DDF4-96D0-E2EB-C121DB044175}"/>
              </a:ext>
            </a:extLst>
          </p:cNvPr>
          <p:cNvSpPr txBox="1"/>
          <p:nvPr/>
        </p:nvSpPr>
        <p:spPr>
          <a:xfrm>
            <a:off x="17711281" y="6517598"/>
            <a:ext cx="1844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Felisa Smith</a:t>
            </a:r>
          </a:p>
          <a:p>
            <a:pPr algn="ctr"/>
            <a:r>
              <a:rPr lang="en-US" b="1" dirty="0"/>
              <a:t>CSET</a:t>
            </a:r>
          </a:p>
          <a:p>
            <a:pPr algn="ctr"/>
            <a:r>
              <a:rPr lang="en-US" b="1" dirty="0"/>
              <a:t>Executive Council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17751" y="438227"/>
            <a:ext cx="12802979" cy="29700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2023-2024 Faculty Senate Executive Committee</a:t>
            </a:r>
            <a:endParaRPr sz="9600" spc="10" dirty="0">
              <a:latin typeface="TradeGothic" panose="020008060400000200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805ED-728F-0479-F254-503B1C0140A1}"/>
              </a:ext>
            </a:extLst>
          </p:cNvPr>
          <p:cNvSpPr txBox="1"/>
          <p:nvPr/>
        </p:nvSpPr>
        <p:spPr>
          <a:xfrm>
            <a:off x="1167161" y="4028025"/>
            <a:ext cx="180122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•</a:t>
            </a:r>
            <a:r>
              <a:rPr lang="en-US" dirty="0"/>
              <a:t>	</a:t>
            </a:r>
            <a:r>
              <a:rPr lang="en-US" sz="4000" dirty="0"/>
              <a:t>Constitution and Bylaws					Thomas Lewis (BUS)</a:t>
            </a:r>
          </a:p>
          <a:p>
            <a:r>
              <a:rPr lang="en-US" sz="4000" dirty="0"/>
              <a:t>•	Elections and Nominations				Michael Parker (CSET)</a:t>
            </a:r>
          </a:p>
          <a:p>
            <a:r>
              <a:rPr lang="en-US" sz="4000" dirty="0"/>
              <a:t>•	Faculty Evaluation Policies and Procedures 	Cynthia Burwell (EDU)</a:t>
            </a:r>
          </a:p>
          <a:p>
            <a:r>
              <a:rPr lang="en-US" sz="4000" dirty="0"/>
              <a:t>•	Faculty Handbook Revision				Cassandra Newby-Alexander (COLA)</a:t>
            </a:r>
          </a:p>
          <a:p>
            <a:r>
              <a:rPr lang="en-US" sz="4000" dirty="0"/>
              <a:t>•	Faculty Status and Welfare					Batrina Martin (CSET)</a:t>
            </a:r>
          </a:p>
          <a:p>
            <a:r>
              <a:rPr lang="en-US" sz="4000" dirty="0"/>
              <a:t>•	Grievance Advisory						Colita Fairfax (SWK)</a:t>
            </a:r>
          </a:p>
          <a:p>
            <a:r>
              <a:rPr lang="en-US" sz="4000" dirty="0"/>
              <a:t>•	Graduate School Representative			Timothy Goler (COLA)</a:t>
            </a:r>
          </a:p>
        </p:txBody>
      </p:sp>
    </p:spTree>
    <p:extLst>
      <p:ext uri="{BB962C8B-B14F-4D97-AF65-F5344CB8AC3E}">
        <p14:creationId xmlns:p14="http://schemas.microsoft.com/office/powerpoint/2010/main" val="10154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0560" y="463459"/>
            <a:ext cx="12802979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2023-2024 Faculty Senators</a:t>
            </a:r>
            <a:endParaRPr sz="9600" spc="10" dirty="0">
              <a:latin typeface="TradeGothic" panose="020008060400000200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633" y="10000342"/>
            <a:ext cx="20104734" cy="1309007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30" name="Picture 29" descr="A screenshot of a document&#10;&#10;Description automatically generated">
            <a:extLst>
              <a:ext uri="{FF2B5EF4-FFF2-40B4-BE49-F238E27FC236}">
                <a16:creationId xmlns:a16="http://schemas.microsoft.com/office/drawing/2014/main" id="{31D3B9E8-43B5-2774-A1CE-314AE8C1485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9058" r="7642" b="48436"/>
          <a:stretch/>
        </p:blipFill>
        <p:spPr>
          <a:xfrm>
            <a:off x="3756524" y="1875225"/>
            <a:ext cx="12590415" cy="82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5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0087" y="1336577"/>
            <a:ext cx="13533665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8000" spc="10" dirty="0">
                <a:latin typeface="TradeGothic" panose="02000806040000020004"/>
              </a:rPr>
              <a:t>Our Focus for 2023 Academic Year</a:t>
            </a:r>
            <a:endParaRPr sz="8000" spc="10" dirty="0">
              <a:latin typeface="TradeGothic" panose="020008060400000200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1657" y="3245934"/>
            <a:ext cx="6790190" cy="5049459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b="1" dirty="0">
                <a:solidFill>
                  <a:srgbClr val="231F20"/>
                </a:solidFill>
                <a:latin typeface="+mj-lt"/>
                <a:cs typeface="Avenir LT Std 35 Light"/>
              </a:rPr>
              <a:t>Create and institute a Faculty Senate Strategic Plan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Mission Statement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Vision Statement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Objectives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Strategic Initiatives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Goals and Standards</a:t>
            </a:r>
            <a:endParaRPr lang="en-US" sz="2450" dirty="0">
              <a:latin typeface="+mj-lt"/>
              <a:cs typeface="Avenir LT Std 35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 dirty="0">
              <a:latin typeface="+mj-lt"/>
              <a:cs typeface="Avenir LT Std 35 Light"/>
            </a:endParaRPr>
          </a:p>
          <a:p>
            <a:pPr marL="389255" indent="-377190">
              <a:lnSpc>
                <a:spcPct val="100000"/>
              </a:lnSpc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b="1" dirty="0">
                <a:solidFill>
                  <a:srgbClr val="231F20"/>
                </a:solidFill>
                <a:latin typeface="+mj-lt"/>
                <a:cs typeface="Avenir LT Std 35 Light"/>
              </a:rPr>
              <a:t>Rebuild a long-lasting Faculty Senate infrastructure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Website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Office Suite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Administrative Staff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Budget (a real one)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Phone Number</a:t>
            </a:r>
            <a:endParaRPr sz="2300" dirty="0">
              <a:latin typeface="+mj-lt"/>
              <a:cs typeface="Avenir LT Std 35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9700" y="3245934"/>
            <a:ext cx="7833404" cy="5641929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b="1" dirty="0">
                <a:solidFill>
                  <a:srgbClr val="231F20"/>
                </a:solidFill>
                <a:latin typeface="+mj-lt"/>
                <a:cs typeface="Avenir LT Std 35 Light"/>
              </a:rPr>
              <a:t>Reinvigorate/Strengthen relationships and collaborations with entities across the University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Academic Affairs Leadership (Dr. Fulton)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Student Affairs (Dr. Brown)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Finance and Business (Dr. Hunter)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University Advancement (Mr. Porter)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Athletics (Ms. Webb)</a:t>
            </a:r>
            <a:endParaRPr sz="2300" dirty="0">
              <a:latin typeface="+mj-lt"/>
              <a:cs typeface="Avenir LT Std 35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 dirty="0">
              <a:latin typeface="+mj-lt"/>
              <a:cs typeface="Avenir LT Std 35 Light"/>
            </a:endParaRPr>
          </a:p>
          <a:p>
            <a:pPr marL="389255" indent="-377190">
              <a:lnSpc>
                <a:spcPct val="100000"/>
              </a:lnSpc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b="1" dirty="0">
                <a:solidFill>
                  <a:srgbClr val="231F20"/>
                </a:solidFill>
                <a:latin typeface="+mj-lt"/>
                <a:cs typeface="Avenir LT Std 35 Light"/>
              </a:rPr>
              <a:t>Transparency and Accountability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latin typeface="+mj-lt"/>
                <a:cs typeface="Avenir LT Std 35 Light"/>
              </a:rPr>
              <a:t>We must hold leadership accountable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latin typeface="+mj-lt"/>
                <a:cs typeface="Avenir LT Std 35 Light"/>
              </a:rPr>
              <a:t>We must hold ourselves accountable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latin typeface="+mj-lt"/>
                <a:cs typeface="Avenir LT Std 35 Light"/>
              </a:rPr>
              <a:t>We will commit to being transparent, while holding the confidence of the University and faculty members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latin typeface="+mj-lt"/>
                <a:cs typeface="Avenir LT Std 35 Light"/>
              </a:rPr>
              <a:t>Ensure that faculty members are accountable professionally and ethically, not legally</a:t>
            </a:r>
            <a:endParaRPr sz="2300" dirty="0">
              <a:latin typeface="+mj-lt"/>
              <a:cs typeface="Avenir LT Std 35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6" name="object 6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1" y="463459"/>
            <a:ext cx="18480504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Critical and Outstanding Issues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9050020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673A4-2AFE-BB36-79C7-40DC0D5F507A}"/>
              </a:ext>
            </a:extLst>
          </p:cNvPr>
          <p:cNvSpPr txBox="1"/>
          <p:nvPr/>
        </p:nvSpPr>
        <p:spPr>
          <a:xfrm>
            <a:off x="941269" y="2988579"/>
            <a:ext cx="177701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Issues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Dean</a:t>
            </a:r>
            <a:r>
              <a:rPr lang="en-US" sz="4400" spc="-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Appointment</a:t>
            </a:r>
            <a:r>
              <a:rPr lang="en-US" sz="4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Excessive</a:t>
            </a:r>
            <a:r>
              <a:rPr kumimoji="0" lang="en-US" sz="440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kumimoji="0" lang="en-US" sz="440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kumimoji="0" lang="en-US" sz="44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Mandates</a:t>
            </a:r>
            <a:r>
              <a:rPr kumimoji="0" lang="en-US" sz="44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(Tenure</a:t>
            </a:r>
            <a:r>
              <a:rPr kumimoji="0" lang="en-US" sz="44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en-US" sz="44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Promotion</a:t>
            </a:r>
            <a:r>
              <a:rPr kumimoji="0" lang="en-US" sz="44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kumimoji="0" lang="en-US" sz="440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Attestation)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kumimoji="0" lang="en-US" sz="44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Workload Report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1" y="463459"/>
            <a:ext cx="18480504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Collaborating Progress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9050020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673A4-2AFE-BB36-79C7-40DC0D5F507A}"/>
              </a:ext>
            </a:extLst>
          </p:cNvPr>
          <p:cNvSpPr txBox="1"/>
          <p:nvPr/>
        </p:nvSpPr>
        <p:spPr>
          <a:xfrm>
            <a:off x="941269" y="2622918"/>
            <a:ext cx="1777017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y/emergency training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Severely de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layed travel reimbursements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Excessively slow HR-1 process for faculty and graduate assistants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Overreach</a:t>
            </a:r>
            <a:r>
              <a:rPr lang="en-US" sz="4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4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Extended Learning</a:t>
            </a:r>
            <a:r>
              <a:rPr lang="en-US" sz="4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en-US" sz="4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courses</a:t>
            </a:r>
            <a:r>
              <a:rPr lang="en-US" sz="4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4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onset</a:t>
            </a:r>
            <a:r>
              <a:rPr lang="en-US" sz="4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4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sz="4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Increasing</a:t>
            </a:r>
            <a:r>
              <a:rPr lang="en-US" sz="44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aculty</a:t>
            </a:r>
            <a:r>
              <a:rPr lang="en-US" sz="4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4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orale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en-US" sz="4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Senate</a:t>
            </a:r>
            <a:r>
              <a:rPr lang="en-US" sz="4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ffice</a:t>
            </a:r>
            <a:r>
              <a:rPr lang="en-US" sz="4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pace</a:t>
            </a:r>
            <a:endParaRPr lang="en-US" sz="4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1" y="463459"/>
            <a:ext cx="18480504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Collaborating Wins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9050020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673A4-2AFE-BB36-79C7-40DC0D5F507A}"/>
              </a:ext>
            </a:extLst>
          </p:cNvPr>
          <p:cNvSpPr txBox="1"/>
          <p:nvPr/>
        </p:nvSpPr>
        <p:spPr>
          <a:xfrm>
            <a:off x="941269" y="2281178"/>
            <a:ext cx="1845363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eaLnBrk="0" hangingPunct="0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5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Generalist</a:t>
            </a:r>
            <a:r>
              <a:rPr lang="en-US" sz="32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Administrative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Assistant</a:t>
            </a:r>
            <a:r>
              <a:rPr lang="en-US" sz="32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en-US" sz="32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en-US" sz="32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2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 </a:t>
            </a:r>
            <a:r>
              <a:rPr lang="en-US" sz="32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Senate.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54635" lvl="0" indent="-342900" eaLnBrk="0" hangingPunct="0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Participation in the NAACP Banquet, where the FS partnered for community wellness.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Provost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Fulton</a:t>
            </a:r>
            <a:r>
              <a:rPr lang="en-US" sz="32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purchased</a:t>
            </a:r>
            <a:r>
              <a:rPr lang="en-US" sz="32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table,</a:t>
            </a:r>
            <a:r>
              <a:rPr lang="en-US" sz="32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Deans</a:t>
            </a:r>
            <a:r>
              <a:rPr lang="en-US" sz="32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attended,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four impressive students were recognized for their service and academics:</a:t>
            </a:r>
          </a:p>
          <a:p>
            <a:pPr marL="800100" marR="254635" lvl="1" indent="-342900" eaLnBrk="0" hangingPunct="0"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Malik Cunningham – BA in Mass Communication</a:t>
            </a:r>
          </a:p>
          <a:p>
            <a:pPr marL="800100" marR="254635" lvl="1" indent="-342900" eaLnBrk="0" hangingPunct="0"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Indya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Richards – BA in Fashion Design</a:t>
            </a:r>
          </a:p>
          <a:p>
            <a:pPr marL="800100" marR="254635" lvl="1" indent="-342900" eaLnBrk="0" hangingPunct="0"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DeAndre Bradley – MA in Criminal Justice</a:t>
            </a:r>
          </a:p>
          <a:p>
            <a:pPr marL="800100" marR="254635" lvl="1" indent="-342900" eaLnBrk="0" hangingPunct="0"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Ashleigh Wilson – PhD in Materials Science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458470" lvl="0" indent="-342900" eaLnBrk="0" hangingPunct="0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Brown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Affairs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partnering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FS</a:t>
            </a:r>
            <a:r>
              <a:rPr lang="en-US" sz="32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3200" spc="-4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NSAH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Conference focusing on social determinants of health (SOH) and the impact on social determinants of learning (SDL). 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25095" lvl="0" indent="-342900" eaLnBrk="0" hangingPunct="0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Mr.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Porter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NSU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collaborated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FS</a:t>
            </a:r>
            <a:r>
              <a:rPr lang="en-US" sz="32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instill</a:t>
            </a:r>
            <a:r>
              <a:rPr lang="en-US" sz="32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“giving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back”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culture of NSU for students from day one.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25095" lvl="0" indent="-342900" eaLnBrk="0" hangingPunct="0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ts val="1200"/>
              <a:buFont typeface="Arial" panose="020B0604020202020204" pitchFamily="34" charset="0"/>
              <a:buChar char="•"/>
              <a:tabLst>
                <a:tab pos="761365" algn="l"/>
              </a:tabLst>
            </a:pP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Ms.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Webb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Athletics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continues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collaborating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3200" spc="-4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FS</a:t>
            </a:r>
            <a:r>
              <a:rPr lang="en-US" sz="32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strategies</a:t>
            </a:r>
            <a:r>
              <a:rPr lang="en-US" sz="32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3200" spc="-1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best</a:t>
            </a:r>
            <a:r>
              <a:rPr lang="en-US" sz="32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advise student-athletes, considering the added extra curriculum demands on athletes.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FEF7D4076BF143B7D40C8DC0459597" ma:contentTypeVersion="11" ma:contentTypeDescription="Create a new document." ma:contentTypeScope="" ma:versionID="cdc58a7bb9801993427ae95bdd69e904">
  <xsd:schema xmlns:xsd="http://www.w3.org/2001/XMLSchema" xmlns:xs="http://www.w3.org/2001/XMLSchema" xmlns:p="http://schemas.microsoft.com/office/2006/metadata/properties" xmlns:ns3="258e5eb3-814b-44b1-860a-7ec07ed8a52e" xmlns:ns4="d8a3d4d0-0b69-430a-ac21-9c91fe509557" targetNamespace="http://schemas.microsoft.com/office/2006/metadata/properties" ma:root="true" ma:fieldsID="f745ad8abbcfdd9004b23ebe4f5b2fc5" ns3:_="" ns4:_="">
    <xsd:import namespace="258e5eb3-814b-44b1-860a-7ec07ed8a52e"/>
    <xsd:import namespace="d8a3d4d0-0b69-430a-ac21-9c91fe5095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e5eb3-814b-44b1-860a-7ec07ed8a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3d4d0-0b69-430a-ac21-9c91fe50955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58e5eb3-814b-44b1-860a-7ec07ed8a52e" xsi:nil="true"/>
  </documentManagement>
</p:properties>
</file>

<file path=customXml/itemProps1.xml><?xml version="1.0" encoding="utf-8"?>
<ds:datastoreItem xmlns:ds="http://schemas.openxmlformats.org/officeDocument/2006/customXml" ds:itemID="{D88F7953-1AC0-4EA5-A787-7C7C6E619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6459C1-3F0A-4B60-A077-090F9EB77143}">
  <ds:schemaRefs>
    <ds:schemaRef ds:uri="258e5eb3-814b-44b1-860a-7ec07ed8a52e"/>
    <ds:schemaRef ds:uri="d8a3d4d0-0b69-430a-ac21-9c91fe5095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8111323-ADE8-4F10-9832-9A2CD2E56B1E}">
  <ds:schemaRefs>
    <ds:schemaRef ds:uri="258e5eb3-814b-44b1-860a-7ec07ed8a52e"/>
    <ds:schemaRef ds:uri="d8a3d4d0-0b69-430a-ac21-9c91fe50955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</TotalTime>
  <Words>717</Words>
  <Application>Microsoft Office PowerPoint</Application>
  <PresentationFormat>Custom</PresentationFormat>
  <Paragraphs>114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TradeGothic</vt:lpstr>
      <vt:lpstr>Avenir LT Std 65 Medium</vt:lpstr>
      <vt:lpstr>Arial</vt:lpstr>
      <vt:lpstr>Calibri</vt:lpstr>
      <vt:lpstr>Office Theme</vt:lpstr>
      <vt:lpstr>PowerPoint Presentation</vt:lpstr>
      <vt:lpstr>Greetings! </vt:lpstr>
      <vt:lpstr>2023-2024  Faculty Senate Elected Officers</vt:lpstr>
      <vt:lpstr>2023-2024 Faculty Senate Executive Committee</vt:lpstr>
      <vt:lpstr>2023-2024 Faculty Senators</vt:lpstr>
      <vt:lpstr>Our Focus for 2023 Academic Year</vt:lpstr>
      <vt:lpstr>Critical and Outstanding Issues</vt:lpstr>
      <vt:lpstr>Collaborating Progress</vt:lpstr>
      <vt:lpstr>Collaborating Wins</vt:lpstr>
      <vt:lpstr>PowerPoint Presentation</vt:lpstr>
      <vt:lpstr>Upcoming Projects for Spring 2024</vt:lpstr>
      <vt:lpstr> Thank YOU!  On behalf of the NSU Faculty Senate, thank you for the continuous and attentive oversight of our University.   Happy Holidays!!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1</dc:title>
  <dc:creator>setze</dc:creator>
  <cp:lastModifiedBy>Barnes, Felicia</cp:lastModifiedBy>
  <cp:revision>50</cp:revision>
  <dcterms:created xsi:type="dcterms:W3CDTF">2021-08-09T02:08:53Z</dcterms:created>
  <dcterms:modified xsi:type="dcterms:W3CDTF">2024-06-04T15:03:39Z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2021-08-08T00:00:00Z</vt:filetime>
  </property>
  <property fmtid="{D5CDD505-2E9C-101B-9397-08002B2CF9AE}" pid="3" name="Creator">
    <vt:lpwstr>QuarkXPress(R) 17.0</vt:lpwstr>
  </property>
  <property fmtid="{D5CDD505-2E9C-101B-9397-08002B2CF9AE}" pid="4" name="LastSaved">
    <vt:filetime>2021-08-09T00:00:00Z</vt:filetime>
  </property>
  <property fmtid="{D5CDD505-2E9C-101B-9397-08002B2CF9AE}" pid="5" name="ContentTypeId">
    <vt:lpwstr>0x01010087FEF7D4076BF143B7D40C8DC0459597</vt:lpwstr>
  </property>
</Properties>
</file>